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3" r:id="rId2"/>
    <p:sldId id="266" r:id="rId3"/>
    <p:sldId id="267" r:id="rId4"/>
    <p:sldId id="268" r:id="rId5"/>
    <p:sldId id="269" r:id="rId6"/>
    <p:sldId id="270" r:id="rId7"/>
    <p:sldId id="271" r:id="rId8"/>
    <p:sldId id="272" r:id="rId9"/>
    <p:sldId id="274" r:id="rId10"/>
    <p:sldId id="273" r:id="rId11"/>
    <p:sldId id="277" r:id="rId12"/>
    <p:sldId id="275" r:id="rId13"/>
    <p:sldId id="278" r:id="rId14"/>
    <p:sldId id="279" r:id="rId15"/>
    <p:sldId id="281" r:id="rId16"/>
    <p:sldId id="280" r:id="rId17"/>
    <p:sldId id="283" r:id="rId18"/>
    <p:sldId id="284" r:id="rId19"/>
    <p:sldId id="285" r:id="rId20"/>
    <p:sldId id="286" r:id="rId21"/>
    <p:sldId id="288" r:id="rId22"/>
    <p:sldId id="287" r:id="rId23"/>
    <p:sldId id="289" r:id="rId24"/>
    <p:sldId id="291" r:id="rId25"/>
    <p:sldId id="292" r:id="rId26"/>
    <p:sldId id="293" r:id="rId27"/>
    <p:sldId id="29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9999"/>
    <a:srgbClr val="006699"/>
    <a:srgbClr val="0066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2C5BA-89C5-4856-AF4D-C93B6FB781A2}" type="datetimeFigureOut">
              <a:rPr lang="en-US" smtClean="0"/>
              <a:t>10/15/2013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16E4E-7171-488E-AFF3-2B2227DF0BE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0BD14-A857-4207-A5A4-EAEA40A56C15}"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17</a:t>
            </a:fld>
            <a:endParaRPr lang="en-US" sz="12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18</a:t>
            </a:fld>
            <a:endParaRPr lang="en-US" sz="120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19</a:t>
            </a:fld>
            <a:endParaRPr lang="en-US"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20</a:t>
            </a:fld>
            <a:endParaRPr lang="en-US"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21</a:t>
            </a:fld>
            <a:endParaRPr lang="en-US" sz="120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22</a:t>
            </a:fld>
            <a:endParaRPr lang="en-US" sz="120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23</a:t>
            </a:fld>
            <a:endParaRPr lang="en-US" sz="120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24</a:t>
            </a:fld>
            <a:endParaRPr lang="en-US" sz="120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25</a:t>
            </a:fld>
            <a:endParaRPr lang="en-US" sz="120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26</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DED5415-0925-43A9-821D-BA40D56132EA}" type="slidenum">
              <a:rPr lang="en-US" sz="1200">
                <a:latin typeface="+mn-lt"/>
              </a:rPr>
              <a:pPr algn="r">
                <a:defRPr/>
              </a:pPr>
              <a:t>3</a:t>
            </a:fld>
            <a:endParaRPr lang="en-US" sz="120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27</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major focus of my thesis is determining if/how metabolic failure determines the loss of mechanical function in heart failure, and whether any loss of mechanical function in heart failure can be predicted by simulating cardiac energetics and excitation-contraction coupling based on a clinically measured energetic phenotype.</a:t>
            </a:r>
          </a:p>
          <a:p>
            <a:pPr eaLnBrk="1" hangingPunct="1">
              <a:spcBef>
                <a:spcPct val="0"/>
              </a:spcBef>
            </a:pPr>
            <a:endParaRPr lang="en-US" smtClean="0"/>
          </a:p>
          <a:p>
            <a:pPr eaLnBrk="1" hangingPunct="1">
              <a:spcBef>
                <a:spcPct val="0"/>
              </a:spcBef>
            </a:pPr>
            <a:r>
              <a:rPr lang="en-US" smtClean="0"/>
              <a:t>We know that major clinical symptoms of heart failure include impaired pumping, venous congestion, and a rise in LVEDP, and I just showed you data demonstrating that alterations in metabolite pools can lead to an impaired energetic state. Could this mechanical dysfunction be a result of the reduction in the free energy of ATP hydrolysis inhibiting the myosin ATPase of the contractile apparatus, or the ability of the SERCA to load the SR with calcium. Or is it primarily the result of structural remodeling and/or other forms of remodeling that are known to occur in heart failure. We don’t intend to account for this other remodeling in our simulations. Rather than being a hindrence, this will actually allow for more powerful analyses with regard to determing the degree to which energetic failure alone is responsible for mechanical alterations in heart failure.</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24840F-717D-49C4-8AAA-373A705AB753}"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lphaUcPeriod"/>
            </a:pPr>
            <a:r>
              <a:rPr lang="en-US" smtClean="0"/>
              <a:t>One of the major accepted theories with regard to the control of the rate of ATP synthesis in the mitochondria, and the one supported by much of the work done by the Beard lab in the last 8 years, is that inorganic phosphate plays the role as the key negative feedback regulator in cardiac energy metabolism, disproving the previous held hypotheses that energetic state is maintained in the absence of feedback control, or by calcium stimulation.</a:t>
            </a:r>
          </a:p>
          <a:p>
            <a:pPr marL="228600" indent="-228600" eaLnBrk="1" hangingPunct="1">
              <a:spcBef>
                <a:spcPct val="0"/>
              </a:spcBef>
              <a:buFontTx/>
              <a:buAutoNum type="alphaUcPeriod"/>
            </a:pPr>
            <a:endParaRPr lang="en-US" smtClean="0"/>
          </a:p>
          <a:p>
            <a:pPr marL="228600" indent="-228600" eaLnBrk="1" hangingPunct="1">
              <a:spcBef>
                <a:spcPct val="0"/>
              </a:spcBef>
            </a:pPr>
            <a:r>
              <a:rPr lang="en-US" smtClean="0"/>
              <a:t>B.  An important finding by former postdoctoral fellow Fan Wu and Dr. Beard, published in PNAS in 2009, is that a decline in adenine nucleotides causes a reduction in the free energy of ATP hydrolysis in late stages of left ventricular hypertrophy, as demonstrated in this figure.</a:t>
            </a:r>
          </a:p>
        </p:txBody>
      </p:sp>
      <p:sp>
        <p:nvSpPr>
          <p:cNvPr id="1638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25039A8-0BF5-4EA8-BCFC-FB889254A497}" type="slidenum">
              <a:rPr lang="en-US" sz="1200">
                <a:latin typeface="+mn-lt"/>
              </a:rPr>
              <a:pPr algn="r">
                <a:defRPr/>
              </a:pPr>
              <a:t>5</a:t>
            </a:fld>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lphaUcPeriod"/>
            </a:pPr>
            <a:r>
              <a:rPr lang="en-US" smtClean="0"/>
              <a:t>One of the major accepted theories with regard to the control of the rate of ATP synthesis in the mitochondria, and the one supported by much of the work done by the Beard lab in the last 8 years, is that inorganic phosphate plays the role as the key negative feedback regulator in cardiac energy metabolism, disproving the previous held hypotheses that energetic state is maintained in the absence of feedback control, or by calcium stimulation.</a:t>
            </a:r>
          </a:p>
          <a:p>
            <a:pPr marL="228600" indent="-228600" eaLnBrk="1" hangingPunct="1">
              <a:spcBef>
                <a:spcPct val="0"/>
              </a:spcBef>
              <a:buFontTx/>
              <a:buAutoNum type="alphaUcPeriod"/>
            </a:pPr>
            <a:endParaRPr lang="en-US" smtClean="0"/>
          </a:p>
          <a:p>
            <a:pPr marL="228600" indent="-228600" eaLnBrk="1" hangingPunct="1">
              <a:spcBef>
                <a:spcPct val="0"/>
              </a:spcBef>
            </a:pPr>
            <a:r>
              <a:rPr lang="en-US" smtClean="0"/>
              <a:t>B.  An important finding by former postdoctoral fellow Fan Wu and Dr. Beard, published in PNAS in 2009, is that a decline in adenine nucleotides causes a reduction in the free energy of ATP hydrolysis in late stages of left ventricular hypertrophy, as demonstrated in this figure.</a:t>
            </a:r>
          </a:p>
        </p:txBody>
      </p:sp>
      <p:sp>
        <p:nvSpPr>
          <p:cNvPr id="1638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E9DA21F-036B-4D5E-9974-B53334F32AC6}" type="slidenum">
              <a:rPr lang="en-US" sz="1200">
                <a:latin typeface="+mn-lt"/>
              </a:rPr>
              <a:pPr algn="r">
                <a:defRPr/>
              </a:pPr>
              <a:t>6</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8</a:t>
            </a:fld>
            <a:endParaRPr lang="en-US"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14</a:t>
            </a:fld>
            <a:endParaRPr lang="en-US"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15</a:t>
            </a:fld>
            <a:endParaRPr lang="en-US"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38A97E-2C94-49A3-BE48-4335436A4D0A}" type="slidenum">
              <a:rPr lang="en-US" sz="1200">
                <a:latin typeface="+mn-lt"/>
              </a:rPr>
              <a:pPr algn="r">
                <a:defRPr/>
              </a:pPr>
              <a:t>16</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7D87E-942C-4085-997E-DCB05A41E177}"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211736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7D87E-942C-4085-997E-DCB05A41E177}"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165784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7D87E-942C-4085-997E-DCB05A41E177}"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36056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7D87E-942C-4085-997E-DCB05A41E177}"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185483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7D87E-942C-4085-997E-DCB05A41E177}"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2473473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7D87E-942C-4085-997E-DCB05A41E177}"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333041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7D87E-942C-4085-997E-DCB05A41E177}" type="datetimeFigureOut">
              <a:rPr lang="en-US" smtClean="0"/>
              <a:pPr/>
              <a:t>10/15/2013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201786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7D87E-942C-4085-997E-DCB05A41E177}" type="datetimeFigureOut">
              <a:rPr lang="en-US" smtClean="0"/>
              <a:pPr/>
              <a:t>10/15/2013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332864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7D87E-942C-4085-997E-DCB05A41E177}" type="datetimeFigureOut">
              <a:rPr lang="en-US" smtClean="0"/>
              <a:pPr/>
              <a:t>10/15/2013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317437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7D87E-942C-4085-997E-DCB05A41E177}"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211066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7D87E-942C-4085-997E-DCB05A41E177}"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18992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7D87E-942C-4085-997E-DCB05A41E177}" type="datetimeFigureOut">
              <a:rPr lang="en-US" smtClean="0"/>
              <a:pPr/>
              <a:t>10/15/2013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609B6-2DC9-4731-9EA6-BC1FA0D07EDE}" type="slidenum">
              <a:rPr lang="en-US" smtClean="0"/>
              <a:pPr/>
              <a:t>‹#›</a:t>
            </a:fld>
            <a:endParaRPr lang="en-US"/>
          </a:p>
        </p:txBody>
      </p:sp>
    </p:spTree>
    <p:extLst>
      <p:ext uri="{BB962C8B-B14F-4D97-AF65-F5344CB8AC3E}">
        <p14:creationId xmlns="" xmlns:p14="http://schemas.microsoft.com/office/powerpoint/2010/main" val="3362908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3.png"/><Relationship Id="rId3" Type="http://schemas.openxmlformats.org/officeDocument/2006/relationships/image" Target="../media/image19.wmf"/><Relationship Id="rId7" Type="http://schemas.openxmlformats.org/officeDocument/2006/relationships/image" Target="../media/image23.wmf"/><Relationship Id="rId12" Type="http://schemas.openxmlformats.org/officeDocument/2006/relationships/image" Target="../media/image28.emf"/><Relationship Id="rId2" Type="http://schemas.openxmlformats.org/officeDocument/2006/relationships/image" Target="../media/image18.wmf"/><Relationship Id="rId1" Type="http://schemas.openxmlformats.org/officeDocument/2006/relationships/slideLayout" Target="../slideLayouts/slideLayout7.xml"/><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hyperlink" Target="//upload.wikimedia.org/wikipedia/commons/4/4d/Elevated_JVP.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37.emf"/><Relationship Id="rId12" Type="http://schemas.openxmlformats.org/officeDocument/2006/relationships/oleObject" Target="../embeddings/oleObject6.bin"/><Relationship Id="rId17" Type="http://schemas.openxmlformats.org/officeDocument/2006/relationships/image" Target="../media/image3.png"/><Relationship Id="rId2" Type="http://schemas.openxmlformats.org/officeDocument/2006/relationships/slideLayout" Target="../slideLayouts/slideLayout7.xml"/><Relationship Id="rId16" Type="http://schemas.openxmlformats.org/officeDocument/2006/relationships/image" Target="../media/image38.emf"/><Relationship Id="rId1" Type="http://schemas.openxmlformats.org/officeDocument/2006/relationships/vmlDrawing" Target="../drawings/vmlDrawing2.vml"/><Relationship Id="rId6" Type="http://schemas.openxmlformats.org/officeDocument/2006/relationships/image" Target="../media/image36.emf"/><Relationship Id="rId11" Type="http://schemas.openxmlformats.org/officeDocument/2006/relationships/oleObject" Target="../embeddings/oleObject5.bin"/><Relationship Id="rId5" Type="http://schemas.openxmlformats.org/officeDocument/2006/relationships/image" Target="../media/image35.emf"/><Relationship Id="rId15" Type="http://schemas.openxmlformats.org/officeDocument/2006/relationships/oleObject" Target="../embeddings/oleObject9.bin"/><Relationship Id="rId10" Type="http://schemas.openxmlformats.org/officeDocument/2006/relationships/oleObject" Target="../embeddings/oleObject4.bin"/><Relationship Id="rId4" Type="http://schemas.openxmlformats.org/officeDocument/2006/relationships/image" Target="../media/image34.png"/><Relationship Id="rId9" Type="http://schemas.openxmlformats.org/officeDocument/2006/relationships/oleObject" Target="../embeddings/oleObject3.bin"/><Relationship Id="rId1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5.emf"/></Relationships>
</file>

<file path=ppt/slides/_rels/slide2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6.emf"/></Relationships>
</file>

<file path=ppt/slides/_rels/slide2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8.emf"/></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upload.wikimedia.org/wikipedia/commons/4/4d/Elevated_JVP.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pic>
        <p:nvPicPr>
          <p:cNvPr id="13314" name="Picture 6" descr="VPR2.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0250" y="625930"/>
            <a:ext cx="4392613"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TextBox 11"/>
          <p:cNvSpPr txBox="1">
            <a:spLocks noChangeArrowheads="1"/>
          </p:cNvSpPr>
          <p:nvPr/>
        </p:nvSpPr>
        <p:spPr bwMode="auto">
          <a:xfrm>
            <a:off x="730250" y="2359025"/>
            <a:ext cx="7760607"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b="1" dirty="0" smtClean="0">
                <a:solidFill>
                  <a:prstClr val="white"/>
                </a:solidFill>
                <a:latin typeface="Arial" pitchFamily="34" charset="0"/>
                <a:cs typeface="Arial" pitchFamily="34" charset="0"/>
              </a:rPr>
              <a:t>The Role of Metabolic Dysfunction in Heart Failure</a:t>
            </a:r>
            <a:endParaRPr lang="en-US" sz="2800" b="1" dirty="0" smtClean="0">
              <a:solidFill>
                <a:prstClr val="white"/>
              </a:solidFill>
              <a:latin typeface="Arial" pitchFamily="34" charset="0"/>
              <a:cs typeface="Arial" pitchFamily="34" charset="0"/>
            </a:endParaRPr>
          </a:p>
          <a:p>
            <a:pPr fontAlgn="base">
              <a:spcBef>
                <a:spcPct val="0"/>
              </a:spcBef>
              <a:spcAft>
                <a:spcPct val="0"/>
              </a:spcAft>
            </a:pPr>
            <a:endParaRPr lang="en-US" sz="2800" b="1" dirty="0" smtClean="0">
              <a:solidFill>
                <a:prstClr val="white"/>
              </a:solidFill>
              <a:latin typeface="Arial" pitchFamily="34" charset="0"/>
              <a:cs typeface="Arial" pitchFamily="34" charset="0"/>
            </a:endParaRPr>
          </a:p>
          <a:p>
            <a:pPr fontAlgn="base">
              <a:spcBef>
                <a:spcPct val="0"/>
              </a:spcBef>
              <a:spcAft>
                <a:spcPct val="0"/>
              </a:spcAft>
            </a:pPr>
            <a:r>
              <a:rPr lang="en-US" sz="1600" dirty="0" smtClean="0">
                <a:solidFill>
                  <a:prstClr val="white"/>
                </a:solidFill>
                <a:latin typeface="Arial" pitchFamily="34" charset="0"/>
                <a:cs typeface="Arial" pitchFamily="34" charset="0"/>
              </a:rPr>
              <a:t>2013 Cardiac </a:t>
            </a:r>
            <a:r>
              <a:rPr lang="en-US" sz="1600" dirty="0" err="1" smtClean="0">
                <a:solidFill>
                  <a:prstClr val="white"/>
                </a:solidFill>
                <a:latin typeface="Arial" pitchFamily="34" charset="0"/>
                <a:cs typeface="Arial" pitchFamily="34" charset="0"/>
              </a:rPr>
              <a:t>Physiome</a:t>
            </a:r>
            <a:r>
              <a:rPr lang="en-US" sz="1600" dirty="0" smtClean="0">
                <a:solidFill>
                  <a:prstClr val="white"/>
                </a:solidFill>
                <a:latin typeface="Arial" pitchFamily="34" charset="0"/>
                <a:cs typeface="Arial" pitchFamily="34" charset="0"/>
              </a:rPr>
              <a:t> Workshop, Bar Harbor, ME</a:t>
            </a:r>
            <a:r>
              <a:rPr lang="en-US" sz="1600" dirty="0" smtClean="0">
                <a:solidFill>
                  <a:prstClr val="white"/>
                </a:solidFill>
                <a:latin typeface="Arial" pitchFamily="34" charset="0"/>
                <a:cs typeface="Arial" pitchFamily="34" charset="0"/>
              </a:rPr>
              <a:t>									</a:t>
            </a:r>
            <a:r>
              <a:rPr lang="en-US" sz="1600" dirty="0" smtClean="0">
                <a:solidFill>
                  <a:prstClr val="white"/>
                </a:solidFill>
                <a:latin typeface="Arial" pitchFamily="34" charset="0"/>
                <a:cs typeface="Arial" pitchFamily="34" charset="0"/>
              </a:rPr>
              <a:t>       </a:t>
            </a:r>
            <a:r>
              <a:rPr lang="en-US" sz="1600" dirty="0" smtClean="0">
                <a:solidFill>
                  <a:prstClr val="white"/>
                </a:solidFill>
                <a:latin typeface="Arial" pitchFamily="34" charset="0"/>
                <a:cs typeface="Arial" pitchFamily="34" charset="0"/>
              </a:rPr>
              <a:t>October 17</a:t>
            </a:r>
            <a:r>
              <a:rPr lang="en-US" sz="1600" dirty="0" smtClean="0">
                <a:solidFill>
                  <a:prstClr val="white"/>
                </a:solidFill>
                <a:latin typeface="Arial" pitchFamily="34" charset="0"/>
                <a:cs typeface="Arial" pitchFamily="34" charset="0"/>
              </a:rPr>
              <a:t>, </a:t>
            </a:r>
            <a:r>
              <a:rPr lang="en-US" sz="1600" dirty="0" smtClean="0">
                <a:solidFill>
                  <a:prstClr val="white"/>
                </a:solidFill>
                <a:latin typeface="Arial" pitchFamily="34" charset="0"/>
                <a:cs typeface="Arial" pitchFamily="34" charset="0"/>
              </a:rPr>
              <a:t>2013</a:t>
            </a:r>
          </a:p>
          <a:p>
            <a:pPr fontAlgn="base">
              <a:spcBef>
                <a:spcPct val="0"/>
              </a:spcBef>
              <a:spcAft>
                <a:spcPct val="0"/>
              </a:spcAft>
            </a:pPr>
            <a:endParaRPr lang="en-US" sz="1600" b="1" dirty="0">
              <a:solidFill>
                <a:prstClr val="white"/>
              </a:solidFill>
              <a:latin typeface="Arial" pitchFamily="34" charset="0"/>
              <a:cs typeface="Arial" pitchFamily="34" charset="0"/>
            </a:endParaRPr>
          </a:p>
          <a:p>
            <a:pPr fontAlgn="base">
              <a:spcBef>
                <a:spcPct val="0"/>
              </a:spcBef>
              <a:spcAft>
                <a:spcPct val="0"/>
              </a:spcAft>
            </a:pPr>
            <a:endParaRPr lang="en-US" sz="1400" b="1" dirty="0">
              <a:solidFill>
                <a:prstClr val="white"/>
              </a:solidFill>
              <a:latin typeface="Arial" pitchFamily="34" charset="0"/>
              <a:cs typeface="Arial" pitchFamily="34" charset="0"/>
            </a:endParaRPr>
          </a:p>
          <a:p>
            <a:pPr fontAlgn="base">
              <a:spcBef>
                <a:spcPct val="0"/>
              </a:spcBef>
              <a:spcAft>
                <a:spcPct val="0"/>
              </a:spcAft>
            </a:pPr>
            <a:r>
              <a:rPr lang="en-US" sz="1400" b="1" dirty="0" smtClean="0">
                <a:solidFill>
                  <a:prstClr val="white"/>
                </a:solidFill>
                <a:latin typeface="Arial" pitchFamily="34" charset="0"/>
                <a:cs typeface="Arial" pitchFamily="34" charset="0"/>
              </a:rPr>
              <a:t>Scott M. </a:t>
            </a:r>
            <a:r>
              <a:rPr lang="en-US" sz="1400" b="1" dirty="0" err="1" smtClean="0">
                <a:solidFill>
                  <a:prstClr val="white"/>
                </a:solidFill>
                <a:latin typeface="Arial" pitchFamily="34" charset="0"/>
                <a:cs typeface="Arial" pitchFamily="34" charset="0"/>
              </a:rPr>
              <a:t>Bugenhagen</a:t>
            </a:r>
            <a:endParaRPr lang="en-US" sz="1400" b="1" dirty="0" smtClean="0">
              <a:solidFill>
                <a:prstClr val="white"/>
              </a:solidFill>
              <a:latin typeface="Arial" pitchFamily="34" charset="0"/>
              <a:cs typeface="Arial" pitchFamily="34" charset="0"/>
            </a:endParaRPr>
          </a:p>
          <a:p>
            <a:pPr fontAlgn="base">
              <a:spcBef>
                <a:spcPct val="0"/>
              </a:spcBef>
              <a:spcAft>
                <a:spcPct val="0"/>
              </a:spcAft>
            </a:pPr>
            <a:r>
              <a:rPr lang="en-US" sz="1400" b="1" dirty="0" smtClean="0">
                <a:solidFill>
                  <a:prstClr val="white"/>
                </a:solidFill>
                <a:latin typeface="Arial" pitchFamily="34" charset="0"/>
                <a:cs typeface="Arial" pitchFamily="34" charset="0"/>
              </a:rPr>
              <a:t>MD/PhD student</a:t>
            </a:r>
            <a:endParaRPr lang="en-US" sz="1400" b="1" dirty="0" smtClean="0">
              <a:solidFill>
                <a:prstClr val="white"/>
              </a:solidFill>
              <a:latin typeface="Arial" pitchFamily="34" charset="0"/>
              <a:cs typeface="Arial" pitchFamily="34" charset="0"/>
            </a:endParaRPr>
          </a:p>
          <a:p>
            <a:pPr fontAlgn="base">
              <a:spcBef>
                <a:spcPct val="0"/>
              </a:spcBef>
              <a:spcAft>
                <a:spcPct val="0"/>
              </a:spcAft>
            </a:pPr>
            <a:r>
              <a:rPr lang="en-US" sz="1400" b="1" dirty="0" smtClean="0">
                <a:solidFill>
                  <a:prstClr val="white"/>
                </a:solidFill>
                <a:latin typeface="Arial" pitchFamily="34" charset="0"/>
                <a:cs typeface="Arial" pitchFamily="34" charset="0"/>
              </a:rPr>
              <a:t>Department of Physiology</a:t>
            </a:r>
            <a:endParaRPr lang="en-US" sz="1400" b="1" dirty="0" smtClean="0">
              <a:solidFill>
                <a:prstClr val="white"/>
              </a:solidFill>
              <a:latin typeface="Arial" pitchFamily="34" charset="0"/>
              <a:cs typeface="Arial" pitchFamily="34" charset="0"/>
            </a:endParaRPr>
          </a:p>
          <a:p>
            <a:pPr fontAlgn="base">
              <a:spcBef>
                <a:spcPct val="0"/>
              </a:spcBef>
              <a:spcAft>
                <a:spcPct val="0"/>
              </a:spcAft>
            </a:pPr>
            <a:r>
              <a:rPr lang="en-US" sz="1400" b="1" dirty="0" smtClean="0">
                <a:solidFill>
                  <a:prstClr val="white"/>
                </a:solidFill>
                <a:latin typeface="Arial" pitchFamily="34" charset="0"/>
                <a:cs typeface="Arial" pitchFamily="34" charset="0"/>
              </a:rPr>
              <a:t>Medical College of Wisconsin</a:t>
            </a:r>
            <a:endParaRPr lang="en-US" sz="1400" b="1" dirty="0">
              <a:solidFill>
                <a:prstClr val="white"/>
              </a:solidFill>
              <a:latin typeface="Arial" pitchFamily="34" charset="0"/>
              <a:cs typeface="Arial" pitchFamily="34" charset="0"/>
            </a:endParaRPr>
          </a:p>
        </p:txBody>
      </p:sp>
      <p:cxnSp>
        <p:nvCxnSpPr>
          <p:cNvPr id="9" name="Straight Connector 8"/>
          <p:cNvCxnSpPr/>
          <p:nvPr/>
        </p:nvCxnSpPr>
        <p:spPr>
          <a:xfrm>
            <a:off x="730250" y="4219635"/>
            <a:ext cx="7546975" cy="0"/>
          </a:xfrm>
          <a:prstGeom prst="line">
            <a:avLst/>
          </a:prstGeom>
          <a:ln w="3175" cap="flat" cmpd="sng" algn="ctr">
            <a:solidFill>
              <a:srgbClr val="FFFFFF"/>
            </a:solidFill>
            <a:prstDash val="solid"/>
            <a:round/>
            <a:headEnd type="none" w="med" len="med"/>
            <a:tailEnd type="none" w="med" len="med"/>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 xmlns:p14="http://schemas.microsoft.com/office/powerpoint/2010/main" val="1821078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
            <a:ext cx="9144000" cy="457200"/>
          </a:xfrm>
          <a:prstGeom prst="rect">
            <a:avLst/>
          </a:prstGeom>
          <a:solidFill>
            <a:srgbClr val="008080"/>
          </a:solidFill>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smtClean="0">
                <a:ln>
                  <a:noFill/>
                </a:ln>
                <a:solidFill>
                  <a:schemeClr val="bg1"/>
                </a:solidFill>
                <a:effectLst/>
                <a:uLnTx/>
                <a:uFillTx/>
                <a:latin typeface="+mj-lt"/>
                <a:ea typeface="+mj-ea"/>
                <a:cs typeface="+mj-cs"/>
              </a:rPr>
              <a:t>Cardiovascular </a:t>
            </a:r>
            <a:r>
              <a:rPr kumimoji="0" lang="en-US" sz="2800" b="1" i="0" u="none" strike="noStrike" kern="1200" cap="none" spc="0" normalizeH="0" baseline="0" noProof="0" dirty="0" err="1" smtClean="0">
                <a:ln>
                  <a:noFill/>
                </a:ln>
                <a:solidFill>
                  <a:schemeClr val="bg1"/>
                </a:solidFill>
                <a:effectLst/>
                <a:uLnTx/>
                <a:uFillTx/>
                <a:latin typeface="+mj-lt"/>
                <a:ea typeface="+mj-ea"/>
                <a:cs typeface="+mj-cs"/>
              </a:rPr>
              <a:t>hemodynamics</a:t>
            </a:r>
            <a:endParaRPr kumimoji="0" lang="en-US" sz="28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2051" name="Picture 3"/>
          <p:cNvPicPr>
            <a:picLocks noChangeAspect="1" noChangeArrowheads="1"/>
          </p:cNvPicPr>
          <p:nvPr/>
        </p:nvPicPr>
        <p:blipFill>
          <a:blip r:embed="rId2" cstate="print"/>
          <a:srcRect/>
          <a:stretch>
            <a:fillRect/>
          </a:stretch>
        </p:blipFill>
        <p:spPr bwMode="auto">
          <a:xfrm>
            <a:off x="1143000" y="685800"/>
            <a:ext cx="6629400" cy="2821604"/>
          </a:xfrm>
          <a:prstGeom prst="rect">
            <a:avLst/>
          </a:prstGeom>
          <a:noFill/>
          <a:ln w="9525">
            <a:noFill/>
            <a:miter lim="800000"/>
            <a:headEnd/>
            <a:tailEnd/>
          </a:ln>
        </p:spPr>
      </p:pic>
      <p:sp>
        <p:nvSpPr>
          <p:cNvPr id="10" name="TextBox 5"/>
          <p:cNvSpPr txBox="1">
            <a:spLocks noChangeArrowheads="1"/>
          </p:cNvSpPr>
          <p:nvPr/>
        </p:nvSpPr>
        <p:spPr bwMode="auto">
          <a:xfrm>
            <a:off x="1295400" y="3352800"/>
            <a:ext cx="6095999" cy="307777"/>
          </a:xfrm>
          <a:prstGeom prst="rect">
            <a:avLst/>
          </a:prstGeom>
          <a:noFill/>
          <a:ln w="9525">
            <a:noFill/>
            <a:miter lim="800000"/>
            <a:headEnd/>
            <a:tailEnd/>
          </a:ln>
        </p:spPr>
        <p:txBody>
          <a:bodyPr wrap="square">
            <a:spAutoFit/>
          </a:bodyPr>
          <a:lstStyle/>
          <a:p>
            <a:r>
              <a:rPr lang="en-US" sz="1400" dirty="0" smtClean="0">
                <a:latin typeface="Arial" pitchFamily="34" charset="0"/>
                <a:cs typeface="Arial" pitchFamily="34" charset="0"/>
              </a:rPr>
              <a:t>from Lumens </a:t>
            </a:r>
            <a:r>
              <a:rPr lang="en-US" sz="1400" dirty="0">
                <a:latin typeface="Arial" pitchFamily="34" charset="0"/>
                <a:cs typeface="Arial" pitchFamily="34" charset="0"/>
              </a:rPr>
              <a:t>J, Arts T, et al. </a:t>
            </a:r>
            <a:r>
              <a:rPr lang="en-US" sz="1400" i="1" dirty="0">
                <a:latin typeface="Arial" pitchFamily="34" charset="0"/>
                <a:cs typeface="Arial" pitchFamily="34" charset="0"/>
              </a:rPr>
              <a:t>Ann Biomed Eng</a:t>
            </a:r>
            <a:r>
              <a:rPr lang="en-US" sz="1400" dirty="0">
                <a:latin typeface="Arial" pitchFamily="34" charset="0"/>
                <a:cs typeface="Arial" pitchFamily="34" charset="0"/>
              </a:rPr>
              <a:t>. 2009 Nov;37(11):</a:t>
            </a:r>
            <a:r>
              <a:rPr lang="en-US" sz="1400" dirty="0" smtClean="0">
                <a:latin typeface="Arial" pitchFamily="34" charset="0"/>
                <a:cs typeface="Arial" pitchFamily="34" charset="0"/>
              </a:rPr>
              <a:t>2234-55</a:t>
            </a:r>
            <a:endParaRPr lang="en-US" sz="1400" dirty="0">
              <a:latin typeface="Arial" pitchFamily="34" charset="0"/>
              <a:cs typeface="Arial"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1600200" y="3886200"/>
            <a:ext cx="5753100" cy="2409825"/>
          </a:xfrm>
          <a:prstGeom prst="rect">
            <a:avLst/>
          </a:prstGeom>
          <a:noFill/>
          <a:ln w="9525">
            <a:noFill/>
            <a:miter lim="800000"/>
            <a:headEnd/>
            <a:tailEnd/>
          </a:ln>
        </p:spPr>
      </p:pic>
      <p:sp>
        <p:nvSpPr>
          <p:cNvPr id="12" name="TextBox 5"/>
          <p:cNvSpPr txBox="1">
            <a:spLocks noChangeArrowheads="1"/>
          </p:cNvSpPr>
          <p:nvPr/>
        </p:nvSpPr>
        <p:spPr bwMode="auto">
          <a:xfrm>
            <a:off x="1410237" y="6257506"/>
            <a:ext cx="6095999" cy="523220"/>
          </a:xfrm>
          <a:prstGeom prst="rect">
            <a:avLst/>
          </a:prstGeom>
          <a:noFill/>
          <a:ln w="9525">
            <a:noFill/>
            <a:miter lim="800000"/>
            <a:headEnd/>
            <a:tailEnd/>
          </a:ln>
        </p:spPr>
        <p:txBody>
          <a:bodyPr wrap="square">
            <a:spAutoFit/>
          </a:bodyPr>
          <a:lstStyle/>
          <a:p>
            <a:r>
              <a:rPr lang="en-US" sz="1400" dirty="0" smtClean="0">
                <a:latin typeface="Arial" pitchFamily="34" charset="0"/>
                <a:cs typeface="Arial" pitchFamily="34" charset="0"/>
              </a:rPr>
              <a:t>from Smith BW,  JG Chase , </a:t>
            </a:r>
            <a:r>
              <a:rPr lang="en-US" sz="1400" dirty="0">
                <a:latin typeface="Arial" pitchFamily="34" charset="0"/>
                <a:cs typeface="Arial" pitchFamily="34" charset="0"/>
              </a:rPr>
              <a:t>et al. </a:t>
            </a:r>
            <a:r>
              <a:rPr lang="en-US" sz="1400" i="1" dirty="0" smtClean="0">
                <a:latin typeface="Arial" pitchFamily="34" charset="0"/>
                <a:cs typeface="Arial" pitchFamily="34" charset="0"/>
              </a:rPr>
              <a:t>Medical Engineering &amp; Physics</a:t>
            </a:r>
            <a:r>
              <a:rPr lang="en-US" sz="1400" dirty="0" smtClean="0">
                <a:latin typeface="Arial" pitchFamily="34" charset="0"/>
                <a:cs typeface="Arial" pitchFamily="34" charset="0"/>
              </a:rPr>
              <a:t>. 2004 Mar;26(2):131-39</a:t>
            </a:r>
            <a:endParaRPr lang="en-US" sz="1400" dirty="0">
              <a:latin typeface="Arial" pitchFamily="34" charset="0"/>
              <a:cs typeface="Arial" pitchFamily="34" charset="0"/>
            </a:endParaRPr>
          </a:p>
        </p:txBody>
      </p:sp>
      <p:sp>
        <p:nvSpPr>
          <p:cNvPr id="13" name="Curved Right Arrow 12"/>
          <p:cNvSpPr/>
          <p:nvPr/>
        </p:nvSpPr>
        <p:spPr>
          <a:xfrm>
            <a:off x="228600" y="1981200"/>
            <a:ext cx="914400" cy="3276600"/>
          </a:xfrm>
          <a:prstGeom prst="curvedRightArrow">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rot="10800000">
            <a:off x="7772400" y="1905000"/>
            <a:ext cx="914400" cy="3276600"/>
          </a:xfrm>
          <a:prstGeom prst="curvedRightArrow">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p:cNvPicPr>
            <a:picLocks noChangeAspect="1"/>
          </p:cNvPicPr>
          <p:nvPr/>
        </p:nvPicPr>
        <p:blipFill>
          <a:blip r:embed="rId4"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
            <a:ext cx="9144000" cy="457200"/>
          </a:xfrm>
          <a:prstGeom prst="rect">
            <a:avLst/>
          </a:prstGeom>
          <a:solidFill>
            <a:srgbClr val="008080"/>
          </a:solidFill>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smtClean="0">
                <a:ln>
                  <a:noFill/>
                </a:ln>
                <a:solidFill>
                  <a:schemeClr val="bg1"/>
                </a:solidFill>
                <a:effectLst/>
                <a:uLnTx/>
                <a:uFillTx/>
                <a:latin typeface="+mj-lt"/>
                <a:ea typeface="+mj-ea"/>
                <a:cs typeface="+mj-cs"/>
              </a:rPr>
              <a:t>Cardiovascular </a:t>
            </a:r>
            <a:r>
              <a:rPr kumimoji="0" lang="en-US" sz="2800" b="1" i="0" u="none" strike="noStrike" kern="1200" cap="none" spc="0" normalizeH="0" baseline="0" noProof="0" dirty="0" err="1" smtClean="0">
                <a:ln>
                  <a:noFill/>
                </a:ln>
                <a:solidFill>
                  <a:schemeClr val="bg1"/>
                </a:solidFill>
                <a:effectLst/>
                <a:uLnTx/>
                <a:uFillTx/>
                <a:latin typeface="+mj-lt"/>
                <a:ea typeface="+mj-ea"/>
                <a:cs typeface="+mj-cs"/>
              </a:rPr>
              <a:t>hemodynamics</a:t>
            </a:r>
            <a:endParaRPr kumimoji="0" lang="en-US" sz="28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9" name="Picture 2"/>
          <p:cNvPicPr>
            <a:picLocks noChangeAspect="1" noChangeArrowheads="1"/>
          </p:cNvPicPr>
          <p:nvPr/>
        </p:nvPicPr>
        <p:blipFill>
          <a:blip r:embed="rId2" cstate="print"/>
          <a:srcRect/>
          <a:stretch>
            <a:fillRect/>
          </a:stretch>
        </p:blipFill>
        <p:spPr bwMode="auto">
          <a:xfrm>
            <a:off x="457200" y="414902"/>
            <a:ext cx="8196262" cy="6443098"/>
          </a:xfrm>
          <a:prstGeom prst="rect">
            <a:avLst/>
          </a:prstGeom>
          <a:noFill/>
          <a:ln w="9525">
            <a:noFill/>
            <a:miter lim="800000"/>
            <a:headEnd/>
            <a:tailEnd/>
          </a:ln>
          <a:effectLst/>
        </p:spPr>
      </p:pic>
      <p:pic>
        <p:nvPicPr>
          <p:cNvPr id="11" name="Picture 10"/>
          <p:cNvPicPr>
            <a:picLocks noChangeAspect="1"/>
          </p:cNvPicPr>
          <p:nvPr/>
        </p:nvPicPr>
        <p:blipFill>
          <a:blip r:embed="rId3"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
            <a:ext cx="9144000" cy="457200"/>
          </a:xfrm>
          <a:prstGeom prst="rect">
            <a:avLst/>
          </a:prstGeom>
          <a:solidFill>
            <a:srgbClr val="008080"/>
          </a:solidFill>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smtClean="0">
                <a:ln>
                  <a:noFill/>
                </a:ln>
                <a:solidFill>
                  <a:schemeClr val="bg1"/>
                </a:solidFill>
                <a:effectLst/>
                <a:uLnTx/>
                <a:uFillTx/>
                <a:latin typeface="+mj-lt"/>
                <a:ea typeface="+mj-ea"/>
                <a:cs typeface="+mj-cs"/>
              </a:rPr>
              <a:t>Renal blood-volume</a:t>
            </a:r>
            <a:r>
              <a:rPr kumimoji="0" lang="en-US" sz="2800" b="1" i="0" u="none" strike="noStrike" kern="1200" cap="none" spc="0" normalizeH="0" noProof="0" dirty="0" smtClean="0">
                <a:ln>
                  <a:noFill/>
                </a:ln>
                <a:solidFill>
                  <a:schemeClr val="bg1"/>
                </a:solidFill>
                <a:effectLst/>
                <a:uLnTx/>
                <a:uFillTx/>
                <a:latin typeface="+mj-lt"/>
                <a:ea typeface="+mj-ea"/>
                <a:cs typeface="+mj-cs"/>
              </a:rPr>
              <a:t> control</a:t>
            </a:r>
            <a:endParaRPr kumimoji="0" lang="en-US" sz="28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3048000"/>
            <a:ext cx="7257745"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srcRect/>
          <a:stretch>
            <a:fillRect/>
          </a:stretch>
        </p:blipFill>
        <p:spPr bwMode="auto">
          <a:xfrm>
            <a:off x="0" y="685800"/>
            <a:ext cx="9144000" cy="1703467"/>
          </a:xfrm>
          <a:prstGeom prst="rect">
            <a:avLst/>
          </a:prstGeom>
          <a:noFill/>
          <a:ln w="9525">
            <a:noFill/>
            <a:miter lim="800000"/>
            <a:headEnd/>
            <a:tailEnd/>
          </a:ln>
        </p:spPr>
      </p:pic>
      <p:pic>
        <p:nvPicPr>
          <p:cNvPr id="15" name="Picture 14"/>
          <p:cNvPicPr>
            <a:picLocks noChangeAspect="1"/>
          </p:cNvPicPr>
          <p:nvPr/>
        </p:nvPicPr>
        <p:blipFill>
          <a:blip r:embed="rId4"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
            <a:ext cx="9144000" cy="457200"/>
          </a:xfrm>
          <a:prstGeom prst="rect">
            <a:avLst/>
          </a:prstGeom>
          <a:solidFill>
            <a:srgbClr val="008080"/>
          </a:solidFill>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smtClean="0">
                <a:ln>
                  <a:noFill/>
                </a:ln>
                <a:solidFill>
                  <a:schemeClr val="bg1"/>
                </a:solidFill>
                <a:effectLst/>
                <a:uLnTx/>
                <a:uFillTx/>
                <a:latin typeface="+mj-lt"/>
                <a:ea typeface="+mj-ea"/>
                <a:cs typeface="+mj-cs"/>
              </a:rPr>
              <a:t>Renal blood-volume</a:t>
            </a:r>
            <a:r>
              <a:rPr kumimoji="0" lang="en-US" sz="2800" b="1" i="0" u="none" strike="noStrike" kern="1200" cap="none" spc="0" normalizeH="0" noProof="0" dirty="0" smtClean="0">
                <a:ln>
                  <a:noFill/>
                </a:ln>
                <a:solidFill>
                  <a:schemeClr val="bg1"/>
                </a:solidFill>
                <a:effectLst/>
                <a:uLnTx/>
                <a:uFillTx/>
                <a:latin typeface="+mj-lt"/>
                <a:ea typeface="+mj-ea"/>
                <a:cs typeface="+mj-cs"/>
              </a:rPr>
              <a:t> control</a:t>
            </a:r>
            <a:endParaRPr kumimoji="0" lang="en-US" sz="2800" b="1" i="0" u="none" strike="noStrike" kern="1200" cap="none" spc="0" normalizeH="0" baseline="0" noProof="0" dirty="0" smtClean="0">
              <a:ln>
                <a:noFill/>
              </a:ln>
              <a:solidFill>
                <a:schemeClr val="bg1"/>
              </a:solidFill>
              <a:effectLst/>
              <a:uLnTx/>
              <a:uFillTx/>
              <a:latin typeface="+mj-lt"/>
              <a:ea typeface="+mj-ea"/>
              <a:cs typeface="+mj-cs"/>
            </a:endParaRPr>
          </a:p>
        </p:txBody>
      </p:sp>
      <p:grpSp>
        <p:nvGrpSpPr>
          <p:cNvPr id="5" name="Group 4"/>
          <p:cNvGrpSpPr>
            <a:grpSpLocks noChangeAspect="1"/>
          </p:cNvGrpSpPr>
          <p:nvPr/>
        </p:nvGrpSpPr>
        <p:grpSpPr>
          <a:xfrm>
            <a:off x="381000" y="1066800"/>
            <a:ext cx="4419600" cy="4891685"/>
            <a:chOff x="1115060" y="-397192"/>
            <a:chExt cx="6913880" cy="7652385"/>
          </a:xfrm>
        </p:grpSpPr>
        <p:pic>
          <p:nvPicPr>
            <p:cNvPr id="6" name="Picture 5"/>
            <p:cNvPicPr/>
            <p:nvPr/>
          </p:nvPicPr>
          <p:blipFill>
            <a:blip r:embed="rId2" cstate="print">
              <a:extLst>
                <a:ext uri="{28A0092B-C50C-407E-A947-70E740481C1C}">
                  <a14:useLocalDpi xmlns="" xmlns:a14="http://schemas.microsoft.com/office/drawing/2010/main" val="0"/>
                </a:ext>
              </a:extLst>
            </a:blip>
            <a:stretch>
              <a:fillRect/>
            </a:stretch>
          </p:blipFill>
          <p:spPr>
            <a:xfrm>
              <a:off x="1115060" y="-396557"/>
              <a:ext cx="3456305" cy="2596515"/>
            </a:xfrm>
            <a:prstGeom prst="rect">
              <a:avLst/>
            </a:prstGeom>
          </p:spPr>
        </p:pic>
        <p:pic>
          <p:nvPicPr>
            <p:cNvPr id="8" name="Picture 7"/>
            <p:cNvPicPr/>
            <p:nvPr/>
          </p:nvPicPr>
          <p:blipFill>
            <a:blip r:embed="rId3" cstate="print">
              <a:extLst>
                <a:ext uri="{28A0092B-C50C-407E-A947-70E740481C1C}">
                  <a14:useLocalDpi xmlns="" xmlns:a14="http://schemas.microsoft.com/office/drawing/2010/main" val="0"/>
                </a:ext>
              </a:extLst>
            </a:blip>
            <a:stretch>
              <a:fillRect/>
            </a:stretch>
          </p:blipFill>
          <p:spPr>
            <a:xfrm>
              <a:off x="4563110" y="-397192"/>
              <a:ext cx="3465195" cy="2596515"/>
            </a:xfrm>
            <a:prstGeom prst="rect">
              <a:avLst/>
            </a:prstGeom>
          </p:spPr>
        </p:pic>
        <p:pic>
          <p:nvPicPr>
            <p:cNvPr id="10" name="Picture 9"/>
            <p:cNvPicPr/>
            <p:nvPr/>
          </p:nvPicPr>
          <p:blipFill>
            <a:blip r:embed="rId4" cstate="print">
              <a:extLst>
                <a:ext uri="{28A0092B-C50C-407E-A947-70E740481C1C}">
                  <a14:useLocalDpi xmlns="" xmlns:a14="http://schemas.microsoft.com/office/drawing/2010/main" val="0"/>
                </a:ext>
              </a:extLst>
            </a:blip>
            <a:stretch>
              <a:fillRect/>
            </a:stretch>
          </p:blipFill>
          <p:spPr>
            <a:xfrm>
              <a:off x="1124585" y="2125028"/>
              <a:ext cx="3456305" cy="2596515"/>
            </a:xfrm>
            <a:prstGeom prst="rect">
              <a:avLst/>
            </a:prstGeom>
          </p:spPr>
        </p:pic>
        <p:pic>
          <p:nvPicPr>
            <p:cNvPr id="11" name="Picture 10"/>
            <p:cNvPicPr/>
            <p:nvPr/>
          </p:nvPicPr>
          <p:blipFill>
            <a:blip r:embed="rId5" cstate="print">
              <a:extLst>
                <a:ext uri="{28A0092B-C50C-407E-A947-70E740481C1C}">
                  <a14:useLocalDpi xmlns="" xmlns:a14="http://schemas.microsoft.com/office/drawing/2010/main" val="0"/>
                </a:ext>
              </a:extLst>
            </a:blip>
            <a:stretch>
              <a:fillRect/>
            </a:stretch>
          </p:blipFill>
          <p:spPr>
            <a:xfrm>
              <a:off x="4572635" y="2125028"/>
              <a:ext cx="3456305" cy="2596515"/>
            </a:xfrm>
            <a:prstGeom prst="rect">
              <a:avLst/>
            </a:prstGeom>
          </p:spPr>
        </p:pic>
        <p:pic>
          <p:nvPicPr>
            <p:cNvPr id="12" name="Picture 11"/>
            <p:cNvPicPr/>
            <p:nvPr/>
          </p:nvPicPr>
          <p:blipFill>
            <a:blip r:embed="rId6" cstate="print">
              <a:extLst>
                <a:ext uri="{28A0092B-C50C-407E-A947-70E740481C1C}">
                  <a14:useLocalDpi xmlns="" xmlns:a14="http://schemas.microsoft.com/office/drawing/2010/main" val="0"/>
                </a:ext>
              </a:extLst>
            </a:blip>
            <a:stretch>
              <a:fillRect/>
            </a:stretch>
          </p:blipFill>
          <p:spPr>
            <a:xfrm>
              <a:off x="1124585" y="4658678"/>
              <a:ext cx="3456305" cy="2596515"/>
            </a:xfrm>
            <a:prstGeom prst="rect">
              <a:avLst/>
            </a:prstGeom>
          </p:spPr>
        </p:pic>
        <p:pic>
          <p:nvPicPr>
            <p:cNvPr id="13" name="Picture 12"/>
            <p:cNvPicPr/>
            <p:nvPr/>
          </p:nvPicPr>
          <p:blipFill>
            <a:blip r:embed="rId7" cstate="print">
              <a:extLst>
                <a:ext uri="{28A0092B-C50C-407E-A947-70E740481C1C}">
                  <a14:useLocalDpi xmlns="" xmlns:a14="http://schemas.microsoft.com/office/drawing/2010/main" val="0"/>
                </a:ext>
              </a:extLst>
            </a:blip>
            <a:stretch>
              <a:fillRect/>
            </a:stretch>
          </p:blipFill>
          <p:spPr>
            <a:xfrm>
              <a:off x="4572635" y="4658678"/>
              <a:ext cx="3456305" cy="2596515"/>
            </a:xfrm>
            <a:prstGeom prst="rect">
              <a:avLst/>
            </a:prstGeom>
          </p:spPr>
        </p:pic>
      </p:grpSp>
      <p:grpSp>
        <p:nvGrpSpPr>
          <p:cNvPr id="14" name="Group 13"/>
          <p:cNvGrpSpPr>
            <a:grpSpLocks noChangeAspect="1"/>
          </p:cNvGrpSpPr>
          <p:nvPr/>
        </p:nvGrpSpPr>
        <p:grpSpPr>
          <a:xfrm>
            <a:off x="4953000" y="838200"/>
            <a:ext cx="3790767" cy="2819400"/>
            <a:chOff x="1115060" y="857885"/>
            <a:chExt cx="6913880" cy="5142230"/>
          </a:xfrm>
        </p:grpSpPr>
        <p:pic>
          <p:nvPicPr>
            <p:cNvPr id="15" name="Picture 14"/>
            <p:cNvPicPr/>
            <p:nvPr/>
          </p:nvPicPr>
          <p:blipFill>
            <a:blip r:embed="rId8" cstate="print">
              <a:extLst>
                <a:ext uri="{28A0092B-C50C-407E-A947-70E740481C1C}">
                  <a14:useLocalDpi xmlns="" xmlns:a14="http://schemas.microsoft.com/office/drawing/2010/main" val="0"/>
                </a:ext>
              </a:extLst>
            </a:blip>
            <a:stretch>
              <a:fillRect/>
            </a:stretch>
          </p:blipFill>
          <p:spPr>
            <a:xfrm>
              <a:off x="4572635" y="3391535"/>
              <a:ext cx="3456305" cy="2596515"/>
            </a:xfrm>
            <a:prstGeom prst="rect">
              <a:avLst/>
            </a:prstGeom>
          </p:spPr>
        </p:pic>
        <p:pic>
          <p:nvPicPr>
            <p:cNvPr id="16" name="Picture 15"/>
            <p:cNvPicPr/>
            <p:nvPr/>
          </p:nvPicPr>
          <p:blipFill>
            <a:blip r:embed="rId9" cstate="print">
              <a:extLst>
                <a:ext uri="{28A0092B-C50C-407E-A947-70E740481C1C}">
                  <a14:useLocalDpi xmlns="" xmlns:a14="http://schemas.microsoft.com/office/drawing/2010/main" val="0"/>
                </a:ext>
              </a:extLst>
            </a:blip>
            <a:stretch>
              <a:fillRect/>
            </a:stretch>
          </p:blipFill>
          <p:spPr>
            <a:xfrm>
              <a:off x="1115060" y="3403600"/>
              <a:ext cx="3456305" cy="2596515"/>
            </a:xfrm>
            <a:prstGeom prst="rect">
              <a:avLst/>
            </a:prstGeom>
          </p:spPr>
        </p:pic>
        <p:pic>
          <p:nvPicPr>
            <p:cNvPr id="17" name="Picture 16"/>
            <p:cNvPicPr/>
            <p:nvPr/>
          </p:nvPicPr>
          <p:blipFill>
            <a:blip r:embed="rId10" cstate="print">
              <a:extLst>
                <a:ext uri="{28A0092B-C50C-407E-A947-70E740481C1C}">
                  <a14:useLocalDpi xmlns="" xmlns:a14="http://schemas.microsoft.com/office/drawing/2010/main" val="0"/>
                </a:ext>
              </a:extLst>
            </a:blip>
            <a:stretch>
              <a:fillRect/>
            </a:stretch>
          </p:blipFill>
          <p:spPr>
            <a:xfrm>
              <a:off x="4572635" y="857885"/>
              <a:ext cx="3456305" cy="2596515"/>
            </a:xfrm>
            <a:prstGeom prst="rect">
              <a:avLst/>
            </a:prstGeom>
          </p:spPr>
        </p:pic>
        <p:pic>
          <p:nvPicPr>
            <p:cNvPr id="18" name="Picture 17"/>
            <p:cNvPicPr/>
            <p:nvPr/>
          </p:nvPicPr>
          <p:blipFill>
            <a:blip r:embed="rId11" cstate="print">
              <a:extLst>
                <a:ext uri="{28A0092B-C50C-407E-A947-70E740481C1C}">
                  <a14:useLocalDpi xmlns="" xmlns:a14="http://schemas.microsoft.com/office/drawing/2010/main" val="0"/>
                </a:ext>
              </a:extLst>
            </a:blip>
            <a:stretch>
              <a:fillRect/>
            </a:stretch>
          </p:blipFill>
          <p:spPr>
            <a:xfrm>
              <a:off x="1115060" y="857885"/>
              <a:ext cx="3456305" cy="2596515"/>
            </a:xfrm>
            <a:prstGeom prst="rect">
              <a:avLst/>
            </a:prstGeom>
          </p:spPr>
        </p:pic>
      </p:grpSp>
      <p:pic>
        <p:nvPicPr>
          <p:cNvPr id="5122" name="Picture 2"/>
          <p:cNvPicPr>
            <a:picLocks noChangeAspect="1" noChangeArrowheads="1"/>
          </p:cNvPicPr>
          <p:nvPr/>
        </p:nvPicPr>
        <p:blipFill>
          <a:blip r:embed="rId12" cstate="print"/>
          <a:srcRect/>
          <a:stretch>
            <a:fillRect/>
          </a:stretch>
        </p:blipFill>
        <p:spPr bwMode="auto">
          <a:xfrm>
            <a:off x="4876800" y="3657600"/>
            <a:ext cx="3886200" cy="2914650"/>
          </a:xfrm>
          <a:prstGeom prst="rect">
            <a:avLst/>
          </a:prstGeom>
          <a:noFill/>
          <a:ln w="9525">
            <a:noFill/>
            <a:miter lim="800000"/>
            <a:headEnd/>
            <a:tailEnd/>
          </a:ln>
          <a:effectLst/>
        </p:spPr>
      </p:pic>
      <p:pic>
        <p:nvPicPr>
          <p:cNvPr id="24" name="Picture 23"/>
          <p:cNvPicPr>
            <a:picLocks noChangeAspect="1"/>
          </p:cNvPicPr>
          <p:nvPr/>
        </p:nvPicPr>
        <p:blipFill>
          <a:blip r:embed="rId13"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smtClean="0"/>
              <a:t/>
            </a:r>
            <a:br>
              <a:rPr lang="en-US" sz="4000" smtClean="0"/>
            </a:br>
            <a:r>
              <a:rPr lang="en-US" sz="4000" smtClean="0"/>
              <a:t>   </a:t>
            </a:r>
            <a:r>
              <a:rPr lang="en-US" sz="2800" b="1" smtClean="0">
                <a:solidFill>
                  <a:schemeClr val="bg1"/>
                </a:solidFill>
              </a:rPr>
              <a:t>The Grand Vision</a:t>
            </a:r>
            <a:br>
              <a:rPr lang="en-US" sz="2800" b="1" smtClean="0">
                <a:solidFill>
                  <a:schemeClr val="bg1"/>
                </a:solidFill>
              </a:rPr>
            </a:br>
            <a:endParaRPr lang="en-US" sz="2800" b="1" smtClean="0">
              <a:solidFill>
                <a:schemeClr val="bg1"/>
              </a:solidFill>
            </a:endParaRPr>
          </a:p>
        </p:txBody>
      </p:sp>
      <p:grpSp>
        <p:nvGrpSpPr>
          <p:cNvPr id="3" name="Group 143"/>
          <p:cNvGrpSpPr>
            <a:grpSpLocks/>
          </p:cNvGrpSpPr>
          <p:nvPr/>
        </p:nvGrpSpPr>
        <p:grpSpPr bwMode="auto">
          <a:xfrm>
            <a:off x="304800" y="3657600"/>
            <a:ext cx="1055688" cy="417513"/>
            <a:chOff x="2746" y="1697"/>
            <a:chExt cx="665" cy="263"/>
          </a:xfrm>
        </p:grpSpPr>
        <p:sp>
          <p:nvSpPr>
            <p:cNvPr id="41111" name="Freeform 144"/>
            <p:cNvSpPr>
              <a:spLocks/>
            </p:cNvSpPr>
            <p:nvPr/>
          </p:nvSpPr>
          <p:spPr bwMode="auto">
            <a:xfrm>
              <a:off x="2746" y="1697"/>
              <a:ext cx="665" cy="263"/>
            </a:xfrm>
            <a:custGeom>
              <a:avLst/>
              <a:gdLst>
                <a:gd name="T0" fmla="*/ 55 w 665"/>
                <a:gd name="T1" fmla="*/ 42 h 263"/>
                <a:gd name="T2" fmla="*/ 145 w 665"/>
                <a:gd name="T3" fmla="*/ 42 h 263"/>
                <a:gd name="T4" fmla="*/ 433 w 665"/>
                <a:gd name="T5" fmla="*/ 31 h 263"/>
                <a:gd name="T6" fmla="*/ 631 w 665"/>
                <a:gd name="T7" fmla="*/ 54 h 263"/>
                <a:gd name="T8" fmla="*/ 665 w 665"/>
                <a:gd name="T9" fmla="*/ 167 h 263"/>
                <a:gd name="T10" fmla="*/ 625 w 665"/>
                <a:gd name="T11" fmla="*/ 212 h 263"/>
                <a:gd name="T12" fmla="*/ 608 w 665"/>
                <a:gd name="T13" fmla="*/ 234 h 263"/>
                <a:gd name="T14" fmla="*/ 518 w 665"/>
                <a:gd name="T15" fmla="*/ 263 h 263"/>
                <a:gd name="T16" fmla="*/ 445 w 665"/>
                <a:gd name="T17" fmla="*/ 257 h 263"/>
                <a:gd name="T18" fmla="*/ 388 w 665"/>
                <a:gd name="T19" fmla="*/ 240 h 263"/>
                <a:gd name="T20" fmla="*/ 253 w 665"/>
                <a:gd name="T21" fmla="*/ 234 h 263"/>
                <a:gd name="T22" fmla="*/ 61 w 665"/>
                <a:gd name="T23" fmla="*/ 206 h 263"/>
                <a:gd name="T24" fmla="*/ 49 w 665"/>
                <a:gd name="T25" fmla="*/ 183 h 263"/>
                <a:gd name="T26" fmla="*/ 32 w 665"/>
                <a:gd name="T27" fmla="*/ 167 h 263"/>
                <a:gd name="T28" fmla="*/ 15 w 665"/>
                <a:gd name="T29" fmla="*/ 138 h 263"/>
                <a:gd name="T30" fmla="*/ 55 w 665"/>
                <a:gd name="T31" fmla="*/ 42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5"/>
                <a:gd name="T49" fmla="*/ 0 h 263"/>
                <a:gd name="T50" fmla="*/ 665 w 665"/>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5" h="263">
                  <a:moveTo>
                    <a:pt x="55" y="42"/>
                  </a:moveTo>
                  <a:cubicBezTo>
                    <a:pt x="85" y="42"/>
                    <a:pt x="115" y="42"/>
                    <a:pt x="145" y="42"/>
                  </a:cubicBezTo>
                  <a:cubicBezTo>
                    <a:pt x="209" y="0"/>
                    <a:pt x="356" y="27"/>
                    <a:pt x="433" y="31"/>
                  </a:cubicBezTo>
                  <a:cubicBezTo>
                    <a:pt x="491" y="46"/>
                    <a:pt x="570" y="54"/>
                    <a:pt x="631" y="54"/>
                  </a:cubicBezTo>
                  <a:cubicBezTo>
                    <a:pt x="654" y="89"/>
                    <a:pt x="651" y="129"/>
                    <a:pt x="665" y="167"/>
                  </a:cubicBezTo>
                  <a:cubicBezTo>
                    <a:pt x="653" y="191"/>
                    <a:pt x="646" y="197"/>
                    <a:pt x="625" y="212"/>
                  </a:cubicBezTo>
                  <a:cubicBezTo>
                    <a:pt x="613" y="231"/>
                    <a:pt x="619" y="225"/>
                    <a:pt x="608" y="234"/>
                  </a:cubicBezTo>
                  <a:cubicBezTo>
                    <a:pt x="574" y="246"/>
                    <a:pt x="556" y="257"/>
                    <a:pt x="518" y="263"/>
                  </a:cubicBezTo>
                  <a:cubicBezTo>
                    <a:pt x="494" y="261"/>
                    <a:pt x="469" y="260"/>
                    <a:pt x="445" y="257"/>
                  </a:cubicBezTo>
                  <a:cubicBezTo>
                    <a:pt x="426" y="255"/>
                    <a:pt x="407" y="241"/>
                    <a:pt x="388" y="240"/>
                  </a:cubicBezTo>
                  <a:cubicBezTo>
                    <a:pt x="343" y="236"/>
                    <a:pt x="298" y="236"/>
                    <a:pt x="253" y="234"/>
                  </a:cubicBezTo>
                  <a:cubicBezTo>
                    <a:pt x="200" y="227"/>
                    <a:pt x="81" y="226"/>
                    <a:pt x="61" y="206"/>
                  </a:cubicBezTo>
                  <a:cubicBezTo>
                    <a:pt x="57" y="198"/>
                    <a:pt x="54" y="190"/>
                    <a:pt x="49" y="183"/>
                  </a:cubicBezTo>
                  <a:cubicBezTo>
                    <a:pt x="44" y="177"/>
                    <a:pt x="36" y="173"/>
                    <a:pt x="32" y="167"/>
                  </a:cubicBezTo>
                  <a:cubicBezTo>
                    <a:pt x="0" y="120"/>
                    <a:pt x="55" y="178"/>
                    <a:pt x="15" y="138"/>
                  </a:cubicBezTo>
                  <a:cubicBezTo>
                    <a:pt x="6" y="89"/>
                    <a:pt x="14" y="67"/>
                    <a:pt x="55" y="42"/>
                  </a:cubicBezTo>
                  <a:close/>
                </a:path>
              </a:pathLst>
            </a:custGeom>
            <a:solidFill>
              <a:srgbClr val="FFCC99">
                <a:alpha val="41176"/>
              </a:srgbClr>
            </a:solidFill>
            <a:ln w="9525">
              <a:solidFill>
                <a:srgbClr val="FF6600"/>
              </a:solidFill>
              <a:round/>
              <a:headEnd/>
              <a:tailEnd/>
            </a:ln>
          </p:spPr>
          <p:txBody>
            <a:bodyPr/>
            <a:lstStyle/>
            <a:p>
              <a:endParaRPr lang="en-US"/>
            </a:p>
          </p:txBody>
        </p:sp>
        <p:sp>
          <p:nvSpPr>
            <p:cNvPr id="41112" name="Freeform 145"/>
            <p:cNvSpPr>
              <a:spLocks/>
            </p:cNvSpPr>
            <p:nvPr/>
          </p:nvSpPr>
          <p:spPr bwMode="auto">
            <a:xfrm>
              <a:off x="2896" y="1796"/>
              <a:ext cx="12" cy="107"/>
            </a:xfrm>
            <a:custGeom>
              <a:avLst/>
              <a:gdLst>
                <a:gd name="T0" fmla="*/ 12 w 12"/>
                <a:gd name="T1" fmla="*/ 0 h 107"/>
                <a:gd name="T2" fmla="*/ 7 w 12"/>
                <a:gd name="T3" fmla="*/ 107 h 107"/>
                <a:gd name="T4" fmla="*/ 0 60000 65536"/>
                <a:gd name="T5" fmla="*/ 0 60000 65536"/>
                <a:gd name="T6" fmla="*/ 0 w 12"/>
                <a:gd name="T7" fmla="*/ 0 h 107"/>
                <a:gd name="T8" fmla="*/ 12 w 12"/>
                <a:gd name="T9" fmla="*/ 107 h 107"/>
              </a:gdLst>
              <a:ahLst/>
              <a:cxnLst>
                <a:cxn ang="T4">
                  <a:pos x="T0" y="T1"/>
                </a:cxn>
                <a:cxn ang="T5">
                  <a:pos x="T2" y="T3"/>
                </a:cxn>
              </a:cxnLst>
              <a:rect l="T6" t="T7" r="T8" b="T9"/>
              <a:pathLst>
                <a:path w="12" h="107">
                  <a:moveTo>
                    <a:pt x="12" y="0"/>
                  </a:moveTo>
                  <a:cubicBezTo>
                    <a:pt x="0" y="40"/>
                    <a:pt x="7" y="65"/>
                    <a:pt x="7" y="107"/>
                  </a:cubicBezTo>
                </a:path>
              </a:pathLst>
            </a:custGeom>
            <a:noFill/>
            <a:ln w="9525">
              <a:solidFill>
                <a:srgbClr val="FF6600"/>
              </a:solidFill>
              <a:round/>
              <a:headEnd/>
              <a:tailEnd/>
            </a:ln>
          </p:spPr>
          <p:txBody>
            <a:bodyPr/>
            <a:lstStyle/>
            <a:p>
              <a:endParaRPr lang="en-US"/>
            </a:p>
          </p:txBody>
        </p:sp>
        <p:sp>
          <p:nvSpPr>
            <p:cNvPr id="41113" name="Freeform 146"/>
            <p:cNvSpPr>
              <a:spLocks/>
            </p:cNvSpPr>
            <p:nvPr/>
          </p:nvSpPr>
          <p:spPr bwMode="auto">
            <a:xfrm>
              <a:off x="2972" y="1784"/>
              <a:ext cx="10" cy="113"/>
            </a:xfrm>
            <a:custGeom>
              <a:avLst/>
              <a:gdLst>
                <a:gd name="T0" fmla="*/ 10 w 10"/>
                <a:gd name="T1" fmla="*/ 0 h 113"/>
                <a:gd name="T2" fmla="*/ 10 w 10"/>
                <a:gd name="T3" fmla="*/ 113 h 113"/>
                <a:gd name="T4" fmla="*/ 0 60000 65536"/>
                <a:gd name="T5" fmla="*/ 0 60000 65536"/>
                <a:gd name="T6" fmla="*/ 0 w 10"/>
                <a:gd name="T7" fmla="*/ 0 h 113"/>
                <a:gd name="T8" fmla="*/ 10 w 10"/>
                <a:gd name="T9" fmla="*/ 113 h 113"/>
              </a:gdLst>
              <a:ahLst/>
              <a:cxnLst>
                <a:cxn ang="T4">
                  <a:pos x="T0" y="T1"/>
                </a:cxn>
                <a:cxn ang="T5">
                  <a:pos x="T2" y="T3"/>
                </a:cxn>
              </a:cxnLst>
              <a:rect l="T6" t="T7" r="T8" b="T9"/>
              <a:pathLst>
                <a:path w="10" h="113">
                  <a:moveTo>
                    <a:pt x="10" y="0"/>
                  </a:moveTo>
                  <a:cubicBezTo>
                    <a:pt x="0" y="36"/>
                    <a:pt x="10" y="113"/>
                    <a:pt x="10" y="113"/>
                  </a:cubicBezTo>
                </a:path>
              </a:pathLst>
            </a:custGeom>
            <a:noFill/>
            <a:ln w="9525">
              <a:solidFill>
                <a:srgbClr val="FF6600"/>
              </a:solidFill>
              <a:round/>
              <a:headEnd/>
              <a:tailEnd/>
            </a:ln>
          </p:spPr>
          <p:txBody>
            <a:bodyPr/>
            <a:lstStyle/>
            <a:p>
              <a:endParaRPr lang="en-US"/>
            </a:p>
          </p:txBody>
        </p:sp>
        <p:sp>
          <p:nvSpPr>
            <p:cNvPr id="41114" name="Freeform 147"/>
            <p:cNvSpPr>
              <a:spLocks/>
            </p:cNvSpPr>
            <p:nvPr/>
          </p:nvSpPr>
          <p:spPr bwMode="auto">
            <a:xfrm>
              <a:off x="3174" y="1796"/>
              <a:ext cx="23" cy="107"/>
            </a:xfrm>
            <a:custGeom>
              <a:avLst/>
              <a:gdLst>
                <a:gd name="T0" fmla="*/ 0 w 23"/>
                <a:gd name="T1" fmla="*/ 0 h 107"/>
                <a:gd name="T2" fmla="*/ 17 w 23"/>
                <a:gd name="T3" fmla="*/ 51 h 107"/>
                <a:gd name="T4" fmla="*/ 5 w 23"/>
                <a:gd name="T5" fmla="*/ 107 h 107"/>
                <a:gd name="T6" fmla="*/ 0 60000 65536"/>
                <a:gd name="T7" fmla="*/ 0 60000 65536"/>
                <a:gd name="T8" fmla="*/ 0 60000 65536"/>
                <a:gd name="T9" fmla="*/ 0 w 23"/>
                <a:gd name="T10" fmla="*/ 0 h 107"/>
                <a:gd name="T11" fmla="*/ 23 w 23"/>
                <a:gd name="T12" fmla="*/ 107 h 107"/>
              </a:gdLst>
              <a:ahLst/>
              <a:cxnLst>
                <a:cxn ang="T6">
                  <a:pos x="T0" y="T1"/>
                </a:cxn>
                <a:cxn ang="T7">
                  <a:pos x="T2" y="T3"/>
                </a:cxn>
                <a:cxn ang="T8">
                  <a:pos x="T4" y="T5"/>
                </a:cxn>
              </a:cxnLst>
              <a:rect l="T9" t="T10" r="T11" b="T12"/>
              <a:pathLst>
                <a:path w="23" h="107">
                  <a:moveTo>
                    <a:pt x="0" y="0"/>
                  </a:moveTo>
                  <a:cubicBezTo>
                    <a:pt x="5" y="17"/>
                    <a:pt x="17" y="51"/>
                    <a:pt x="17" y="51"/>
                  </a:cubicBezTo>
                  <a:cubicBezTo>
                    <a:pt x="11" y="104"/>
                    <a:pt x="23" y="89"/>
                    <a:pt x="5" y="107"/>
                  </a:cubicBezTo>
                </a:path>
              </a:pathLst>
            </a:custGeom>
            <a:noFill/>
            <a:ln w="9525">
              <a:solidFill>
                <a:srgbClr val="FF6600"/>
              </a:solidFill>
              <a:round/>
              <a:headEnd/>
              <a:tailEnd/>
            </a:ln>
          </p:spPr>
          <p:txBody>
            <a:bodyPr/>
            <a:lstStyle/>
            <a:p>
              <a:endParaRPr lang="en-US"/>
            </a:p>
          </p:txBody>
        </p:sp>
        <p:sp>
          <p:nvSpPr>
            <p:cNvPr id="41115" name="Freeform 148"/>
            <p:cNvSpPr>
              <a:spLocks/>
            </p:cNvSpPr>
            <p:nvPr/>
          </p:nvSpPr>
          <p:spPr bwMode="auto">
            <a:xfrm>
              <a:off x="3224" y="1807"/>
              <a:ext cx="23" cy="113"/>
            </a:xfrm>
            <a:custGeom>
              <a:avLst/>
              <a:gdLst>
                <a:gd name="T0" fmla="*/ 0 w 23"/>
                <a:gd name="T1" fmla="*/ 0 h 113"/>
                <a:gd name="T2" fmla="*/ 23 w 23"/>
                <a:gd name="T3" fmla="*/ 57 h 113"/>
                <a:gd name="T4" fmla="*/ 17 w 23"/>
                <a:gd name="T5" fmla="*/ 96 h 113"/>
                <a:gd name="T6" fmla="*/ 12 w 23"/>
                <a:gd name="T7" fmla="*/ 113 h 113"/>
                <a:gd name="T8" fmla="*/ 0 60000 65536"/>
                <a:gd name="T9" fmla="*/ 0 60000 65536"/>
                <a:gd name="T10" fmla="*/ 0 60000 65536"/>
                <a:gd name="T11" fmla="*/ 0 60000 65536"/>
                <a:gd name="T12" fmla="*/ 0 w 23"/>
                <a:gd name="T13" fmla="*/ 0 h 113"/>
                <a:gd name="T14" fmla="*/ 23 w 23"/>
                <a:gd name="T15" fmla="*/ 113 h 113"/>
              </a:gdLst>
              <a:ahLst/>
              <a:cxnLst>
                <a:cxn ang="T8">
                  <a:pos x="T0" y="T1"/>
                </a:cxn>
                <a:cxn ang="T9">
                  <a:pos x="T2" y="T3"/>
                </a:cxn>
                <a:cxn ang="T10">
                  <a:pos x="T4" y="T5"/>
                </a:cxn>
                <a:cxn ang="T11">
                  <a:pos x="T6" y="T7"/>
                </a:cxn>
              </a:cxnLst>
              <a:rect l="T12" t="T13" r="T14" b="T15"/>
              <a:pathLst>
                <a:path w="23" h="113">
                  <a:moveTo>
                    <a:pt x="0" y="0"/>
                  </a:moveTo>
                  <a:cubicBezTo>
                    <a:pt x="7" y="21"/>
                    <a:pt x="17" y="36"/>
                    <a:pt x="23" y="57"/>
                  </a:cubicBezTo>
                  <a:cubicBezTo>
                    <a:pt x="21" y="70"/>
                    <a:pt x="20" y="83"/>
                    <a:pt x="17" y="96"/>
                  </a:cubicBezTo>
                  <a:cubicBezTo>
                    <a:pt x="16" y="102"/>
                    <a:pt x="12" y="113"/>
                    <a:pt x="12" y="113"/>
                  </a:cubicBezTo>
                </a:path>
              </a:pathLst>
            </a:custGeom>
            <a:noFill/>
            <a:ln w="9525">
              <a:solidFill>
                <a:srgbClr val="FF6600"/>
              </a:solidFill>
              <a:round/>
              <a:headEnd/>
              <a:tailEnd/>
            </a:ln>
          </p:spPr>
          <p:txBody>
            <a:bodyPr/>
            <a:lstStyle/>
            <a:p>
              <a:endParaRPr lang="en-US"/>
            </a:p>
          </p:txBody>
        </p:sp>
        <p:sp>
          <p:nvSpPr>
            <p:cNvPr id="41116" name="Freeform 149"/>
            <p:cNvSpPr>
              <a:spLocks/>
            </p:cNvSpPr>
            <p:nvPr/>
          </p:nvSpPr>
          <p:spPr bwMode="auto">
            <a:xfrm>
              <a:off x="3298" y="1813"/>
              <a:ext cx="22" cy="84"/>
            </a:xfrm>
            <a:custGeom>
              <a:avLst/>
              <a:gdLst>
                <a:gd name="T0" fmla="*/ 0 w 22"/>
                <a:gd name="T1" fmla="*/ 0 h 84"/>
                <a:gd name="T2" fmla="*/ 22 w 22"/>
                <a:gd name="T3" fmla="*/ 84 h 84"/>
                <a:gd name="T4" fmla="*/ 0 60000 65536"/>
                <a:gd name="T5" fmla="*/ 0 60000 65536"/>
                <a:gd name="T6" fmla="*/ 0 w 22"/>
                <a:gd name="T7" fmla="*/ 0 h 84"/>
                <a:gd name="T8" fmla="*/ 22 w 22"/>
                <a:gd name="T9" fmla="*/ 84 h 84"/>
              </a:gdLst>
              <a:ahLst/>
              <a:cxnLst>
                <a:cxn ang="T4">
                  <a:pos x="T0" y="T1"/>
                </a:cxn>
                <a:cxn ang="T5">
                  <a:pos x="T2" y="T3"/>
                </a:cxn>
              </a:cxnLst>
              <a:rect l="T6" t="T7" r="T8" b="T9"/>
              <a:pathLst>
                <a:path w="22" h="84">
                  <a:moveTo>
                    <a:pt x="0" y="0"/>
                  </a:moveTo>
                  <a:cubicBezTo>
                    <a:pt x="10" y="38"/>
                    <a:pt x="22" y="38"/>
                    <a:pt x="22" y="84"/>
                  </a:cubicBezTo>
                </a:path>
              </a:pathLst>
            </a:custGeom>
            <a:noFill/>
            <a:ln w="9525">
              <a:solidFill>
                <a:srgbClr val="FF6600"/>
              </a:solidFill>
              <a:round/>
              <a:headEnd/>
              <a:tailEnd/>
            </a:ln>
          </p:spPr>
          <p:txBody>
            <a:bodyPr/>
            <a:lstStyle/>
            <a:p>
              <a:endParaRPr lang="en-US"/>
            </a:p>
          </p:txBody>
        </p:sp>
        <p:sp>
          <p:nvSpPr>
            <p:cNvPr id="41117" name="Freeform 150"/>
            <p:cNvSpPr>
              <a:spLocks/>
            </p:cNvSpPr>
            <p:nvPr/>
          </p:nvSpPr>
          <p:spPr bwMode="auto">
            <a:xfrm>
              <a:off x="3349" y="1790"/>
              <a:ext cx="22" cy="68"/>
            </a:xfrm>
            <a:custGeom>
              <a:avLst/>
              <a:gdLst>
                <a:gd name="T0" fmla="*/ 0 w 22"/>
                <a:gd name="T1" fmla="*/ 0 h 68"/>
                <a:gd name="T2" fmla="*/ 22 w 22"/>
                <a:gd name="T3" fmla="*/ 68 h 68"/>
                <a:gd name="T4" fmla="*/ 0 60000 65536"/>
                <a:gd name="T5" fmla="*/ 0 60000 65536"/>
                <a:gd name="T6" fmla="*/ 0 w 22"/>
                <a:gd name="T7" fmla="*/ 0 h 68"/>
                <a:gd name="T8" fmla="*/ 22 w 22"/>
                <a:gd name="T9" fmla="*/ 68 h 68"/>
              </a:gdLst>
              <a:ahLst/>
              <a:cxnLst>
                <a:cxn ang="T4">
                  <a:pos x="T0" y="T1"/>
                </a:cxn>
                <a:cxn ang="T5">
                  <a:pos x="T2" y="T3"/>
                </a:cxn>
              </a:cxnLst>
              <a:rect l="T6" t="T7" r="T8" b="T9"/>
              <a:pathLst>
                <a:path w="22" h="68">
                  <a:moveTo>
                    <a:pt x="0" y="0"/>
                  </a:moveTo>
                  <a:cubicBezTo>
                    <a:pt x="20" y="28"/>
                    <a:pt x="22" y="34"/>
                    <a:pt x="22" y="68"/>
                  </a:cubicBezTo>
                </a:path>
              </a:pathLst>
            </a:custGeom>
            <a:noFill/>
            <a:ln w="9525">
              <a:solidFill>
                <a:srgbClr val="FF6600"/>
              </a:solidFill>
              <a:round/>
              <a:headEnd/>
              <a:tailEnd/>
            </a:ln>
          </p:spPr>
          <p:txBody>
            <a:bodyPr/>
            <a:lstStyle/>
            <a:p>
              <a:endParaRPr lang="en-US"/>
            </a:p>
          </p:txBody>
        </p:sp>
        <p:sp>
          <p:nvSpPr>
            <p:cNvPr id="41118" name="Freeform 151"/>
            <p:cNvSpPr>
              <a:spLocks/>
            </p:cNvSpPr>
            <p:nvPr/>
          </p:nvSpPr>
          <p:spPr bwMode="auto">
            <a:xfrm>
              <a:off x="2824" y="1801"/>
              <a:ext cx="5" cy="85"/>
            </a:xfrm>
            <a:custGeom>
              <a:avLst/>
              <a:gdLst>
                <a:gd name="T0" fmla="*/ 0 w 5"/>
                <a:gd name="T1" fmla="*/ 0 h 85"/>
                <a:gd name="T2" fmla="*/ 5 w 5"/>
                <a:gd name="T3" fmla="*/ 85 h 85"/>
                <a:gd name="T4" fmla="*/ 0 60000 65536"/>
                <a:gd name="T5" fmla="*/ 0 60000 65536"/>
                <a:gd name="T6" fmla="*/ 0 w 5"/>
                <a:gd name="T7" fmla="*/ 0 h 85"/>
                <a:gd name="T8" fmla="*/ 5 w 5"/>
                <a:gd name="T9" fmla="*/ 85 h 85"/>
              </a:gdLst>
              <a:ahLst/>
              <a:cxnLst>
                <a:cxn ang="T4">
                  <a:pos x="T0" y="T1"/>
                </a:cxn>
                <a:cxn ang="T5">
                  <a:pos x="T2" y="T3"/>
                </a:cxn>
              </a:cxnLst>
              <a:rect l="T6" t="T7" r="T8" b="T9"/>
              <a:pathLst>
                <a:path w="5" h="85">
                  <a:moveTo>
                    <a:pt x="0" y="0"/>
                  </a:moveTo>
                  <a:cubicBezTo>
                    <a:pt x="2" y="28"/>
                    <a:pt x="5" y="85"/>
                    <a:pt x="5" y="85"/>
                  </a:cubicBezTo>
                </a:path>
              </a:pathLst>
            </a:custGeom>
            <a:noFill/>
            <a:ln w="9525">
              <a:solidFill>
                <a:srgbClr val="FF6600"/>
              </a:solidFill>
              <a:round/>
              <a:headEnd/>
              <a:tailEnd/>
            </a:ln>
          </p:spPr>
          <p:txBody>
            <a:bodyPr/>
            <a:lstStyle/>
            <a:p>
              <a:endParaRPr lang="en-US"/>
            </a:p>
          </p:txBody>
        </p:sp>
        <p:sp>
          <p:nvSpPr>
            <p:cNvPr id="41119" name="Oval 152"/>
            <p:cNvSpPr>
              <a:spLocks noChangeArrowheads="1"/>
            </p:cNvSpPr>
            <p:nvPr/>
          </p:nvSpPr>
          <p:spPr bwMode="auto">
            <a:xfrm>
              <a:off x="3007" y="1807"/>
              <a:ext cx="132" cy="79"/>
            </a:xfrm>
            <a:prstGeom prst="ellipse">
              <a:avLst/>
            </a:prstGeom>
            <a:solidFill>
              <a:srgbClr val="FF9900"/>
            </a:solidFill>
            <a:ln w="9525">
              <a:solidFill>
                <a:srgbClr val="FF6600"/>
              </a:solidFill>
              <a:round/>
              <a:headEnd/>
              <a:tailEnd/>
            </a:ln>
          </p:spPr>
          <p:txBody>
            <a:bodyPr wrap="none" anchor="ctr"/>
            <a:lstStyle/>
            <a:p>
              <a:endParaRPr lang="en-US"/>
            </a:p>
          </p:txBody>
        </p:sp>
      </p:grpSp>
      <p:sp>
        <p:nvSpPr>
          <p:cNvPr id="88218" name="AutoShape 154"/>
          <p:cNvSpPr>
            <a:spLocks noChangeArrowheads="1"/>
          </p:cNvSpPr>
          <p:nvPr/>
        </p:nvSpPr>
        <p:spPr bwMode="auto">
          <a:xfrm>
            <a:off x="762000" y="2971800"/>
            <a:ext cx="152400" cy="533400"/>
          </a:xfrm>
          <a:prstGeom prst="downArrow">
            <a:avLst>
              <a:gd name="adj1" fmla="val 50000"/>
              <a:gd name="adj2" fmla="val 87500"/>
            </a:avLst>
          </a:prstGeom>
          <a:solidFill>
            <a:srgbClr val="FFCC99">
              <a:alpha val="50195"/>
            </a:srgbClr>
          </a:solidFill>
          <a:ln w="9525">
            <a:solidFill>
              <a:srgbClr val="FF9900"/>
            </a:solidFill>
            <a:miter lim="800000"/>
            <a:headEnd/>
            <a:tailEnd/>
          </a:ln>
        </p:spPr>
        <p:txBody>
          <a:bodyPr wrap="none" anchor="ctr"/>
          <a:lstStyle/>
          <a:p>
            <a:endParaRPr lang="en-US"/>
          </a:p>
        </p:txBody>
      </p:sp>
      <p:sp>
        <p:nvSpPr>
          <p:cNvPr id="88219" name="AutoShape 155"/>
          <p:cNvSpPr>
            <a:spLocks noChangeArrowheads="1"/>
          </p:cNvSpPr>
          <p:nvPr/>
        </p:nvSpPr>
        <p:spPr bwMode="auto">
          <a:xfrm>
            <a:off x="1492250" y="3852863"/>
            <a:ext cx="533400" cy="152400"/>
          </a:xfrm>
          <a:prstGeom prst="leftRightArrow">
            <a:avLst>
              <a:gd name="adj1" fmla="val 50000"/>
              <a:gd name="adj2" fmla="val 70000"/>
            </a:avLst>
          </a:prstGeom>
          <a:solidFill>
            <a:srgbClr val="FFCC99">
              <a:alpha val="50195"/>
            </a:srgbClr>
          </a:solidFill>
          <a:ln w="9525">
            <a:solidFill>
              <a:srgbClr val="FF9900"/>
            </a:solidFill>
            <a:miter lim="800000"/>
            <a:headEnd/>
            <a:tailEnd/>
          </a:ln>
        </p:spPr>
        <p:txBody>
          <a:bodyPr wrap="none" anchor="ctr"/>
          <a:lstStyle/>
          <a:p>
            <a:endParaRPr lang="en-US"/>
          </a:p>
        </p:txBody>
      </p:sp>
      <p:grpSp>
        <p:nvGrpSpPr>
          <p:cNvPr id="4" name="Group 5"/>
          <p:cNvGrpSpPr>
            <a:grpSpLocks noChangeAspect="1"/>
          </p:cNvGrpSpPr>
          <p:nvPr/>
        </p:nvGrpSpPr>
        <p:grpSpPr bwMode="auto">
          <a:xfrm>
            <a:off x="3424238" y="2286000"/>
            <a:ext cx="804862" cy="1158875"/>
            <a:chOff x="1805" y="2214"/>
            <a:chExt cx="547" cy="789"/>
          </a:xfrm>
        </p:grpSpPr>
        <p:sp>
          <p:nvSpPr>
            <p:cNvPr id="41103" name="Freeform 6"/>
            <p:cNvSpPr>
              <a:spLocks noChangeAspect="1"/>
            </p:cNvSpPr>
            <p:nvPr/>
          </p:nvSpPr>
          <p:spPr bwMode="auto">
            <a:xfrm>
              <a:off x="1805" y="2214"/>
              <a:ext cx="542" cy="662"/>
            </a:xfrm>
            <a:custGeom>
              <a:avLst/>
              <a:gdLst>
                <a:gd name="T0" fmla="*/ 1271 w 406"/>
                <a:gd name="T1" fmla="*/ 852 h 495"/>
                <a:gd name="T2" fmla="*/ 1483 w 406"/>
                <a:gd name="T3" fmla="*/ 249 h 495"/>
                <a:gd name="T4" fmla="*/ 761 w 406"/>
                <a:gd name="T5" fmla="*/ 118 h 495"/>
                <a:gd name="T6" fmla="*/ 744 w 406"/>
                <a:gd name="T7" fmla="*/ 2041 h 495"/>
                <a:gd name="T8" fmla="*/ 1079 w 406"/>
                <a:gd name="T9" fmla="*/ 1353 h 495"/>
                <a:gd name="T10" fmla="*/ 0 60000 65536"/>
                <a:gd name="T11" fmla="*/ 0 60000 65536"/>
                <a:gd name="T12" fmla="*/ 0 60000 65536"/>
                <a:gd name="T13" fmla="*/ 0 60000 65536"/>
                <a:gd name="T14" fmla="*/ 0 60000 65536"/>
                <a:gd name="T15" fmla="*/ 0 w 406"/>
                <a:gd name="T16" fmla="*/ 0 h 495"/>
                <a:gd name="T17" fmla="*/ 406 w 406"/>
                <a:gd name="T18" fmla="*/ 495 h 495"/>
              </a:gdLst>
              <a:ahLst/>
              <a:cxnLst>
                <a:cxn ang="T10">
                  <a:pos x="T0" y="T1"/>
                </a:cxn>
                <a:cxn ang="T11">
                  <a:pos x="T2" y="T3"/>
                </a:cxn>
                <a:cxn ang="T12">
                  <a:pos x="T4" y="T5"/>
                </a:cxn>
                <a:cxn ang="T13">
                  <a:pos x="T6" y="T7"/>
                </a:cxn>
                <a:cxn ang="T14">
                  <a:pos x="T8" y="T9"/>
                </a:cxn>
              </a:cxnLst>
              <a:rect l="T15" t="T16" r="T17" b="T18"/>
              <a:pathLst>
                <a:path w="406" h="495">
                  <a:moveTo>
                    <a:pt x="300" y="199"/>
                  </a:moveTo>
                  <a:cubicBezTo>
                    <a:pt x="342" y="218"/>
                    <a:pt x="406" y="116"/>
                    <a:pt x="350" y="58"/>
                  </a:cubicBezTo>
                  <a:cubicBezTo>
                    <a:pt x="294" y="1"/>
                    <a:pt x="226" y="0"/>
                    <a:pt x="180" y="28"/>
                  </a:cubicBezTo>
                  <a:cubicBezTo>
                    <a:pt x="11" y="131"/>
                    <a:pt x="0" y="446"/>
                    <a:pt x="175" y="477"/>
                  </a:cubicBezTo>
                  <a:cubicBezTo>
                    <a:pt x="279" y="495"/>
                    <a:pt x="343" y="345"/>
                    <a:pt x="254" y="316"/>
                  </a:cubicBezTo>
                </a:path>
              </a:pathLst>
            </a:custGeom>
            <a:solidFill>
              <a:srgbClr val="FFF5EE"/>
            </a:solidFill>
            <a:ln w="6350" cap="rnd">
              <a:solidFill>
                <a:srgbClr val="FF6600"/>
              </a:solidFill>
              <a:prstDash val="solid"/>
              <a:miter lim="800000"/>
              <a:headEnd/>
              <a:tailEnd/>
            </a:ln>
          </p:spPr>
          <p:txBody>
            <a:bodyPr/>
            <a:lstStyle/>
            <a:p>
              <a:endParaRPr lang="en-US"/>
            </a:p>
          </p:txBody>
        </p:sp>
        <p:sp>
          <p:nvSpPr>
            <p:cNvPr id="41104" name="Freeform 7"/>
            <p:cNvSpPr>
              <a:spLocks noChangeAspect="1"/>
            </p:cNvSpPr>
            <p:nvPr/>
          </p:nvSpPr>
          <p:spPr bwMode="auto">
            <a:xfrm>
              <a:off x="1983" y="2372"/>
              <a:ext cx="369" cy="631"/>
            </a:xfrm>
            <a:custGeom>
              <a:avLst/>
              <a:gdLst>
                <a:gd name="T0" fmla="*/ 506 w 277"/>
                <a:gd name="T1" fmla="*/ 845 h 472"/>
                <a:gd name="T2" fmla="*/ 845 w 277"/>
                <a:gd name="T3" fmla="*/ 2016 h 472"/>
                <a:gd name="T4" fmla="*/ 931 w 277"/>
                <a:gd name="T5" fmla="*/ 2007 h 472"/>
                <a:gd name="T6" fmla="*/ 699 w 277"/>
                <a:gd name="T7" fmla="*/ 345 h 472"/>
                <a:gd name="T8" fmla="*/ 685 w 277"/>
                <a:gd name="T9" fmla="*/ 329 h 472"/>
                <a:gd name="T10" fmla="*/ 685 w 277"/>
                <a:gd name="T11" fmla="*/ 27 h 472"/>
                <a:gd name="T12" fmla="*/ 506 w 277"/>
                <a:gd name="T13" fmla="*/ 0 h 472"/>
                <a:gd name="T14" fmla="*/ 394 w 277"/>
                <a:gd name="T15" fmla="*/ 36 h 472"/>
                <a:gd name="T16" fmla="*/ 285 w 277"/>
                <a:gd name="T17" fmla="*/ 112 h 472"/>
                <a:gd name="T18" fmla="*/ 212 w 277"/>
                <a:gd name="T19" fmla="*/ 182 h 472"/>
                <a:gd name="T20" fmla="*/ 101 w 277"/>
                <a:gd name="T21" fmla="*/ 303 h 472"/>
                <a:gd name="T22" fmla="*/ 65 w 277"/>
                <a:gd name="T23" fmla="*/ 531 h 472"/>
                <a:gd name="T24" fmla="*/ 48 w 277"/>
                <a:gd name="T25" fmla="*/ 647 h 472"/>
                <a:gd name="T26" fmla="*/ 0 w 277"/>
                <a:gd name="T27" fmla="*/ 880 h 472"/>
                <a:gd name="T28" fmla="*/ 92 w 277"/>
                <a:gd name="T29" fmla="*/ 993 h 472"/>
                <a:gd name="T30" fmla="*/ 244 w 277"/>
                <a:gd name="T31" fmla="*/ 1025 h 472"/>
                <a:gd name="T32" fmla="*/ 376 w 277"/>
                <a:gd name="T33" fmla="*/ 1051 h 472"/>
                <a:gd name="T34" fmla="*/ 486 w 277"/>
                <a:gd name="T35" fmla="*/ 860 h 472"/>
                <a:gd name="T36" fmla="*/ 506 w 277"/>
                <a:gd name="T37" fmla="*/ 845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7"/>
                <a:gd name="T58" fmla="*/ 0 h 472"/>
                <a:gd name="T59" fmla="*/ 277 w 277"/>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7" h="472">
                  <a:moveTo>
                    <a:pt x="121" y="198"/>
                  </a:moveTo>
                  <a:cubicBezTo>
                    <a:pt x="235" y="154"/>
                    <a:pt x="174" y="422"/>
                    <a:pt x="201" y="472"/>
                  </a:cubicBezTo>
                  <a:cubicBezTo>
                    <a:pt x="210" y="470"/>
                    <a:pt x="206" y="472"/>
                    <a:pt x="222" y="470"/>
                  </a:cubicBezTo>
                  <a:cubicBezTo>
                    <a:pt x="184" y="423"/>
                    <a:pt x="277" y="157"/>
                    <a:pt x="167" y="81"/>
                  </a:cubicBezTo>
                  <a:cubicBezTo>
                    <a:pt x="164" y="77"/>
                    <a:pt x="164" y="77"/>
                    <a:pt x="164" y="77"/>
                  </a:cubicBezTo>
                  <a:cubicBezTo>
                    <a:pt x="151" y="53"/>
                    <a:pt x="151" y="31"/>
                    <a:pt x="164" y="6"/>
                  </a:cubicBezTo>
                  <a:cubicBezTo>
                    <a:pt x="149" y="29"/>
                    <a:pt x="137" y="31"/>
                    <a:pt x="121" y="0"/>
                  </a:cubicBezTo>
                  <a:cubicBezTo>
                    <a:pt x="132" y="69"/>
                    <a:pt x="120" y="57"/>
                    <a:pt x="94" y="8"/>
                  </a:cubicBezTo>
                  <a:cubicBezTo>
                    <a:pt x="96" y="34"/>
                    <a:pt x="81" y="37"/>
                    <a:pt x="68" y="26"/>
                  </a:cubicBezTo>
                  <a:cubicBezTo>
                    <a:pt x="90" y="53"/>
                    <a:pt x="104" y="92"/>
                    <a:pt x="50" y="43"/>
                  </a:cubicBezTo>
                  <a:cubicBezTo>
                    <a:pt x="54" y="56"/>
                    <a:pt x="47" y="74"/>
                    <a:pt x="24" y="71"/>
                  </a:cubicBezTo>
                  <a:cubicBezTo>
                    <a:pt x="100" y="105"/>
                    <a:pt x="87" y="131"/>
                    <a:pt x="16" y="124"/>
                  </a:cubicBezTo>
                  <a:cubicBezTo>
                    <a:pt x="30" y="139"/>
                    <a:pt x="23" y="148"/>
                    <a:pt x="11" y="152"/>
                  </a:cubicBezTo>
                  <a:cubicBezTo>
                    <a:pt x="25" y="157"/>
                    <a:pt x="88" y="174"/>
                    <a:pt x="0" y="206"/>
                  </a:cubicBezTo>
                  <a:cubicBezTo>
                    <a:pt x="17" y="203"/>
                    <a:pt x="33" y="215"/>
                    <a:pt x="22" y="233"/>
                  </a:cubicBezTo>
                  <a:cubicBezTo>
                    <a:pt x="53" y="201"/>
                    <a:pt x="87" y="199"/>
                    <a:pt x="58" y="240"/>
                  </a:cubicBezTo>
                  <a:cubicBezTo>
                    <a:pt x="64" y="234"/>
                    <a:pt x="83" y="224"/>
                    <a:pt x="89" y="246"/>
                  </a:cubicBezTo>
                  <a:cubicBezTo>
                    <a:pt x="98" y="216"/>
                    <a:pt x="110" y="204"/>
                    <a:pt x="116" y="201"/>
                  </a:cubicBezTo>
                  <a:lnTo>
                    <a:pt x="121" y="198"/>
                  </a:lnTo>
                  <a:close/>
                </a:path>
              </a:pathLst>
            </a:custGeom>
            <a:solidFill>
              <a:srgbClr val="EAEAEA"/>
            </a:solidFill>
            <a:ln w="6350" cap="rnd">
              <a:solidFill>
                <a:srgbClr val="FF6600"/>
              </a:solidFill>
              <a:prstDash val="solid"/>
              <a:miter lim="800000"/>
              <a:headEnd/>
              <a:tailEnd/>
            </a:ln>
          </p:spPr>
          <p:txBody>
            <a:bodyPr/>
            <a:lstStyle/>
            <a:p>
              <a:endParaRPr lang="en-US"/>
            </a:p>
          </p:txBody>
        </p:sp>
        <p:sp>
          <p:nvSpPr>
            <p:cNvPr id="41105" name="Freeform 8"/>
            <p:cNvSpPr>
              <a:spLocks noChangeAspect="1"/>
            </p:cNvSpPr>
            <p:nvPr/>
          </p:nvSpPr>
          <p:spPr bwMode="auto">
            <a:xfrm>
              <a:off x="2108" y="2297"/>
              <a:ext cx="148" cy="83"/>
            </a:xfrm>
            <a:custGeom>
              <a:avLst/>
              <a:gdLst>
                <a:gd name="T0" fmla="*/ 113 w 111"/>
                <a:gd name="T1" fmla="*/ 240 h 62"/>
                <a:gd name="T2" fmla="*/ 215 w 111"/>
                <a:gd name="T3" fmla="*/ 9 h 62"/>
                <a:gd name="T4" fmla="*/ 293 w 111"/>
                <a:gd name="T5" fmla="*/ 266 h 62"/>
                <a:gd name="T6" fmla="*/ 0 60000 65536"/>
                <a:gd name="T7" fmla="*/ 0 60000 65536"/>
                <a:gd name="T8" fmla="*/ 0 60000 65536"/>
                <a:gd name="T9" fmla="*/ 0 w 111"/>
                <a:gd name="T10" fmla="*/ 0 h 62"/>
                <a:gd name="T11" fmla="*/ 111 w 111"/>
                <a:gd name="T12" fmla="*/ 62 h 62"/>
              </a:gdLst>
              <a:ahLst/>
              <a:cxnLst>
                <a:cxn ang="T6">
                  <a:pos x="T0" y="T1"/>
                </a:cxn>
                <a:cxn ang="T7">
                  <a:pos x="T2" y="T3"/>
                </a:cxn>
                <a:cxn ang="T8">
                  <a:pos x="T4" y="T5"/>
                </a:cxn>
              </a:cxnLst>
              <a:rect l="T9" t="T10" r="T11" b="T12"/>
              <a:pathLst>
                <a:path w="111" h="62">
                  <a:moveTo>
                    <a:pt x="27" y="56"/>
                  </a:moveTo>
                  <a:cubicBezTo>
                    <a:pt x="21" y="40"/>
                    <a:pt x="0" y="0"/>
                    <a:pt x="51" y="2"/>
                  </a:cubicBezTo>
                  <a:cubicBezTo>
                    <a:pt x="111" y="4"/>
                    <a:pt x="75" y="55"/>
                    <a:pt x="70" y="62"/>
                  </a:cubicBezTo>
                </a:path>
              </a:pathLst>
            </a:custGeom>
            <a:noFill/>
            <a:ln w="6350" cap="rnd">
              <a:solidFill>
                <a:srgbClr val="FF6600"/>
              </a:solidFill>
              <a:prstDash val="sysDot"/>
              <a:miter lim="800000"/>
              <a:headEnd/>
              <a:tailEnd/>
            </a:ln>
          </p:spPr>
          <p:txBody>
            <a:bodyPr/>
            <a:lstStyle/>
            <a:p>
              <a:endParaRPr lang="en-US"/>
            </a:p>
          </p:txBody>
        </p:sp>
        <p:sp>
          <p:nvSpPr>
            <p:cNvPr id="41106" name="Freeform 9"/>
            <p:cNvSpPr>
              <a:spLocks noChangeAspect="1"/>
            </p:cNvSpPr>
            <p:nvPr/>
          </p:nvSpPr>
          <p:spPr bwMode="auto">
            <a:xfrm>
              <a:off x="1993" y="2280"/>
              <a:ext cx="116" cy="127"/>
            </a:xfrm>
            <a:custGeom>
              <a:avLst/>
              <a:gdLst>
                <a:gd name="T0" fmla="*/ 255 w 87"/>
                <a:gd name="T1" fmla="*/ 405 h 95"/>
                <a:gd name="T2" fmla="*/ 169 w 87"/>
                <a:gd name="T3" fmla="*/ 163 h 95"/>
                <a:gd name="T4" fmla="*/ 363 w 87"/>
                <a:gd name="T5" fmla="*/ 329 h 95"/>
                <a:gd name="T6" fmla="*/ 0 60000 65536"/>
                <a:gd name="T7" fmla="*/ 0 60000 65536"/>
                <a:gd name="T8" fmla="*/ 0 60000 65536"/>
                <a:gd name="T9" fmla="*/ 0 w 87"/>
                <a:gd name="T10" fmla="*/ 0 h 95"/>
                <a:gd name="T11" fmla="*/ 87 w 87"/>
                <a:gd name="T12" fmla="*/ 95 h 95"/>
              </a:gdLst>
              <a:ahLst/>
              <a:cxnLst>
                <a:cxn ang="T6">
                  <a:pos x="T0" y="T1"/>
                </a:cxn>
                <a:cxn ang="T7">
                  <a:pos x="T2" y="T3"/>
                </a:cxn>
                <a:cxn ang="T8">
                  <a:pos x="T4" y="T5"/>
                </a:cxn>
              </a:cxnLst>
              <a:rect l="T9" t="T10" r="T11" b="T12"/>
              <a:pathLst>
                <a:path w="87" h="95">
                  <a:moveTo>
                    <a:pt x="60" y="95"/>
                  </a:moveTo>
                  <a:cubicBezTo>
                    <a:pt x="45" y="87"/>
                    <a:pt x="0" y="70"/>
                    <a:pt x="40" y="38"/>
                  </a:cubicBezTo>
                  <a:cubicBezTo>
                    <a:pt x="87" y="0"/>
                    <a:pt x="85" y="68"/>
                    <a:pt x="86" y="77"/>
                  </a:cubicBezTo>
                </a:path>
              </a:pathLst>
            </a:custGeom>
            <a:noFill/>
            <a:ln w="6350" cap="rnd">
              <a:solidFill>
                <a:srgbClr val="FF6600"/>
              </a:solidFill>
              <a:prstDash val="sysDot"/>
              <a:miter lim="800000"/>
              <a:headEnd/>
              <a:tailEnd/>
            </a:ln>
          </p:spPr>
          <p:txBody>
            <a:bodyPr/>
            <a:lstStyle/>
            <a:p>
              <a:endParaRPr lang="en-US"/>
            </a:p>
          </p:txBody>
        </p:sp>
        <p:sp>
          <p:nvSpPr>
            <p:cNvPr id="41107" name="Freeform 10"/>
            <p:cNvSpPr>
              <a:spLocks noChangeAspect="1"/>
            </p:cNvSpPr>
            <p:nvPr/>
          </p:nvSpPr>
          <p:spPr bwMode="auto">
            <a:xfrm>
              <a:off x="1932" y="2335"/>
              <a:ext cx="116" cy="132"/>
            </a:xfrm>
            <a:custGeom>
              <a:avLst/>
              <a:gdLst>
                <a:gd name="T0" fmla="*/ 263 w 87"/>
                <a:gd name="T1" fmla="*/ 417 h 99"/>
                <a:gd name="T2" fmla="*/ 116 w 87"/>
                <a:gd name="T3" fmla="*/ 212 h 99"/>
                <a:gd name="T4" fmla="*/ 368 w 87"/>
                <a:gd name="T5" fmla="*/ 292 h 99"/>
                <a:gd name="T6" fmla="*/ 0 60000 65536"/>
                <a:gd name="T7" fmla="*/ 0 60000 65536"/>
                <a:gd name="T8" fmla="*/ 0 60000 65536"/>
                <a:gd name="T9" fmla="*/ 0 w 87"/>
                <a:gd name="T10" fmla="*/ 0 h 99"/>
                <a:gd name="T11" fmla="*/ 87 w 87"/>
                <a:gd name="T12" fmla="*/ 99 h 99"/>
              </a:gdLst>
              <a:ahLst/>
              <a:cxnLst>
                <a:cxn ang="T6">
                  <a:pos x="T0" y="T1"/>
                </a:cxn>
                <a:cxn ang="T7">
                  <a:pos x="T2" y="T3"/>
                </a:cxn>
                <a:cxn ang="T8">
                  <a:pos x="T4" y="T5"/>
                </a:cxn>
              </a:cxnLst>
              <a:rect l="T9" t="T10" r="T11" b="T12"/>
              <a:pathLst>
                <a:path w="87" h="99">
                  <a:moveTo>
                    <a:pt x="62" y="99"/>
                  </a:moveTo>
                  <a:cubicBezTo>
                    <a:pt x="44" y="96"/>
                    <a:pt x="0" y="93"/>
                    <a:pt x="28" y="50"/>
                  </a:cubicBezTo>
                  <a:cubicBezTo>
                    <a:pt x="61" y="0"/>
                    <a:pt x="84" y="61"/>
                    <a:pt x="87" y="69"/>
                  </a:cubicBezTo>
                </a:path>
              </a:pathLst>
            </a:custGeom>
            <a:noFill/>
            <a:ln w="6350" cap="rnd">
              <a:solidFill>
                <a:srgbClr val="FF6600"/>
              </a:solidFill>
              <a:prstDash val="sysDot"/>
              <a:miter lim="800000"/>
              <a:headEnd/>
              <a:tailEnd/>
            </a:ln>
          </p:spPr>
          <p:txBody>
            <a:bodyPr/>
            <a:lstStyle/>
            <a:p>
              <a:endParaRPr lang="en-US"/>
            </a:p>
          </p:txBody>
        </p:sp>
        <p:sp>
          <p:nvSpPr>
            <p:cNvPr id="41108" name="Freeform 11"/>
            <p:cNvSpPr>
              <a:spLocks noChangeAspect="1"/>
            </p:cNvSpPr>
            <p:nvPr/>
          </p:nvSpPr>
          <p:spPr bwMode="auto">
            <a:xfrm>
              <a:off x="1903" y="2468"/>
              <a:ext cx="101" cy="149"/>
            </a:xfrm>
            <a:custGeom>
              <a:avLst/>
              <a:gdLst>
                <a:gd name="T0" fmla="*/ 286 w 76"/>
                <a:gd name="T1" fmla="*/ 353 h 111"/>
                <a:gd name="T2" fmla="*/ 12 w 76"/>
                <a:gd name="T3" fmla="*/ 263 h 111"/>
                <a:gd name="T4" fmla="*/ 315 w 76"/>
                <a:gd name="T5" fmla="*/ 227 h 111"/>
                <a:gd name="T6" fmla="*/ 0 60000 65536"/>
                <a:gd name="T7" fmla="*/ 0 60000 65536"/>
                <a:gd name="T8" fmla="*/ 0 60000 65536"/>
                <a:gd name="T9" fmla="*/ 0 w 76"/>
                <a:gd name="T10" fmla="*/ 0 h 111"/>
                <a:gd name="T11" fmla="*/ 76 w 76"/>
                <a:gd name="T12" fmla="*/ 111 h 111"/>
              </a:gdLst>
              <a:ahLst/>
              <a:cxnLst>
                <a:cxn ang="T6">
                  <a:pos x="T0" y="T1"/>
                </a:cxn>
                <a:cxn ang="T7">
                  <a:pos x="T2" y="T3"/>
                </a:cxn>
                <a:cxn ang="T8">
                  <a:pos x="T4" y="T5"/>
                </a:cxn>
              </a:cxnLst>
              <a:rect l="T9" t="T10" r="T11" b="T12"/>
              <a:pathLst>
                <a:path w="76" h="111">
                  <a:moveTo>
                    <a:pt x="69" y="81"/>
                  </a:moveTo>
                  <a:cubicBezTo>
                    <a:pt x="49" y="87"/>
                    <a:pt x="0" y="111"/>
                    <a:pt x="3" y="60"/>
                  </a:cubicBezTo>
                  <a:cubicBezTo>
                    <a:pt x="8" y="0"/>
                    <a:pt x="68" y="46"/>
                    <a:pt x="76" y="52"/>
                  </a:cubicBezTo>
                </a:path>
              </a:pathLst>
            </a:custGeom>
            <a:noFill/>
            <a:ln w="6350" cap="rnd">
              <a:solidFill>
                <a:srgbClr val="FF6600"/>
              </a:solidFill>
              <a:prstDash val="sysDot"/>
              <a:miter lim="800000"/>
              <a:headEnd/>
              <a:tailEnd/>
            </a:ln>
          </p:spPr>
          <p:txBody>
            <a:bodyPr/>
            <a:lstStyle/>
            <a:p>
              <a:endParaRPr lang="en-US"/>
            </a:p>
          </p:txBody>
        </p:sp>
        <p:sp>
          <p:nvSpPr>
            <p:cNvPr id="41109" name="Freeform 12"/>
            <p:cNvSpPr>
              <a:spLocks noChangeAspect="1"/>
            </p:cNvSpPr>
            <p:nvPr/>
          </p:nvSpPr>
          <p:spPr bwMode="auto">
            <a:xfrm>
              <a:off x="1881" y="2647"/>
              <a:ext cx="131" cy="118"/>
            </a:xfrm>
            <a:custGeom>
              <a:avLst/>
              <a:gdLst>
                <a:gd name="T0" fmla="*/ 418 w 98"/>
                <a:gd name="T1" fmla="*/ 115 h 88"/>
                <a:gd name="T2" fmla="*/ 158 w 98"/>
                <a:gd name="T3" fmla="*/ 207 h 88"/>
                <a:gd name="T4" fmla="*/ 325 w 98"/>
                <a:gd name="T5" fmla="*/ 0 h 88"/>
                <a:gd name="T6" fmla="*/ 0 60000 65536"/>
                <a:gd name="T7" fmla="*/ 0 60000 65536"/>
                <a:gd name="T8" fmla="*/ 0 60000 65536"/>
                <a:gd name="T9" fmla="*/ 0 w 98"/>
                <a:gd name="T10" fmla="*/ 0 h 88"/>
                <a:gd name="T11" fmla="*/ 98 w 98"/>
                <a:gd name="T12" fmla="*/ 88 h 88"/>
              </a:gdLst>
              <a:ahLst/>
              <a:cxnLst>
                <a:cxn ang="T6">
                  <a:pos x="T0" y="T1"/>
                </a:cxn>
                <a:cxn ang="T7">
                  <a:pos x="T2" y="T3"/>
                </a:cxn>
                <a:cxn ang="T8">
                  <a:pos x="T4" y="T5"/>
                </a:cxn>
              </a:cxnLst>
              <a:rect l="T9" t="T10" r="T11" b="T12"/>
              <a:pathLst>
                <a:path w="98" h="88">
                  <a:moveTo>
                    <a:pt x="98" y="27"/>
                  </a:moveTo>
                  <a:cubicBezTo>
                    <a:pt x="90" y="43"/>
                    <a:pt x="69" y="88"/>
                    <a:pt x="37" y="48"/>
                  </a:cubicBezTo>
                  <a:cubicBezTo>
                    <a:pt x="0" y="0"/>
                    <a:pt x="68" y="0"/>
                    <a:pt x="76" y="0"/>
                  </a:cubicBezTo>
                </a:path>
              </a:pathLst>
            </a:custGeom>
            <a:noFill/>
            <a:ln w="6350" cap="rnd">
              <a:solidFill>
                <a:srgbClr val="FF6600"/>
              </a:solidFill>
              <a:prstDash val="sysDot"/>
              <a:miter lim="800000"/>
              <a:headEnd/>
              <a:tailEnd/>
            </a:ln>
          </p:spPr>
          <p:txBody>
            <a:bodyPr/>
            <a:lstStyle/>
            <a:p>
              <a:endParaRPr lang="en-US"/>
            </a:p>
          </p:txBody>
        </p:sp>
        <p:sp>
          <p:nvSpPr>
            <p:cNvPr id="41110" name="Freeform 13"/>
            <p:cNvSpPr>
              <a:spLocks noChangeAspect="1"/>
            </p:cNvSpPr>
            <p:nvPr/>
          </p:nvSpPr>
          <p:spPr bwMode="auto">
            <a:xfrm>
              <a:off x="1977" y="2693"/>
              <a:ext cx="140" cy="106"/>
            </a:xfrm>
            <a:custGeom>
              <a:avLst/>
              <a:gdLst>
                <a:gd name="T0" fmla="*/ 396 w 105"/>
                <a:gd name="T1" fmla="*/ 38 h 79"/>
                <a:gd name="T2" fmla="*/ 240 w 105"/>
                <a:gd name="T3" fmla="*/ 267 h 79"/>
                <a:gd name="T4" fmla="*/ 263 w 105"/>
                <a:gd name="T5" fmla="*/ 0 h 79"/>
                <a:gd name="T6" fmla="*/ 0 60000 65536"/>
                <a:gd name="T7" fmla="*/ 0 60000 65536"/>
                <a:gd name="T8" fmla="*/ 0 60000 65536"/>
                <a:gd name="T9" fmla="*/ 0 w 105"/>
                <a:gd name="T10" fmla="*/ 0 h 79"/>
                <a:gd name="T11" fmla="*/ 105 w 105"/>
                <a:gd name="T12" fmla="*/ 79 h 79"/>
              </a:gdLst>
              <a:ahLst/>
              <a:cxnLst>
                <a:cxn ang="T6">
                  <a:pos x="T0" y="T1"/>
                </a:cxn>
                <a:cxn ang="T7">
                  <a:pos x="T2" y="T3"/>
                </a:cxn>
                <a:cxn ang="T8">
                  <a:pos x="T4" y="T5"/>
                </a:cxn>
              </a:cxnLst>
              <a:rect l="T9" t="T10" r="T11" b="T12"/>
              <a:pathLst>
                <a:path w="105" h="79">
                  <a:moveTo>
                    <a:pt x="94" y="9"/>
                  </a:moveTo>
                  <a:cubicBezTo>
                    <a:pt x="94" y="27"/>
                    <a:pt x="105" y="79"/>
                    <a:pt x="57" y="61"/>
                  </a:cubicBezTo>
                  <a:cubicBezTo>
                    <a:pt x="0" y="40"/>
                    <a:pt x="54" y="5"/>
                    <a:pt x="62" y="0"/>
                  </a:cubicBezTo>
                </a:path>
              </a:pathLst>
            </a:custGeom>
            <a:noFill/>
            <a:ln w="6350" cap="rnd">
              <a:solidFill>
                <a:srgbClr val="FF6600"/>
              </a:solidFill>
              <a:prstDash val="sysDot"/>
              <a:miter lim="800000"/>
              <a:headEnd/>
              <a:tailEnd/>
            </a:ln>
          </p:spPr>
          <p:txBody>
            <a:bodyPr/>
            <a:lstStyle/>
            <a:p>
              <a:endParaRPr lang="en-US"/>
            </a:p>
          </p:txBody>
        </p:sp>
      </p:grpSp>
      <p:grpSp>
        <p:nvGrpSpPr>
          <p:cNvPr id="5" name="Group 4"/>
          <p:cNvGrpSpPr>
            <a:grpSpLocks noChangeAspect="1"/>
          </p:cNvGrpSpPr>
          <p:nvPr/>
        </p:nvGrpSpPr>
        <p:grpSpPr bwMode="auto">
          <a:xfrm>
            <a:off x="2227263" y="3532188"/>
            <a:ext cx="673100" cy="920750"/>
            <a:chOff x="1826" y="719"/>
            <a:chExt cx="2107" cy="2882"/>
          </a:xfrm>
        </p:grpSpPr>
        <p:sp>
          <p:nvSpPr>
            <p:cNvPr id="41092" name="Freeform 5"/>
            <p:cNvSpPr>
              <a:spLocks noChangeAspect="1"/>
            </p:cNvSpPr>
            <p:nvPr/>
          </p:nvSpPr>
          <p:spPr bwMode="auto">
            <a:xfrm>
              <a:off x="1826" y="1512"/>
              <a:ext cx="2107" cy="2089"/>
            </a:xfrm>
            <a:custGeom>
              <a:avLst/>
              <a:gdLst>
                <a:gd name="T0" fmla="*/ 336718 w 529"/>
                <a:gd name="T1" fmla="*/ 11095 h 524"/>
                <a:gd name="T2" fmla="*/ 370967 w 529"/>
                <a:gd name="T3" fmla="*/ 7104 h 524"/>
                <a:gd name="T4" fmla="*/ 390878 w 529"/>
                <a:gd name="T5" fmla="*/ 8105 h 524"/>
                <a:gd name="T6" fmla="*/ 416023 w 529"/>
                <a:gd name="T7" fmla="*/ 18183 h 524"/>
                <a:gd name="T8" fmla="*/ 435169 w 529"/>
                <a:gd name="T9" fmla="*/ 39161 h 524"/>
                <a:gd name="T10" fmla="*/ 447990 w 529"/>
                <a:gd name="T11" fmla="*/ 78561 h 524"/>
                <a:gd name="T12" fmla="*/ 452985 w 529"/>
                <a:gd name="T13" fmla="*/ 119755 h 524"/>
                <a:gd name="T14" fmla="*/ 451969 w 529"/>
                <a:gd name="T15" fmla="*/ 128816 h 524"/>
                <a:gd name="T16" fmla="*/ 441928 w 529"/>
                <a:gd name="T17" fmla="*/ 135905 h 524"/>
                <a:gd name="T18" fmla="*/ 443944 w 529"/>
                <a:gd name="T19" fmla="*/ 145979 h 524"/>
                <a:gd name="T20" fmla="*/ 462090 w 529"/>
                <a:gd name="T21" fmla="*/ 152066 h 524"/>
                <a:gd name="T22" fmla="*/ 483192 w 529"/>
                <a:gd name="T23" fmla="*/ 189194 h 524"/>
                <a:gd name="T24" fmla="*/ 504099 w 529"/>
                <a:gd name="T25" fmla="*/ 257884 h 524"/>
                <a:gd name="T26" fmla="*/ 514160 w 529"/>
                <a:gd name="T27" fmla="*/ 335428 h 524"/>
                <a:gd name="T28" fmla="*/ 509161 w 529"/>
                <a:gd name="T29" fmla="*/ 430916 h 524"/>
                <a:gd name="T30" fmla="*/ 473151 w 529"/>
                <a:gd name="T31" fmla="*/ 501372 h 524"/>
                <a:gd name="T32" fmla="*/ 383040 w 529"/>
                <a:gd name="T33" fmla="*/ 507455 h 524"/>
                <a:gd name="T34" fmla="*/ 166369 w 529"/>
                <a:gd name="T35" fmla="*/ 438020 h 524"/>
                <a:gd name="T36" fmla="*/ 73227 w 529"/>
                <a:gd name="T37" fmla="*/ 353356 h 524"/>
                <a:gd name="T38" fmla="*/ 52066 w 529"/>
                <a:gd name="T39" fmla="*/ 266754 h 524"/>
                <a:gd name="T40" fmla="*/ 59143 w 529"/>
                <a:gd name="T41" fmla="*/ 231644 h 524"/>
                <a:gd name="T42" fmla="*/ 23129 w 529"/>
                <a:gd name="T43" fmla="*/ 204339 h 524"/>
                <a:gd name="T44" fmla="*/ 11057 w 529"/>
                <a:gd name="T45" fmla="*/ 146995 h 524"/>
                <a:gd name="T46" fmla="*/ 19146 w 529"/>
                <a:gd name="T47" fmla="*/ 91689 h 524"/>
                <a:gd name="T48" fmla="*/ 46071 w 529"/>
                <a:gd name="T49" fmla="*/ 43215 h 524"/>
                <a:gd name="T50" fmla="*/ 101168 w 529"/>
                <a:gd name="T51" fmla="*/ 15145 h 524"/>
                <a:gd name="T52" fmla="*/ 143427 w 529"/>
                <a:gd name="T53" fmla="*/ 23250 h 524"/>
                <a:gd name="T54" fmla="*/ 157276 w 529"/>
                <a:gd name="T55" fmla="*/ 34345 h 524"/>
                <a:gd name="T56" fmla="*/ 150266 w 529"/>
                <a:gd name="T57" fmla="*/ 17166 h 524"/>
                <a:gd name="T58" fmla="*/ 130355 w 529"/>
                <a:gd name="T59" fmla="*/ 9121 h 524"/>
                <a:gd name="T60" fmla="*/ 99137 w 529"/>
                <a:gd name="T61" fmla="*/ 8105 h 524"/>
                <a:gd name="T62" fmla="*/ 56112 w 529"/>
                <a:gd name="T63" fmla="*/ 23250 h 524"/>
                <a:gd name="T64" fmla="*/ 24145 w 529"/>
                <a:gd name="T65" fmla="*/ 54306 h 524"/>
                <a:gd name="T66" fmla="*/ 6062 w 529"/>
                <a:gd name="T67" fmla="*/ 102831 h 524"/>
                <a:gd name="T68" fmla="*/ 1016 w 529"/>
                <a:gd name="T69" fmla="*/ 164162 h 524"/>
                <a:gd name="T70" fmla="*/ 14088 w 529"/>
                <a:gd name="T71" fmla="*/ 207377 h 524"/>
                <a:gd name="T72" fmla="*/ 36010 w 529"/>
                <a:gd name="T73" fmla="*/ 239689 h 524"/>
                <a:gd name="T74" fmla="*/ 42024 w 529"/>
                <a:gd name="T75" fmla="*/ 292025 h 524"/>
                <a:gd name="T76" fmla="*/ 73227 w 529"/>
                <a:gd name="T77" fmla="*/ 368565 h 524"/>
                <a:gd name="T78" fmla="*/ 158276 w 529"/>
                <a:gd name="T79" fmla="*/ 445045 h 524"/>
                <a:gd name="T80" fmla="*/ 340764 w 529"/>
                <a:gd name="T81" fmla="*/ 508476 h 524"/>
                <a:gd name="T82" fmla="*/ 432142 w 529"/>
                <a:gd name="T83" fmla="*/ 526655 h 524"/>
                <a:gd name="T84" fmla="*/ 496264 w 529"/>
                <a:gd name="T85" fmla="*/ 500415 h 524"/>
                <a:gd name="T86" fmla="*/ 527232 w 529"/>
                <a:gd name="T87" fmla="*/ 398859 h 524"/>
                <a:gd name="T88" fmla="*/ 518186 w 529"/>
                <a:gd name="T89" fmla="*/ 265738 h 524"/>
                <a:gd name="T90" fmla="*/ 487235 w 529"/>
                <a:gd name="T91" fmla="*/ 173283 h 524"/>
                <a:gd name="T92" fmla="*/ 473151 w 529"/>
                <a:gd name="T93" fmla="*/ 148016 h 524"/>
                <a:gd name="T94" fmla="*/ 463090 w 529"/>
                <a:gd name="T95" fmla="*/ 134904 h 524"/>
                <a:gd name="T96" fmla="*/ 461078 w 529"/>
                <a:gd name="T97" fmla="*/ 109872 h 524"/>
                <a:gd name="T98" fmla="*/ 455000 w 529"/>
                <a:gd name="T99" fmla="*/ 75527 h 524"/>
                <a:gd name="T100" fmla="*/ 443944 w 529"/>
                <a:gd name="T101" fmla="*/ 42199 h 524"/>
                <a:gd name="T102" fmla="*/ 421081 w 529"/>
                <a:gd name="T103" fmla="*/ 13112 h 524"/>
                <a:gd name="T104" fmla="*/ 386832 w 529"/>
                <a:gd name="T105" fmla="*/ 2033 h 524"/>
                <a:gd name="T106" fmla="*/ 351821 w 529"/>
                <a:gd name="T107" fmla="*/ 2033 h 524"/>
                <a:gd name="T108" fmla="*/ 336718 w 529"/>
                <a:gd name="T109" fmla="*/ 11095 h 5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9"/>
                <a:gd name="T166" fmla="*/ 0 h 524"/>
                <a:gd name="T167" fmla="*/ 529 w 529"/>
                <a:gd name="T168" fmla="*/ 524 h 5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9" h="524">
                  <a:moveTo>
                    <a:pt x="336" y="11"/>
                  </a:moveTo>
                  <a:cubicBezTo>
                    <a:pt x="340" y="12"/>
                    <a:pt x="361" y="7"/>
                    <a:pt x="370" y="7"/>
                  </a:cubicBezTo>
                  <a:cubicBezTo>
                    <a:pt x="380" y="7"/>
                    <a:pt x="383" y="6"/>
                    <a:pt x="390" y="8"/>
                  </a:cubicBezTo>
                  <a:cubicBezTo>
                    <a:pt x="398" y="10"/>
                    <a:pt x="408" y="13"/>
                    <a:pt x="415" y="18"/>
                  </a:cubicBezTo>
                  <a:cubicBezTo>
                    <a:pt x="423" y="23"/>
                    <a:pt x="429" y="30"/>
                    <a:pt x="434" y="39"/>
                  </a:cubicBezTo>
                  <a:cubicBezTo>
                    <a:pt x="439" y="49"/>
                    <a:pt x="444" y="64"/>
                    <a:pt x="447" y="78"/>
                  </a:cubicBezTo>
                  <a:cubicBezTo>
                    <a:pt x="450" y="91"/>
                    <a:pt x="451" y="111"/>
                    <a:pt x="452" y="119"/>
                  </a:cubicBezTo>
                  <a:cubicBezTo>
                    <a:pt x="452" y="128"/>
                    <a:pt x="452" y="126"/>
                    <a:pt x="451" y="128"/>
                  </a:cubicBezTo>
                  <a:cubicBezTo>
                    <a:pt x="449" y="131"/>
                    <a:pt x="442" y="132"/>
                    <a:pt x="441" y="135"/>
                  </a:cubicBezTo>
                  <a:cubicBezTo>
                    <a:pt x="440" y="138"/>
                    <a:pt x="440" y="142"/>
                    <a:pt x="443" y="145"/>
                  </a:cubicBezTo>
                  <a:cubicBezTo>
                    <a:pt x="446" y="148"/>
                    <a:pt x="454" y="144"/>
                    <a:pt x="461" y="151"/>
                  </a:cubicBezTo>
                  <a:cubicBezTo>
                    <a:pt x="467" y="158"/>
                    <a:pt x="475" y="171"/>
                    <a:pt x="482" y="188"/>
                  </a:cubicBezTo>
                  <a:cubicBezTo>
                    <a:pt x="489" y="205"/>
                    <a:pt x="498" y="231"/>
                    <a:pt x="503" y="256"/>
                  </a:cubicBezTo>
                  <a:cubicBezTo>
                    <a:pt x="508" y="280"/>
                    <a:pt x="512" y="305"/>
                    <a:pt x="513" y="333"/>
                  </a:cubicBezTo>
                  <a:cubicBezTo>
                    <a:pt x="514" y="362"/>
                    <a:pt x="515" y="400"/>
                    <a:pt x="508" y="428"/>
                  </a:cubicBezTo>
                  <a:cubicBezTo>
                    <a:pt x="501" y="455"/>
                    <a:pt x="493" y="485"/>
                    <a:pt x="472" y="498"/>
                  </a:cubicBezTo>
                  <a:cubicBezTo>
                    <a:pt x="451" y="511"/>
                    <a:pt x="432" y="514"/>
                    <a:pt x="382" y="504"/>
                  </a:cubicBezTo>
                  <a:cubicBezTo>
                    <a:pt x="331" y="493"/>
                    <a:pt x="218" y="461"/>
                    <a:pt x="166" y="435"/>
                  </a:cubicBezTo>
                  <a:cubicBezTo>
                    <a:pt x="115" y="410"/>
                    <a:pt x="93" y="380"/>
                    <a:pt x="73" y="351"/>
                  </a:cubicBezTo>
                  <a:cubicBezTo>
                    <a:pt x="54" y="323"/>
                    <a:pt x="54" y="285"/>
                    <a:pt x="52" y="265"/>
                  </a:cubicBezTo>
                  <a:cubicBezTo>
                    <a:pt x="49" y="245"/>
                    <a:pt x="63" y="241"/>
                    <a:pt x="59" y="230"/>
                  </a:cubicBezTo>
                  <a:cubicBezTo>
                    <a:pt x="54" y="220"/>
                    <a:pt x="31" y="217"/>
                    <a:pt x="23" y="203"/>
                  </a:cubicBezTo>
                  <a:cubicBezTo>
                    <a:pt x="15" y="188"/>
                    <a:pt x="12" y="165"/>
                    <a:pt x="11" y="146"/>
                  </a:cubicBezTo>
                  <a:cubicBezTo>
                    <a:pt x="10" y="128"/>
                    <a:pt x="13" y="108"/>
                    <a:pt x="19" y="91"/>
                  </a:cubicBezTo>
                  <a:cubicBezTo>
                    <a:pt x="25" y="74"/>
                    <a:pt x="32" y="56"/>
                    <a:pt x="46" y="43"/>
                  </a:cubicBezTo>
                  <a:cubicBezTo>
                    <a:pt x="60" y="31"/>
                    <a:pt x="85" y="18"/>
                    <a:pt x="101" y="15"/>
                  </a:cubicBezTo>
                  <a:cubicBezTo>
                    <a:pt x="117" y="12"/>
                    <a:pt x="134" y="19"/>
                    <a:pt x="143" y="23"/>
                  </a:cubicBezTo>
                  <a:cubicBezTo>
                    <a:pt x="153" y="26"/>
                    <a:pt x="155" y="29"/>
                    <a:pt x="157" y="34"/>
                  </a:cubicBezTo>
                  <a:cubicBezTo>
                    <a:pt x="159" y="39"/>
                    <a:pt x="151" y="22"/>
                    <a:pt x="150" y="17"/>
                  </a:cubicBezTo>
                  <a:cubicBezTo>
                    <a:pt x="149" y="14"/>
                    <a:pt x="138" y="11"/>
                    <a:pt x="130" y="9"/>
                  </a:cubicBezTo>
                  <a:cubicBezTo>
                    <a:pt x="121" y="8"/>
                    <a:pt x="111" y="6"/>
                    <a:pt x="99" y="8"/>
                  </a:cubicBezTo>
                  <a:cubicBezTo>
                    <a:pt x="87" y="10"/>
                    <a:pt x="69" y="15"/>
                    <a:pt x="56" y="23"/>
                  </a:cubicBezTo>
                  <a:cubicBezTo>
                    <a:pt x="44" y="31"/>
                    <a:pt x="33" y="41"/>
                    <a:pt x="24" y="54"/>
                  </a:cubicBezTo>
                  <a:cubicBezTo>
                    <a:pt x="16" y="67"/>
                    <a:pt x="9" y="84"/>
                    <a:pt x="6" y="102"/>
                  </a:cubicBezTo>
                  <a:cubicBezTo>
                    <a:pt x="2" y="120"/>
                    <a:pt x="0" y="145"/>
                    <a:pt x="1" y="163"/>
                  </a:cubicBezTo>
                  <a:cubicBezTo>
                    <a:pt x="3" y="180"/>
                    <a:pt x="8" y="193"/>
                    <a:pt x="14" y="206"/>
                  </a:cubicBezTo>
                  <a:cubicBezTo>
                    <a:pt x="20" y="219"/>
                    <a:pt x="31" y="224"/>
                    <a:pt x="36" y="238"/>
                  </a:cubicBezTo>
                  <a:cubicBezTo>
                    <a:pt x="41" y="252"/>
                    <a:pt x="36" y="269"/>
                    <a:pt x="42" y="290"/>
                  </a:cubicBezTo>
                  <a:cubicBezTo>
                    <a:pt x="48" y="312"/>
                    <a:pt x="54" y="341"/>
                    <a:pt x="73" y="366"/>
                  </a:cubicBezTo>
                  <a:cubicBezTo>
                    <a:pt x="92" y="391"/>
                    <a:pt x="114" y="418"/>
                    <a:pt x="158" y="442"/>
                  </a:cubicBezTo>
                  <a:cubicBezTo>
                    <a:pt x="203" y="465"/>
                    <a:pt x="294" y="492"/>
                    <a:pt x="340" y="505"/>
                  </a:cubicBezTo>
                  <a:cubicBezTo>
                    <a:pt x="385" y="519"/>
                    <a:pt x="405" y="524"/>
                    <a:pt x="431" y="523"/>
                  </a:cubicBezTo>
                  <a:cubicBezTo>
                    <a:pt x="457" y="521"/>
                    <a:pt x="479" y="518"/>
                    <a:pt x="495" y="497"/>
                  </a:cubicBezTo>
                  <a:cubicBezTo>
                    <a:pt x="510" y="476"/>
                    <a:pt x="522" y="435"/>
                    <a:pt x="526" y="396"/>
                  </a:cubicBezTo>
                  <a:cubicBezTo>
                    <a:pt x="529" y="357"/>
                    <a:pt x="524" y="302"/>
                    <a:pt x="517" y="264"/>
                  </a:cubicBezTo>
                  <a:cubicBezTo>
                    <a:pt x="510" y="227"/>
                    <a:pt x="494" y="192"/>
                    <a:pt x="486" y="172"/>
                  </a:cubicBezTo>
                  <a:cubicBezTo>
                    <a:pt x="479" y="152"/>
                    <a:pt x="476" y="153"/>
                    <a:pt x="472" y="147"/>
                  </a:cubicBezTo>
                  <a:cubicBezTo>
                    <a:pt x="468" y="140"/>
                    <a:pt x="464" y="140"/>
                    <a:pt x="462" y="134"/>
                  </a:cubicBezTo>
                  <a:cubicBezTo>
                    <a:pt x="460" y="128"/>
                    <a:pt x="461" y="119"/>
                    <a:pt x="460" y="109"/>
                  </a:cubicBezTo>
                  <a:cubicBezTo>
                    <a:pt x="459" y="99"/>
                    <a:pt x="457" y="86"/>
                    <a:pt x="454" y="75"/>
                  </a:cubicBezTo>
                  <a:cubicBezTo>
                    <a:pt x="451" y="64"/>
                    <a:pt x="448" y="53"/>
                    <a:pt x="443" y="42"/>
                  </a:cubicBezTo>
                  <a:cubicBezTo>
                    <a:pt x="437" y="32"/>
                    <a:pt x="430" y="19"/>
                    <a:pt x="420" y="13"/>
                  </a:cubicBezTo>
                  <a:cubicBezTo>
                    <a:pt x="411" y="6"/>
                    <a:pt x="398" y="3"/>
                    <a:pt x="386" y="2"/>
                  </a:cubicBezTo>
                  <a:cubicBezTo>
                    <a:pt x="375" y="0"/>
                    <a:pt x="360" y="1"/>
                    <a:pt x="351" y="2"/>
                  </a:cubicBezTo>
                  <a:cubicBezTo>
                    <a:pt x="348" y="5"/>
                    <a:pt x="340" y="7"/>
                    <a:pt x="336" y="11"/>
                  </a:cubicBezTo>
                </a:path>
              </a:pathLst>
            </a:custGeom>
            <a:solidFill>
              <a:srgbClr val="FFF5EE"/>
            </a:solidFill>
            <a:ln w="6350" cap="flat">
              <a:solidFill>
                <a:srgbClr val="FF6600"/>
              </a:solidFill>
              <a:prstDash val="solid"/>
              <a:miter lim="800000"/>
              <a:headEnd/>
              <a:tailEnd/>
            </a:ln>
          </p:spPr>
          <p:txBody>
            <a:bodyPr/>
            <a:lstStyle/>
            <a:p>
              <a:endParaRPr lang="en-US"/>
            </a:p>
          </p:txBody>
        </p:sp>
        <p:sp>
          <p:nvSpPr>
            <p:cNvPr id="41093" name="Freeform 6"/>
            <p:cNvSpPr>
              <a:spLocks noChangeAspect="1"/>
            </p:cNvSpPr>
            <p:nvPr/>
          </p:nvSpPr>
          <p:spPr bwMode="auto">
            <a:xfrm>
              <a:off x="2857" y="1568"/>
              <a:ext cx="821" cy="1674"/>
            </a:xfrm>
            <a:custGeom>
              <a:avLst/>
              <a:gdLst>
                <a:gd name="T0" fmla="*/ 56274 w 206"/>
                <a:gd name="T1" fmla="*/ 130755 h 420"/>
                <a:gd name="T2" fmla="*/ 59311 w 206"/>
                <a:gd name="T3" fmla="*/ 116570 h 420"/>
                <a:gd name="T4" fmla="*/ 27225 w 206"/>
                <a:gd name="T5" fmla="*/ 83513 h 420"/>
                <a:gd name="T6" fmla="*/ 9055 w 206"/>
                <a:gd name="T7" fmla="*/ 123657 h 420"/>
                <a:gd name="T8" fmla="*/ 23239 w 206"/>
                <a:gd name="T9" fmla="*/ 142848 h 420"/>
                <a:gd name="T10" fmla="*/ 40137 w 206"/>
                <a:gd name="T11" fmla="*/ 143864 h 420"/>
                <a:gd name="T12" fmla="*/ 33290 w 206"/>
                <a:gd name="T13" fmla="*/ 160003 h 420"/>
                <a:gd name="T14" fmla="*/ 10071 w 206"/>
                <a:gd name="T15" fmla="*/ 154937 h 420"/>
                <a:gd name="T16" fmla="*/ 55258 w 206"/>
                <a:gd name="T17" fmla="*/ 238449 h 420"/>
                <a:gd name="T18" fmla="*/ 65329 w 206"/>
                <a:gd name="T19" fmla="*/ 279610 h 420"/>
                <a:gd name="T20" fmla="*/ 86536 w 206"/>
                <a:gd name="T21" fmla="*/ 299797 h 420"/>
                <a:gd name="T22" fmla="*/ 102673 w 206"/>
                <a:gd name="T23" fmla="*/ 340958 h 420"/>
                <a:gd name="T24" fmla="*/ 111536 w 206"/>
                <a:gd name="T25" fmla="*/ 372238 h 420"/>
                <a:gd name="T26" fmla="*/ 128690 w 206"/>
                <a:gd name="T27" fmla="*/ 386363 h 420"/>
                <a:gd name="T28" fmla="*/ 132675 w 206"/>
                <a:gd name="T29" fmla="*/ 415351 h 420"/>
                <a:gd name="T30" fmla="*/ 168002 w 206"/>
                <a:gd name="T31" fmla="*/ 422454 h 420"/>
                <a:gd name="T32" fmla="*/ 197068 w 206"/>
                <a:gd name="T33" fmla="*/ 410349 h 420"/>
                <a:gd name="T34" fmla="*/ 200041 w 206"/>
                <a:gd name="T35" fmla="*/ 379324 h 420"/>
                <a:gd name="T36" fmla="*/ 205107 w 206"/>
                <a:gd name="T37" fmla="*/ 340958 h 420"/>
                <a:gd name="T38" fmla="*/ 199085 w 206"/>
                <a:gd name="T39" fmla="*/ 310886 h 420"/>
                <a:gd name="T40" fmla="*/ 205107 w 206"/>
                <a:gd name="T41" fmla="*/ 277573 h 420"/>
                <a:gd name="T42" fmla="*/ 198068 w 206"/>
                <a:gd name="T43" fmla="*/ 234460 h 420"/>
                <a:gd name="T44" fmla="*/ 187953 w 206"/>
                <a:gd name="T45" fmla="*/ 214268 h 420"/>
                <a:gd name="T46" fmla="*/ 176866 w 206"/>
                <a:gd name="T47" fmla="*/ 168042 h 420"/>
                <a:gd name="T48" fmla="*/ 153898 w 206"/>
                <a:gd name="T49" fmla="*/ 172091 h 420"/>
                <a:gd name="T50" fmla="*/ 154898 w 206"/>
                <a:gd name="T51" fmla="*/ 210219 h 420"/>
                <a:gd name="T52" fmla="*/ 147812 w 206"/>
                <a:gd name="T53" fmla="*/ 144865 h 420"/>
                <a:gd name="T54" fmla="*/ 174849 w 206"/>
                <a:gd name="T55" fmla="*/ 99667 h 420"/>
                <a:gd name="T56" fmla="*/ 165985 w 206"/>
                <a:gd name="T57" fmla="*/ 39128 h 420"/>
                <a:gd name="T58" fmla="*/ 118571 w 206"/>
                <a:gd name="T59" fmla="*/ 2033 h 420"/>
                <a:gd name="T60" fmla="*/ 50193 w 206"/>
                <a:gd name="T61" fmla="*/ 50216 h 420"/>
                <a:gd name="T62" fmla="*/ 85520 w 206"/>
                <a:gd name="T63" fmla="*/ 123657 h 420"/>
                <a:gd name="T64" fmla="*/ 119571 w 206"/>
                <a:gd name="T65" fmla="*/ 192044 h 420"/>
                <a:gd name="T66" fmla="*/ 108504 w 206"/>
                <a:gd name="T67" fmla="*/ 179939 h 420"/>
                <a:gd name="T68" fmla="*/ 84519 w 206"/>
                <a:gd name="T69" fmla="*/ 136762 h 420"/>
                <a:gd name="T70" fmla="*/ 68362 w 206"/>
                <a:gd name="T71" fmla="*/ 143864 h 420"/>
                <a:gd name="T72" fmla="*/ 51209 w 206"/>
                <a:gd name="T73" fmla="*/ 143864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
                <a:gd name="T112" fmla="*/ 0 h 420"/>
                <a:gd name="T113" fmla="*/ 206 w 206"/>
                <a:gd name="T114" fmla="*/ 420 h 4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 h="420">
                  <a:moveTo>
                    <a:pt x="48" y="132"/>
                  </a:moveTo>
                  <a:cubicBezTo>
                    <a:pt x="48" y="130"/>
                    <a:pt x="54" y="131"/>
                    <a:pt x="56" y="130"/>
                  </a:cubicBezTo>
                  <a:cubicBezTo>
                    <a:pt x="59" y="129"/>
                    <a:pt x="63" y="128"/>
                    <a:pt x="63" y="126"/>
                  </a:cubicBezTo>
                  <a:cubicBezTo>
                    <a:pt x="63" y="123"/>
                    <a:pt x="63" y="121"/>
                    <a:pt x="59" y="116"/>
                  </a:cubicBezTo>
                  <a:cubicBezTo>
                    <a:pt x="55" y="112"/>
                    <a:pt x="45" y="105"/>
                    <a:pt x="40" y="99"/>
                  </a:cubicBezTo>
                  <a:cubicBezTo>
                    <a:pt x="35" y="93"/>
                    <a:pt x="30" y="86"/>
                    <a:pt x="27" y="83"/>
                  </a:cubicBezTo>
                  <a:cubicBezTo>
                    <a:pt x="24" y="79"/>
                    <a:pt x="26" y="71"/>
                    <a:pt x="23" y="77"/>
                  </a:cubicBezTo>
                  <a:cubicBezTo>
                    <a:pt x="20" y="84"/>
                    <a:pt x="11" y="112"/>
                    <a:pt x="9" y="123"/>
                  </a:cubicBezTo>
                  <a:cubicBezTo>
                    <a:pt x="7" y="133"/>
                    <a:pt x="9" y="138"/>
                    <a:pt x="11" y="141"/>
                  </a:cubicBezTo>
                  <a:cubicBezTo>
                    <a:pt x="13" y="144"/>
                    <a:pt x="19" y="143"/>
                    <a:pt x="23" y="142"/>
                  </a:cubicBezTo>
                  <a:cubicBezTo>
                    <a:pt x="27" y="141"/>
                    <a:pt x="31" y="134"/>
                    <a:pt x="34" y="134"/>
                  </a:cubicBezTo>
                  <a:cubicBezTo>
                    <a:pt x="37" y="134"/>
                    <a:pt x="39" y="140"/>
                    <a:pt x="40" y="143"/>
                  </a:cubicBezTo>
                  <a:cubicBezTo>
                    <a:pt x="41" y="145"/>
                    <a:pt x="42" y="150"/>
                    <a:pt x="41" y="152"/>
                  </a:cubicBezTo>
                  <a:cubicBezTo>
                    <a:pt x="40" y="155"/>
                    <a:pt x="36" y="157"/>
                    <a:pt x="33" y="159"/>
                  </a:cubicBezTo>
                  <a:cubicBezTo>
                    <a:pt x="30" y="160"/>
                    <a:pt x="26" y="160"/>
                    <a:pt x="21" y="159"/>
                  </a:cubicBezTo>
                  <a:cubicBezTo>
                    <a:pt x="18" y="158"/>
                    <a:pt x="12" y="148"/>
                    <a:pt x="10" y="154"/>
                  </a:cubicBezTo>
                  <a:cubicBezTo>
                    <a:pt x="7" y="160"/>
                    <a:pt x="0" y="183"/>
                    <a:pt x="8" y="197"/>
                  </a:cubicBezTo>
                  <a:cubicBezTo>
                    <a:pt x="15" y="210"/>
                    <a:pt x="45" y="226"/>
                    <a:pt x="55" y="237"/>
                  </a:cubicBezTo>
                  <a:cubicBezTo>
                    <a:pt x="65" y="247"/>
                    <a:pt x="65" y="252"/>
                    <a:pt x="67" y="259"/>
                  </a:cubicBezTo>
                  <a:cubicBezTo>
                    <a:pt x="68" y="266"/>
                    <a:pt x="63" y="274"/>
                    <a:pt x="65" y="278"/>
                  </a:cubicBezTo>
                  <a:cubicBezTo>
                    <a:pt x="67" y="282"/>
                    <a:pt x="73" y="283"/>
                    <a:pt x="77" y="286"/>
                  </a:cubicBezTo>
                  <a:cubicBezTo>
                    <a:pt x="81" y="289"/>
                    <a:pt x="85" y="290"/>
                    <a:pt x="86" y="298"/>
                  </a:cubicBezTo>
                  <a:cubicBezTo>
                    <a:pt x="88" y="306"/>
                    <a:pt x="83" y="324"/>
                    <a:pt x="85" y="331"/>
                  </a:cubicBezTo>
                  <a:cubicBezTo>
                    <a:pt x="88" y="338"/>
                    <a:pt x="99" y="335"/>
                    <a:pt x="102" y="339"/>
                  </a:cubicBezTo>
                  <a:cubicBezTo>
                    <a:pt x="105" y="343"/>
                    <a:pt x="101" y="353"/>
                    <a:pt x="102" y="358"/>
                  </a:cubicBezTo>
                  <a:cubicBezTo>
                    <a:pt x="104" y="363"/>
                    <a:pt x="109" y="367"/>
                    <a:pt x="111" y="370"/>
                  </a:cubicBezTo>
                  <a:cubicBezTo>
                    <a:pt x="113" y="373"/>
                    <a:pt x="113" y="377"/>
                    <a:pt x="116" y="379"/>
                  </a:cubicBezTo>
                  <a:cubicBezTo>
                    <a:pt x="118" y="381"/>
                    <a:pt x="126" y="380"/>
                    <a:pt x="128" y="384"/>
                  </a:cubicBezTo>
                  <a:cubicBezTo>
                    <a:pt x="129" y="388"/>
                    <a:pt x="127" y="399"/>
                    <a:pt x="128" y="404"/>
                  </a:cubicBezTo>
                  <a:cubicBezTo>
                    <a:pt x="128" y="409"/>
                    <a:pt x="129" y="411"/>
                    <a:pt x="132" y="413"/>
                  </a:cubicBezTo>
                  <a:cubicBezTo>
                    <a:pt x="135" y="415"/>
                    <a:pt x="141" y="414"/>
                    <a:pt x="147" y="415"/>
                  </a:cubicBezTo>
                  <a:cubicBezTo>
                    <a:pt x="153" y="416"/>
                    <a:pt x="162" y="420"/>
                    <a:pt x="167" y="420"/>
                  </a:cubicBezTo>
                  <a:cubicBezTo>
                    <a:pt x="173" y="420"/>
                    <a:pt x="177" y="417"/>
                    <a:pt x="182" y="415"/>
                  </a:cubicBezTo>
                  <a:cubicBezTo>
                    <a:pt x="186" y="414"/>
                    <a:pt x="194" y="412"/>
                    <a:pt x="196" y="408"/>
                  </a:cubicBezTo>
                  <a:cubicBezTo>
                    <a:pt x="198" y="404"/>
                    <a:pt x="193" y="397"/>
                    <a:pt x="194" y="392"/>
                  </a:cubicBezTo>
                  <a:cubicBezTo>
                    <a:pt x="194" y="387"/>
                    <a:pt x="198" y="382"/>
                    <a:pt x="199" y="377"/>
                  </a:cubicBezTo>
                  <a:cubicBezTo>
                    <a:pt x="201" y="372"/>
                    <a:pt x="203" y="370"/>
                    <a:pt x="204" y="363"/>
                  </a:cubicBezTo>
                  <a:cubicBezTo>
                    <a:pt x="205" y="357"/>
                    <a:pt x="206" y="345"/>
                    <a:pt x="204" y="339"/>
                  </a:cubicBezTo>
                  <a:cubicBezTo>
                    <a:pt x="202" y="334"/>
                    <a:pt x="194" y="334"/>
                    <a:pt x="193" y="329"/>
                  </a:cubicBezTo>
                  <a:cubicBezTo>
                    <a:pt x="192" y="324"/>
                    <a:pt x="198" y="318"/>
                    <a:pt x="198" y="309"/>
                  </a:cubicBezTo>
                  <a:cubicBezTo>
                    <a:pt x="198" y="301"/>
                    <a:pt x="188" y="282"/>
                    <a:pt x="190" y="277"/>
                  </a:cubicBezTo>
                  <a:cubicBezTo>
                    <a:pt x="191" y="271"/>
                    <a:pt x="203" y="281"/>
                    <a:pt x="204" y="276"/>
                  </a:cubicBezTo>
                  <a:cubicBezTo>
                    <a:pt x="205" y="272"/>
                    <a:pt x="196" y="258"/>
                    <a:pt x="195" y="251"/>
                  </a:cubicBezTo>
                  <a:cubicBezTo>
                    <a:pt x="194" y="244"/>
                    <a:pt x="198" y="238"/>
                    <a:pt x="197" y="233"/>
                  </a:cubicBezTo>
                  <a:cubicBezTo>
                    <a:pt x="197" y="228"/>
                    <a:pt x="195" y="225"/>
                    <a:pt x="193" y="222"/>
                  </a:cubicBezTo>
                  <a:cubicBezTo>
                    <a:pt x="191" y="218"/>
                    <a:pt x="188" y="218"/>
                    <a:pt x="187" y="213"/>
                  </a:cubicBezTo>
                  <a:cubicBezTo>
                    <a:pt x="186" y="208"/>
                    <a:pt x="190" y="197"/>
                    <a:pt x="188" y="189"/>
                  </a:cubicBezTo>
                  <a:cubicBezTo>
                    <a:pt x="186" y="182"/>
                    <a:pt x="181" y="173"/>
                    <a:pt x="176" y="167"/>
                  </a:cubicBezTo>
                  <a:cubicBezTo>
                    <a:pt x="171" y="161"/>
                    <a:pt x="164" y="155"/>
                    <a:pt x="160" y="155"/>
                  </a:cubicBezTo>
                  <a:cubicBezTo>
                    <a:pt x="156" y="156"/>
                    <a:pt x="154" y="164"/>
                    <a:pt x="153" y="171"/>
                  </a:cubicBezTo>
                  <a:cubicBezTo>
                    <a:pt x="151" y="177"/>
                    <a:pt x="154" y="189"/>
                    <a:pt x="154" y="195"/>
                  </a:cubicBezTo>
                  <a:cubicBezTo>
                    <a:pt x="154" y="201"/>
                    <a:pt x="155" y="212"/>
                    <a:pt x="154" y="209"/>
                  </a:cubicBezTo>
                  <a:cubicBezTo>
                    <a:pt x="152" y="206"/>
                    <a:pt x="145" y="188"/>
                    <a:pt x="144" y="177"/>
                  </a:cubicBezTo>
                  <a:cubicBezTo>
                    <a:pt x="143" y="166"/>
                    <a:pt x="143" y="153"/>
                    <a:pt x="147" y="144"/>
                  </a:cubicBezTo>
                  <a:cubicBezTo>
                    <a:pt x="150" y="136"/>
                    <a:pt x="160" y="132"/>
                    <a:pt x="165" y="124"/>
                  </a:cubicBezTo>
                  <a:cubicBezTo>
                    <a:pt x="169" y="116"/>
                    <a:pt x="173" y="108"/>
                    <a:pt x="174" y="99"/>
                  </a:cubicBezTo>
                  <a:cubicBezTo>
                    <a:pt x="176" y="90"/>
                    <a:pt x="175" y="80"/>
                    <a:pt x="174" y="71"/>
                  </a:cubicBezTo>
                  <a:cubicBezTo>
                    <a:pt x="172" y="61"/>
                    <a:pt x="170" y="48"/>
                    <a:pt x="165" y="39"/>
                  </a:cubicBezTo>
                  <a:cubicBezTo>
                    <a:pt x="161" y="30"/>
                    <a:pt x="153" y="22"/>
                    <a:pt x="145" y="16"/>
                  </a:cubicBezTo>
                  <a:cubicBezTo>
                    <a:pt x="138" y="10"/>
                    <a:pt x="131" y="3"/>
                    <a:pt x="118" y="2"/>
                  </a:cubicBezTo>
                  <a:cubicBezTo>
                    <a:pt x="106" y="0"/>
                    <a:pt x="81" y="0"/>
                    <a:pt x="70" y="8"/>
                  </a:cubicBezTo>
                  <a:cubicBezTo>
                    <a:pt x="59" y="16"/>
                    <a:pt x="51" y="36"/>
                    <a:pt x="50" y="50"/>
                  </a:cubicBezTo>
                  <a:cubicBezTo>
                    <a:pt x="48" y="63"/>
                    <a:pt x="55" y="79"/>
                    <a:pt x="61" y="91"/>
                  </a:cubicBezTo>
                  <a:cubicBezTo>
                    <a:pt x="67" y="103"/>
                    <a:pt x="76" y="112"/>
                    <a:pt x="85" y="123"/>
                  </a:cubicBezTo>
                  <a:cubicBezTo>
                    <a:pt x="93" y="134"/>
                    <a:pt x="105" y="146"/>
                    <a:pt x="110" y="157"/>
                  </a:cubicBezTo>
                  <a:cubicBezTo>
                    <a:pt x="116" y="169"/>
                    <a:pt x="118" y="181"/>
                    <a:pt x="119" y="191"/>
                  </a:cubicBezTo>
                  <a:cubicBezTo>
                    <a:pt x="121" y="200"/>
                    <a:pt x="121" y="215"/>
                    <a:pt x="119" y="213"/>
                  </a:cubicBezTo>
                  <a:cubicBezTo>
                    <a:pt x="117" y="212"/>
                    <a:pt x="112" y="190"/>
                    <a:pt x="108" y="179"/>
                  </a:cubicBezTo>
                  <a:cubicBezTo>
                    <a:pt x="103" y="167"/>
                    <a:pt x="94" y="151"/>
                    <a:pt x="90" y="144"/>
                  </a:cubicBezTo>
                  <a:cubicBezTo>
                    <a:pt x="86" y="138"/>
                    <a:pt x="87" y="139"/>
                    <a:pt x="84" y="136"/>
                  </a:cubicBezTo>
                  <a:cubicBezTo>
                    <a:pt x="82" y="134"/>
                    <a:pt x="77" y="129"/>
                    <a:pt x="75" y="130"/>
                  </a:cubicBezTo>
                  <a:cubicBezTo>
                    <a:pt x="72" y="131"/>
                    <a:pt x="71" y="140"/>
                    <a:pt x="68" y="143"/>
                  </a:cubicBezTo>
                  <a:cubicBezTo>
                    <a:pt x="65" y="146"/>
                    <a:pt x="59" y="148"/>
                    <a:pt x="56" y="148"/>
                  </a:cubicBezTo>
                  <a:cubicBezTo>
                    <a:pt x="53" y="148"/>
                    <a:pt x="52" y="145"/>
                    <a:pt x="51" y="143"/>
                  </a:cubicBezTo>
                  <a:cubicBezTo>
                    <a:pt x="49" y="140"/>
                    <a:pt x="47" y="135"/>
                    <a:pt x="48" y="132"/>
                  </a:cubicBezTo>
                </a:path>
              </a:pathLst>
            </a:custGeom>
            <a:solidFill>
              <a:srgbClr val="FF99CC"/>
            </a:solidFill>
            <a:ln w="6350" cap="flat">
              <a:solidFill>
                <a:srgbClr val="FF6600"/>
              </a:solidFill>
              <a:prstDash val="solid"/>
              <a:miter lim="800000"/>
              <a:headEnd/>
              <a:tailEnd/>
            </a:ln>
          </p:spPr>
          <p:txBody>
            <a:bodyPr/>
            <a:lstStyle/>
            <a:p>
              <a:endParaRPr lang="en-US"/>
            </a:p>
          </p:txBody>
        </p:sp>
        <p:sp>
          <p:nvSpPr>
            <p:cNvPr id="41094" name="Freeform 7"/>
            <p:cNvSpPr>
              <a:spLocks noChangeAspect="1"/>
            </p:cNvSpPr>
            <p:nvPr/>
          </p:nvSpPr>
          <p:spPr bwMode="auto">
            <a:xfrm>
              <a:off x="2356" y="719"/>
              <a:ext cx="939" cy="1168"/>
            </a:xfrm>
            <a:custGeom>
              <a:avLst/>
              <a:gdLst>
                <a:gd name="T0" fmla="*/ 52906 w 236"/>
                <a:gd name="T1" fmla="*/ 294938 h 293"/>
                <a:gd name="T2" fmla="*/ 22051 w 236"/>
                <a:gd name="T3" fmla="*/ 228561 h 293"/>
                <a:gd name="T4" fmla="*/ 3024 w 236"/>
                <a:gd name="T5" fmla="*/ 169209 h 293"/>
                <a:gd name="T6" fmla="*/ 3024 w 236"/>
                <a:gd name="T7" fmla="*/ 106802 h 293"/>
                <a:gd name="T8" fmla="*/ 21040 w 236"/>
                <a:gd name="T9" fmla="*/ 65376 h 293"/>
                <a:gd name="T10" fmla="*/ 45864 w 236"/>
                <a:gd name="T11" fmla="*/ 43208 h 293"/>
                <a:gd name="T12" fmla="*/ 71682 w 236"/>
                <a:gd name="T13" fmla="*/ 28255 h 293"/>
                <a:gd name="T14" fmla="*/ 69908 w 236"/>
                <a:gd name="T15" fmla="*/ 10074 h 293"/>
                <a:gd name="T16" fmla="*/ 91708 w 236"/>
                <a:gd name="T17" fmla="*/ 2033 h 293"/>
                <a:gd name="T18" fmla="*/ 99765 w 236"/>
                <a:gd name="T19" fmla="*/ 21215 h 293"/>
                <a:gd name="T20" fmla="*/ 118541 w 236"/>
                <a:gd name="T21" fmla="*/ 21215 h 293"/>
                <a:gd name="T22" fmla="*/ 125540 w 236"/>
                <a:gd name="T23" fmla="*/ 6087 h 293"/>
                <a:gd name="T24" fmla="*/ 145629 w 236"/>
                <a:gd name="T25" fmla="*/ 9121 h 293"/>
                <a:gd name="T26" fmla="*/ 146643 w 236"/>
                <a:gd name="T27" fmla="*/ 25281 h 293"/>
                <a:gd name="T28" fmla="*/ 157661 w 236"/>
                <a:gd name="T29" fmla="*/ 27302 h 293"/>
                <a:gd name="T30" fmla="*/ 163645 w 236"/>
                <a:gd name="T31" fmla="*/ 14128 h 293"/>
                <a:gd name="T32" fmla="*/ 184430 w 236"/>
                <a:gd name="T33" fmla="*/ 20215 h 293"/>
                <a:gd name="T34" fmla="*/ 183419 w 236"/>
                <a:gd name="T35" fmla="*/ 40158 h 293"/>
                <a:gd name="T36" fmla="*/ 215302 w 236"/>
                <a:gd name="T37" fmla="*/ 70443 h 293"/>
                <a:gd name="T38" fmla="*/ 231288 w 236"/>
                <a:gd name="T39" fmla="*/ 98762 h 293"/>
                <a:gd name="T40" fmla="*/ 234312 w 236"/>
                <a:gd name="T41" fmla="*/ 130816 h 293"/>
                <a:gd name="T42" fmla="*/ 132586 w 236"/>
                <a:gd name="T43" fmla="*/ 125745 h 293"/>
                <a:gd name="T44" fmla="*/ 113762 w 236"/>
                <a:gd name="T45" fmla="*/ 181299 h 293"/>
                <a:gd name="T46" fmla="*/ 52906 w 236"/>
                <a:gd name="T47" fmla="*/ 294938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6"/>
                <a:gd name="T73" fmla="*/ 0 h 293"/>
                <a:gd name="T74" fmla="*/ 236 w 236"/>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6" h="293">
                  <a:moveTo>
                    <a:pt x="53" y="293"/>
                  </a:moveTo>
                  <a:cubicBezTo>
                    <a:pt x="44" y="275"/>
                    <a:pt x="30" y="248"/>
                    <a:pt x="22" y="227"/>
                  </a:cubicBezTo>
                  <a:cubicBezTo>
                    <a:pt x="13" y="206"/>
                    <a:pt x="6" y="188"/>
                    <a:pt x="3" y="168"/>
                  </a:cubicBezTo>
                  <a:cubicBezTo>
                    <a:pt x="0" y="148"/>
                    <a:pt x="0" y="124"/>
                    <a:pt x="3" y="106"/>
                  </a:cubicBezTo>
                  <a:cubicBezTo>
                    <a:pt x="6" y="89"/>
                    <a:pt x="14" y="76"/>
                    <a:pt x="21" y="65"/>
                  </a:cubicBezTo>
                  <a:cubicBezTo>
                    <a:pt x="28" y="54"/>
                    <a:pt x="38" y="49"/>
                    <a:pt x="46" y="43"/>
                  </a:cubicBezTo>
                  <a:cubicBezTo>
                    <a:pt x="55" y="37"/>
                    <a:pt x="68" y="33"/>
                    <a:pt x="72" y="28"/>
                  </a:cubicBezTo>
                  <a:cubicBezTo>
                    <a:pt x="76" y="22"/>
                    <a:pt x="67" y="14"/>
                    <a:pt x="70" y="10"/>
                  </a:cubicBezTo>
                  <a:cubicBezTo>
                    <a:pt x="73" y="5"/>
                    <a:pt x="88" y="0"/>
                    <a:pt x="92" y="2"/>
                  </a:cubicBezTo>
                  <a:cubicBezTo>
                    <a:pt x="97" y="4"/>
                    <a:pt x="95" y="18"/>
                    <a:pt x="100" y="21"/>
                  </a:cubicBezTo>
                  <a:cubicBezTo>
                    <a:pt x="104" y="25"/>
                    <a:pt x="115" y="24"/>
                    <a:pt x="119" y="21"/>
                  </a:cubicBezTo>
                  <a:cubicBezTo>
                    <a:pt x="124" y="19"/>
                    <a:pt x="121" y="8"/>
                    <a:pt x="126" y="6"/>
                  </a:cubicBezTo>
                  <a:cubicBezTo>
                    <a:pt x="130" y="4"/>
                    <a:pt x="142" y="6"/>
                    <a:pt x="146" y="9"/>
                  </a:cubicBezTo>
                  <a:cubicBezTo>
                    <a:pt x="149" y="12"/>
                    <a:pt x="145" y="22"/>
                    <a:pt x="147" y="25"/>
                  </a:cubicBezTo>
                  <a:cubicBezTo>
                    <a:pt x="149" y="28"/>
                    <a:pt x="155" y="29"/>
                    <a:pt x="158" y="27"/>
                  </a:cubicBezTo>
                  <a:cubicBezTo>
                    <a:pt x="161" y="25"/>
                    <a:pt x="160" y="15"/>
                    <a:pt x="164" y="14"/>
                  </a:cubicBezTo>
                  <a:cubicBezTo>
                    <a:pt x="169" y="13"/>
                    <a:pt x="182" y="16"/>
                    <a:pt x="185" y="20"/>
                  </a:cubicBezTo>
                  <a:cubicBezTo>
                    <a:pt x="188" y="25"/>
                    <a:pt x="178" y="32"/>
                    <a:pt x="184" y="40"/>
                  </a:cubicBezTo>
                  <a:cubicBezTo>
                    <a:pt x="189" y="48"/>
                    <a:pt x="208" y="59"/>
                    <a:pt x="216" y="70"/>
                  </a:cubicBezTo>
                  <a:cubicBezTo>
                    <a:pt x="225" y="80"/>
                    <a:pt x="228" y="88"/>
                    <a:pt x="232" y="98"/>
                  </a:cubicBezTo>
                  <a:cubicBezTo>
                    <a:pt x="235" y="108"/>
                    <a:pt x="236" y="122"/>
                    <a:pt x="235" y="130"/>
                  </a:cubicBezTo>
                  <a:cubicBezTo>
                    <a:pt x="171" y="142"/>
                    <a:pt x="165" y="133"/>
                    <a:pt x="133" y="125"/>
                  </a:cubicBezTo>
                  <a:cubicBezTo>
                    <a:pt x="111" y="100"/>
                    <a:pt x="94" y="149"/>
                    <a:pt x="114" y="180"/>
                  </a:cubicBezTo>
                  <a:cubicBezTo>
                    <a:pt x="100" y="207"/>
                    <a:pt x="69" y="264"/>
                    <a:pt x="53" y="293"/>
                  </a:cubicBezTo>
                </a:path>
              </a:pathLst>
            </a:custGeom>
            <a:solidFill>
              <a:srgbClr val="FF99CC"/>
            </a:solidFill>
            <a:ln w="6350" cap="flat">
              <a:solidFill>
                <a:srgbClr val="FF6600"/>
              </a:solidFill>
              <a:prstDash val="solid"/>
              <a:miter lim="800000"/>
              <a:headEnd/>
              <a:tailEnd/>
            </a:ln>
          </p:spPr>
          <p:txBody>
            <a:bodyPr/>
            <a:lstStyle/>
            <a:p>
              <a:endParaRPr lang="en-US"/>
            </a:p>
          </p:txBody>
        </p:sp>
        <p:sp>
          <p:nvSpPr>
            <p:cNvPr id="41095" name="Freeform 8"/>
            <p:cNvSpPr>
              <a:spLocks noChangeAspect="1"/>
            </p:cNvSpPr>
            <p:nvPr/>
          </p:nvSpPr>
          <p:spPr bwMode="auto">
            <a:xfrm>
              <a:off x="1920" y="1607"/>
              <a:ext cx="1343" cy="1766"/>
            </a:xfrm>
            <a:custGeom>
              <a:avLst/>
              <a:gdLst>
                <a:gd name="T0" fmla="*/ 144745 w 337"/>
                <a:gd name="T1" fmla="*/ 115675 h 443"/>
                <a:gd name="T2" fmla="*/ 144745 w 337"/>
                <a:gd name="T3" fmla="*/ 209377 h 443"/>
                <a:gd name="T4" fmla="*/ 133674 w 337"/>
                <a:gd name="T5" fmla="*/ 215396 h 443"/>
                <a:gd name="T6" fmla="*/ 124624 w 337"/>
                <a:gd name="T7" fmla="*/ 124736 h 443"/>
                <a:gd name="T8" fmla="*/ 131642 w 337"/>
                <a:gd name="T9" fmla="*/ 43209 h 443"/>
                <a:gd name="T10" fmla="*/ 73419 w 337"/>
                <a:gd name="T11" fmla="*/ 1017 h 443"/>
                <a:gd name="T12" fmla="*/ 34049 w 337"/>
                <a:gd name="T13" fmla="*/ 27303 h 443"/>
                <a:gd name="T14" fmla="*/ 4049 w 337"/>
                <a:gd name="T15" fmla="*/ 75519 h 443"/>
                <a:gd name="T16" fmla="*/ 3033 w 337"/>
                <a:gd name="T17" fmla="*/ 118729 h 443"/>
                <a:gd name="T18" fmla="*/ 13103 w 337"/>
                <a:gd name="T19" fmla="*/ 150018 h 443"/>
                <a:gd name="T20" fmla="*/ 47152 w 337"/>
                <a:gd name="T21" fmla="*/ 190178 h 443"/>
                <a:gd name="T22" fmla="*/ 106456 w 337"/>
                <a:gd name="T23" fmla="*/ 229588 h 443"/>
                <a:gd name="T24" fmla="*/ 103419 w 337"/>
                <a:gd name="T25" fmla="*/ 245737 h 443"/>
                <a:gd name="T26" fmla="*/ 69370 w 337"/>
                <a:gd name="T27" fmla="*/ 215396 h 443"/>
                <a:gd name="T28" fmla="*/ 58287 w 337"/>
                <a:gd name="T29" fmla="*/ 248787 h 443"/>
                <a:gd name="T30" fmla="*/ 62272 w 337"/>
                <a:gd name="T31" fmla="*/ 297003 h 443"/>
                <a:gd name="T32" fmla="*/ 86522 w 337"/>
                <a:gd name="T33" fmla="*/ 330310 h 443"/>
                <a:gd name="T34" fmla="*/ 104435 w 337"/>
                <a:gd name="T35" fmla="*/ 361428 h 443"/>
                <a:gd name="T36" fmla="*/ 130626 w 337"/>
                <a:gd name="T37" fmla="*/ 379606 h 443"/>
                <a:gd name="T38" fmla="*/ 157908 w 337"/>
                <a:gd name="T39" fmla="*/ 393734 h 443"/>
                <a:gd name="T40" fmla="*/ 189929 w 337"/>
                <a:gd name="T41" fmla="*/ 401779 h 443"/>
                <a:gd name="T42" fmla="*/ 207081 w 337"/>
                <a:gd name="T43" fmla="*/ 419702 h 443"/>
                <a:gd name="T44" fmla="*/ 248164 w 337"/>
                <a:gd name="T45" fmla="*/ 432877 h 443"/>
                <a:gd name="T46" fmla="*/ 285501 w 337"/>
                <a:gd name="T47" fmla="*/ 437948 h 443"/>
                <a:gd name="T48" fmla="*/ 327652 w 337"/>
                <a:gd name="T49" fmla="*/ 446005 h 443"/>
                <a:gd name="T50" fmla="*/ 338739 w 337"/>
                <a:gd name="T51" fmla="*/ 433894 h 443"/>
                <a:gd name="T52" fmla="*/ 328668 w 337"/>
                <a:gd name="T53" fmla="*/ 421739 h 443"/>
                <a:gd name="T54" fmla="*/ 312532 w 337"/>
                <a:gd name="T55" fmla="*/ 407862 h 443"/>
                <a:gd name="T56" fmla="*/ 299621 w 337"/>
                <a:gd name="T57" fmla="*/ 392718 h 443"/>
                <a:gd name="T58" fmla="*/ 264300 w 337"/>
                <a:gd name="T59" fmla="*/ 343246 h 443"/>
                <a:gd name="T60" fmla="*/ 254229 w 337"/>
                <a:gd name="T61" fmla="*/ 302058 h 443"/>
                <a:gd name="T62" fmla="*/ 241130 w 337"/>
                <a:gd name="T63" fmla="*/ 277804 h 443"/>
                <a:gd name="T64" fmla="*/ 235316 w 337"/>
                <a:gd name="T65" fmla="*/ 237629 h 443"/>
                <a:gd name="T66" fmla="*/ 223229 w 337"/>
                <a:gd name="T67" fmla="*/ 165163 h 443"/>
                <a:gd name="T68" fmla="*/ 161897 w 337"/>
                <a:gd name="T69" fmla="*/ 71465 h 4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7"/>
                <a:gd name="T106" fmla="*/ 0 h 443"/>
                <a:gd name="T107" fmla="*/ 337 w 337"/>
                <a:gd name="T108" fmla="*/ 443 h 4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7" h="443">
                  <a:moveTo>
                    <a:pt x="162" y="72"/>
                  </a:moveTo>
                  <a:cubicBezTo>
                    <a:pt x="159" y="80"/>
                    <a:pt x="148" y="99"/>
                    <a:pt x="144" y="115"/>
                  </a:cubicBezTo>
                  <a:cubicBezTo>
                    <a:pt x="140" y="131"/>
                    <a:pt x="136" y="155"/>
                    <a:pt x="136" y="170"/>
                  </a:cubicBezTo>
                  <a:cubicBezTo>
                    <a:pt x="136" y="186"/>
                    <a:pt x="140" y="196"/>
                    <a:pt x="144" y="208"/>
                  </a:cubicBezTo>
                  <a:cubicBezTo>
                    <a:pt x="148" y="220"/>
                    <a:pt x="159" y="243"/>
                    <a:pt x="157" y="244"/>
                  </a:cubicBezTo>
                  <a:cubicBezTo>
                    <a:pt x="156" y="245"/>
                    <a:pt x="139" y="226"/>
                    <a:pt x="133" y="214"/>
                  </a:cubicBezTo>
                  <a:cubicBezTo>
                    <a:pt x="128" y="201"/>
                    <a:pt x="124" y="186"/>
                    <a:pt x="122" y="171"/>
                  </a:cubicBezTo>
                  <a:cubicBezTo>
                    <a:pt x="121" y="156"/>
                    <a:pt x="123" y="141"/>
                    <a:pt x="124" y="124"/>
                  </a:cubicBezTo>
                  <a:cubicBezTo>
                    <a:pt x="126" y="108"/>
                    <a:pt x="132" y="87"/>
                    <a:pt x="133" y="73"/>
                  </a:cubicBezTo>
                  <a:cubicBezTo>
                    <a:pt x="134" y="60"/>
                    <a:pt x="135" y="54"/>
                    <a:pt x="131" y="43"/>
                  </a:cubicBezTo>
                  <a:cubicBezTo>
                    <a:pt x="128" y="33"/>
                    <a:pt x="122" y="17"/>
                    <a:pt x="112" y="10"/>
                  </a:cubicBezTo>
                  <a:cubicBezTo>
                    <a:pt x="102" y="2"/>
                    <a:pt x="84" y="0"/>
                    <a:pt x="73" y="1"/>
                  </a:cubicBezTo>
                  <a:cubicBezTo>
                    <a:pt x="62" y="1"/>
                    <a:pt x="53" y="9"/>
                    <a:pt x="47" y="13"/>
                  </a:cubicBezTo>
                  <a:cubicBezTo>
                    <a:pt x="40" y="18"/>
                    <a:pt x="38" y="21"/>
                    <a:pt x="34" y="27"/>
                  </a:cubicBezTo>
                  <a:cubicBezTo>
                    <a:pt x="29" y="34"/>
                    <a:pt x="24" y="46"/>
                    <a:pt x="19" y="54"/>
                  </a:cubicBezTo>
                  <a:cubicBezTo>
                    <a:pt x="14" y="62"/>
                    <a:pt x="6" y="68"/>
                    <a:pt x="4" y="75"/>
                  </a:cubicBezTo>
                  <a:cubicBezTo>
                    <a:pt x="1" y="83"/>
                    <a:pt x="0" y="90"/>
                    <a:pt x="0" y="97"/>
                  </a:cubicBezTo>
                  <a:cubicBezTo>
                    <a:pt x="0" y="104"/>
                    <a:pt x="1" y="112"/>
                    <a:pt x="3" y="118"/>
                  </a:cubicBezTo>
                  <a:cubicBezTo>
                    <a:pt x="5" y="124"/>
                    <a:pt x="10" y="130"/>
                    <a:pt x="12" y="135"/>
                  </a:cubicBezTo>
                  <a:cubicBezTo>
                    <a:pt x="13" y="140"/>
                    <a:pt x="11" y="143"/>
                    <a:pt x="13" y="149"/>
                  </a:cubicBezTo>
                  <a:cubicBezTo>
                    <a:pt x="16" y="154"/>
                    <a:pt x="21" y="161"/>
                    <a:pt x="26" y="167"/>
                  </a:cubicBezTo>
                  <a:cubicBezTo>
                    <a:pt x="32" y="174"/>
                    <a:pt x="38" y="183"/>
                    <a:pt x="47" y="189"/>
                  </a:cubicBezTo>
                  <a:cubicBezTo>
                    <a:pt x="56" y="194"/>
                    <a:pt x="69" y="195"/>
                    <a:pt x="79" y="201"/>
                  </a:cubicBezTo>
                  <a:cubicBezTo>
                    <a:pt x="88" y="208"/>
                    <a:pt x="101" y="220"/>
                    <a:pt x="106" y="228"/>
                  </a:cubicBezTo>
                  <a:cubicBezTo>
                    <a:pt x="111" y="236"/>
                    <a:pt x="108" y="248"/>
                    <a:pt x="108" y="250"/>
                  </a:cubicBezTo>
                  <a:cubicBezTo>
                    <a:pt x="107" y="253"/>
                    <a:pt x="106" y="248"/>
                    <a:pt x="103" y="244"/>
                  </a:cubicBezTo>
                  <a:cubicBezTo>
                    <a:pt x="100" y="240"/>
                    <a:pt x="95" y="232"/>
                    <a:pt x="90" y="227"/>
                  </a:cubicBezTo>
                  <a:cubicBezTo>
                    <a:pt x="84" y="222"/>
                    <a:pt x="74" y="215"/>
                    <a:pt x="69" y="214"/>
                  </a:cubicBezTo>
                  <a:cubicBezTo>
                    <a:pt x="63" y="213"/>
                    <a:pt x="60" y="214"/>
                    <a:pt x="58" y="219"/>
                  </a:cubicBezTo>
                  <a:cubicBezTo>
                    <a:pt x="56" y="225"/>
                    <a:pt x="58" y="238"/>
                    <a:pt x="58" y="247"/>
                  </a:cubicBezTo>
                  <a:cubicBezTo>
                    <a:pt x="59" y="256"/>
                    <a:pt x="62" y="263"/>
                    <a:pt x="62" y="271"/>
                  </a:cubicBezTo>
                  <a:cubicBezTo>
                    <a:pt x="63" y="279"/>
                    <a:pt x="59" y="289"/>
                    <a:pt x="62" y="295"/>
                  </a:cubicBezTo>
                  <a:cubicBezTo>
                    <a:pt x="66" y="301"/>
                    <a:pt x="77" y="303"/>
                    <a:pt x="81" y="308"/>
                  </a:cubicBezTo>
                  <a:cubicBezTo>
                    <a:pt x="85" y="314"/>
                    <a:pt x="83" y="322"/>
                    <a:pt x="86" y="328"/>
                  </a:cubicBezTo>
                  <a:cubicBezTo>
                    <a:pt x="88" y="333"/>
                    <a:pt x="96" y="337"/>
                    <a:pt x="99" y="342"/>
                  </a:cubicBezTo>
                  <a:cubicBezTo>
                    <a:pt x="102" y="347"/>
                    <a:pt x="100" y="354"/>
                    <a:pt x="104" y="359"/>
                  </a:cubicBezTo>
                  <a:cubicBezTo>
                    <a:pt x="108" y="363"/>
                    <a:pt x="119" y="365"/>
                    <a:pt x="123" y="368"/>
                  </a:cubicBezTo>
                  <a:cubicBezTo>
                    <a:pt x="128" y="371"/>
                    <a:pt x="127" y="374"/>
                    <a:pt x="130" y="377"/>
                  </a:cubicBezTo>
                  <a:cubicBezTo>
                    <a:pt x="134" y="379"/>
                    <a:pt x="141" y="380"/>
                    <a:pt x="145" y="382"/>
                  </a:cubicBezTo>
                  <a:cubicBezTo>
                    <a:pt x="149" y="385"/>
                    <a:pt x="153" y="388"/>
                    <a:pt x="157" y="391"/>
                  </a:cubicBezTo>
                  <a:cubicBezTo>
                    <a:pt x="161" y="394"/>
                    <a:pt x="164" y="398"/>
                    <a:pt x="169" y="399"/>
                  </a:cubicBezTo>
                  <a:cubicBezTo>
                    <a:pt x="174" y="401"/>
                    <a:pt x="184" y="399"/>
                    <a:pt x="189" y="399"/>
                  </a:cubicBezTo>
                  <a:cubicBezTo>
                    <a:pt x="193" y="400"/>
                    <a:pt x="195" y="402"/>
                    <a:pt x="198" y="405"/>
                  </a:cubicBezTo>
                  <a:cubicBezTo>
                    <a:pt x="201" y="408"/>
                    <a:pt x="199" y="416"/>
                    <a:pt x="206" y="417"/>
                  </a:cubicBezTo>
                  <a:cubicBezTo>
                    <a:pt x="213" y="419"/>
                    <a:pt x="232" y="413"/>
                    <a:pt x="239" y="415"/>
                  </a:cubicBezTo>
                  <a:cubicBezTo>
                    <a:pt x="246" y="417"/>
                    <a:pt x="243" y="426"/>
                    <a:pt x="247" y="430"/>
                  </a:cubicBezTo>
                  <a:cubicBezTo>
                    <a:pt x="251" y="434"/>
                    <a:pt x="256" y="438"/>
                    <a:pt x="263" y="439"/>
                  </a:cubicBezTo>
                  <a:cubicBezTo>
                    <a:pt x="269" y="440"/>
                    <a:pt x="278" y="436"/>
                    <a:pt x="284" y="435"/>
                  </a:cubicBezTo>
                  <a:cubicBezTo>
                    <a:pt x="290" y="435"/>
                    <a:pt x="292" y="434"/>
                    <a:pt x="299" y="435"/>
                  </a:cubicBezTo>
                  <a:cubicBezTo>
                    <a:pt x="306" y="436"/>
                    <a:pt x="320" y="442"/>
                    <a:pt x="326" y="443"/>
                  </a:cubicBezTo>
                  <a:cubicBezTo>
                    <a:pt x="332" y="443"/>
                    <a:pt x="333" y="440"/>
                    <a:pt x="334" y="439"/>
                  </a:cubicBezTo>
                  <a:cubicBezTo>
                    <a:pt x="336" y="437"/>
                    <a:pt x="337" y="433"/>
                    <a:pt x="337" y="431"/>
                  </a:cubicBezTo>
                  <a:cubicBezTo>
                    <a:pt x="337" y="429"/>
                    <a:pt x="336" y="426"/>
                    <a:pt x="334" y="425"/>
                  </a:cubicBezTo>
                  <a:cubicBezTo>
                    <a:pt x="333" y="423"/>
                    <a:pt x="330" y="422"/>
                    <a:pt x="327" y="419"/>
                  </a:cubicBezTo>
                  <a:cubicBezTo>
                    <a:pt x="325" y="417"/>
                    <a:pt x="322" y="411"/>
                    <a:pt x="320" y="409"/>
                  </a:cubicBezTo>
                  <a:cubicBezTo>
                    <a:pt x="317" y="406"/>
                    <a:pt x="314" y="406"/>
                    <a:pt x="311" y="405"/>
                  </a:cubicBezTo>
                  <a:cubicBezTo>
                    <a:pt x="308" y="403"/>
                    <a:pt x="305" y="401"/>
                    <a:pt x="303" y="398"/>
                  </a:cubicBezTo>
                  <a:cubicBezTo>
                    <a:pt x="301" y="395"/>
                    <a:pt x="299" y="395"/>
                    <a:pt x="298" y="390"/>
                  </a:cubicBezTo>
                  <a:cubicBezTo>
                    <a:pt x="296" y="384"/>
                    <a:pt x="299" y="372"/>
                    <a:pt x="293" y="364"/>
                  </a:cubicBezTo>
                  <a:cubicBezTo>
                    <a:pt x="288" y="356"/>
                    <a:pt x="269" y="349"/>
                    <a:pt x="263" y="341"/>
                  </a:cubicBezTo>
                  <a:cubicBezTo>
                    <a:pt x="256" y="333"/>
                    <a:pt x="259" y="322"/>
                    <a:pt x="258" y="315"/>
                  </a:cubicBezTo>
                  <a:cubicBezTo>
                    <a:pt x="256" y="308"/>
                    <a:pt x="255" y="305"/>
                    <a:pt x="253" y="300"/>
                  </a:cubicBezTo>
                  <a:cubicBezTo>
                    <a:pt x="252" y="295"/>
                    <a:pt x="251" y="288"/>
                    <a:pt x="249" y="284"/>
                  </a:cubicBezTo>
                  <a:cubicBezTo>
                    <a:pt x="247" y="280"/>
                    <a:pt x="242" y="279"/>
                    <a:pt x="240" y="276"/>
                  </a:cubicBezTo>
                  <a:cubicBezTo>
                    <a:pt x="237" y="272"/>
                    <a:pt x="234" y="269"/>
                    <a:pt x="233" y="262"/>
                  </a:cubicBezTo>
                  <a:cubicBezTo>
                    <a:pt x="231" y="256"/>
                    <a:pt x="235" y="245"/>
                    <a:pt x="234" y="236"/>
                  </a:cubicBezTo>
                  <a:cubicBezTo>
                    <a:pt x="233" y="227"/>
                    <a:pt x="226" y="220"/>
                    <a:pt x="224" y="208"/>
                  </a:cubicBezTo>
                  <a:cubicBezTo>
                    <a:pt x="222" y="196"/>
                    <a:pt x="221" y="177"/>
                    <a:pt x="222" y="164"/>
                  </a:cubicBezTo>
                  <a:cubicBezTo>
                    <a:pt x="222" y="150"/>
                    <a:pt x="225" y="127"/>
                    <a:pt x="234" y="104"/>
                  </a:cubicBezTo>
                  <a:cubicBezTo>
                    <a:pt x="211" y="127"/>
                    <a:pt x="162" y="105"/>
                    <a:pt x="161" y="71"/>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41096" name="Freeform 9"/>
            <p:cNvSpPr>
              <a:spLocks noChangeAspect="1"/>
            </p:cNvSpPr>
            <p:nvPr/>
          </p:nvSpPr>
          <p:spPr bwMode="auto">
            <a:xfrm>
              <a:off x="2567" y="1193"/>
              <a:ext cx="1179" cy="825"/>
            </a:xfrm>
            <a:custGeom>
              <a:avLst/>
              <a:gdLst>
                <a:gd name="T0" fmla="*/ 61177 w 296"/>
                <a:gd name="T1" fmla="*/ 2033 h 207"/>
                <a:gd name="T2" fmla="*/ 120322 w 296"/>
                <a:gd name="T3" fmla="*/ 16137 h 207"/>
                <a:gd name="T4" fmla="*/ 183514 w 296"/>
                <a:gd name="T5" fmla="*/ 12088 h 207"/>
                <a:gd name="T6" fmla="*/ 253716 w 296"/>
                <a:gd name="T7" fmla="*/ 3033 h 207"/>
                <a:gd name="T8" fmla="*/ 286700 w 296"/>
                <a:gd name="T9" fmla="*/ 2033 h 207"/>
                <a:gd name="T10" fmla="*/ 289747 w 296"/>
                <a:gd name="T11" fmla="*/ 24240 h 207"/>
                <a:gd name="T12" fmla="*/ 267549 w 296"/>
                <a:gd name="T13" fmla="*/ 26209 h 207"/>
                <a:gd name="T14" fmla="*/ 243675 w 296"/>
                <a:gd name="T15" fmla="*/ 29242 h 207"/>
                <a:gd name="T16" fmla="*/ 246638 w 296"/>
                <a:gd name="T17" fmla="*/ 40138 h 207"/>
                <a:gd name="T18" fmla="*/ 284685 w 296"/>
                <a:gd name="T19" fmla="*/ 43175 h 207"/>
                <a:gd name="T20" fmla="*/ 280638 w 296"/>
                <a:gd name="T21" fmla="*/ 63314 h 207"/>
                <a:gd name="T22" fmla="*/ 258775 w 296"/>
                <a:gd name="T23" fmla="*/ 63314 h 207"/>
                <a:gd name="T24" fmla="*/ 237596 w 296"/>
                <a:gd name="T25" fmla="*/ 63314 h 207"/>
                <a:gd name="T26" fmla="*/ 196586 w 296"/>
                <a:gd name="T27" fmla="*/ 69384 h 207"/>
                <a:gd name="T28" fmla="*/ 157289 w 296"/>
                <a:gd name="T29" fmla="*/ 87554 h 207"/>
                <a:gd name="T30" fmla="*/ 127332 w 296"/>
                <a:gd name="T31" fmla="*/ 115544 h 207"/>
                <a:gd name="T32" fmla="*/ 105218 w 296"/>
                <a:gd name="T33" fmla="*/ 147882 h 207"/>
                <a:gd name="T34" fmla="*/ 73233 w 296"/>
                <a:gd name="T35" fmla="*/ 208147 h 207"/>
                <a:gd name="T36" fmla="*/ 0 w 296"/>
                <a:gd name="T37" fmla="*/ 176889 h 207"/>
                <a:gd name="T38" fmla="*/ 62176 w 296"/>
                <a:gd name="T39" fmla="*/ 61281 h 207"/>
                <a:gd name="T40" fmla="*/ 61177 w 296"/>
                <a:gd name="T41" fmla="*/ 2033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
                <a:gd name="T64" fmla="*/ 0 h 207"/>
                <a:gd name="T65" fmla="*/ 296 w 296"/>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 h="207">
                  <a:moveTo>
                    <a:pt x="61" y="2"/>
                  </a:moveTo>
                  <a:cubicBezTo>
                    <a:pt x="76" y="5"/>
                    <a:pt x="92" y="11"/>
                    <a:pt x="120" y="16"/>
                  </a:cubicBezTo>
                  <a:cubicBezTo>
                    <a:pt x="140" y="20"/>
                    <a:pt x="148" y="17"/>
                    <a:pt x="183" y="12"/>
                  </a:cubicBezTo>
                  <a:cubicBezTo>
                    <a:pt x="218" y="8"/>
                    <a:pt x="235" y="4"/>
                    <a:pt x="253" y="3"/>
                  </a:cubicBezTo>
                  <a:cubicBezTo>
                    <a:pt x="270" y="2"/>
                    <a:pt x="281" y="0"/>
                    <a:pt x="286" y="2"/>
                  </a:cubicBezTo>
                  <a:cubicBezTo>
                    <a:pt x="296" y="1"/>
                    <a:pt x="292" y="20"/>
                    <a:pt x="289" y="24"/>
                  </a:cubicBezTo>
                  <a:cubicBezTo>
                    <a:pt x="279" y="25"/>
                    <a:pt x="274" y="26"/>
                    <a:pt x="267" y="26"/>
                  </a:cubicBezTo>
                  <a:cubicBezTo>
                    <a:pt x="259" y="27"/>
                    <a:pt x="248" y="29"/>
                    <a:pt x="243" y="29"/>
                  </a:cubicBezTo>
                  <a:cubicBezTo>
                    <a:pt x="227" y="30"/>
                    <a:pt x="227" y="40"/>
                    <a:pt x="246" y="40"/>
                  </a:cubicBezTo>
                  <a:cubicBezTo>
                    <a:pt x="254" y="40"/>
                    <a:pt x="277" y="42"/>
                    <a:pt x="284" y="43"/>
                  </a:cubicBezTo>
                  <a:cubicBezTo>
                    <a:pt x="290" y="43"/>
                    <a:pt x="291" y="62"/>
                    <a:pt x="280" y="63"/>
                  </a:cubicBezTo>
                  <a:cubicBezTo>
                    <a:pt x="275" y="63"/>
                    <a:pt x="265" y="63"/>
                    <a:pt x="258" y="63"/>
                  </a:cubicBezTo>
                  <a:cubicBezTo>
                    <a:pt x="250" y="63"/>
                    <a:pt x="247" y="61"/>
                    <a:pt x="237" y="63"/>
                  </a:cubicBezTo>
                  <a:cubicBezTo>
                    <a:pt x="227" y="64"/>
                    <a:pt x="210" y="65"/>
                    <a:pt x="196" y="69"/>
                  </a:cubicBezTo>
                  <a:cubicBezTo>
                    <a:pt x="183" y="73"/>
                    <a:pt x="168" y="79"/>
                    <a:pt x="157" y="87"/>
                  </a:cubicBezTo>
                  <a:cubicBezTo>
                    <a:pt x="145" y="94"/>
                    <a:pt x="136" y="105"/>
                    <a:pt x="127" y="115"/>
                  </a:cubicBezTo>
                  <a:cubicBezTo>
                    <a:pt x="118" y="125"/>
                    <a:pt x="114" y="132"/>
                    <a:pt x="105" y="147"/>
                  </a:cubicBezTo>
                  <a:cubicBezTo>
                    <a:pt x="96" y="162"/>
                    <a:pt x="84" y="187"/>
                    <a:pt x="73" y="207"/>
                  </a:cubicBezTo>
                  <a:cubicBezTo>
                    <a:pt x="56" y="175"/>
                    <a:pt x="32" y="161"/>
                    <a:pt x="0" y="176"/>
                  </a:cubicBezTo>
                  <a:cubicBezTo>
                    <a:pt x="62" y="61"/>
                    <a:pt x="62" y="61"/>
                    <a:pt x="62" y="61"/>
                  </a:cubicBezTo>
                  <a:cubicBezTo>
                    <a:pt x="52" y="46"/>
                    <a:pt x="48" y="14"/>
                    <a:pt x="61" y="2"/>
                  </a:cubicBezTo>
                  <a:close/>
                </a:path>
              </a:pathLst>
            </a:custGeom>
            <a:solidFill>
              <a:srgbClr val="99CCFF"/>
            </a:solidFill>
            <a:ln w="6350" cap="flat">
              <a:solidFill>
                <a:srgbClr val="FF6600"/>
              </a:solidFill>
              <a:prstDash val="solid"/>
              <a:miter lim="800000"/>
              <a:headEnd/>
              <a:tailEnd/>
            </a:ln>
          </p:spPr>
          <p:txBody>
            <a:bodyPr/>
            <a:lstStyle/>
            <a:p>
              <a:endParaRPr lang="en-US"/>
            </a:p>
          </p:txBody>
        </p:sp>
        <p:sp>
          <p:nvSpPr>
            <p:cNvPr id="41097" name="Freeform 10"/>
            <p:cNvSpPr>
              <a:spLocks noChangeAspect="1"/>
            </p:cNvSpPr>
            <p:nvPr/>
          </p:nvSpPr>
          <p:spPr bwMode="auto">
            <a:xfrm>
              <a:off x="2037" y="854"/>
              <a:ext cx="386" cy="761"/>
            </a:xfrm>
            <a:custGeom>
              <a:avLst/>
              <a:gdLst>
                <a:gd name="T0" fmla="*/ 85764 w 97"/>
                <a:gd name="T1" fmla="*/ 14096 h 191"/>
                <a:gd name="T2" fmla="*/ 11023 w 97"/>
                <a:gd name="T3" fmla="*/ 11064 h 191"/>
                <a:gd name="T4" fmla="*/ 16073 w 97"/>
                <a:gd name="T5" fmla="*/ 102345 h 191"/>
                <a:gd name="T6" fmla="*/ 15058 w 97"/>
                <a:gd name="T7" fmla="*/ 152682 h 191"/>
                <a:gd name="T8" fmla="*/ 0 w 97"/>
                <a:gd name="T9" fmla="*/ 191764 h 191"/>
                <a:gd name="T10" fmla="*/ 96787 w 97"/>
                <a:gd name="T11" fmla="*/ 183732 h 191"/>
                <a:gd name="T12" fmla="*/ 88788 w 97"/>
                <a:gd name="T13" fmla="*/ 52178 h 191"/>
                <a:gd name="T14" fmla="*/ 85764 w 97"/>
                <a:gd name="T15" fmla="*/ 14096 h 19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191"/>
                <a:gd name="T26" fmla="*/ 97 w 97"/>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191">
                  <a:moveTo>
                    <a:pt x="86" y="14"/>
                  </a:moveTo>
                  <a:cubicBezTo>
                    <a:pt x="76" y="4"/>
                    <a:pt x="31" y="0"/>
                    <a:pt x="11" y="11"/>
                  </a:cubicBezTo>
                  <a:cubicBezTo>
                    <a:pt x="11" y="31"/>
                    <a:pt x="15" y="79"/>
                    <a:pt x="16" y="102"/>
                  </a:cubicBezTo>
                  <a:cubicBezTo>
                    <a:pt x="17" y="125"/>
                    <a:pt x="18" y="137"/>
                    <a:pt x="15" y="152"/>
                  </a:cubicBezTo>
                  <a:cubicBezTo>
                    <a:pt x="13" y="167"/>
                    <a:pt x="12" y="174"/>
                    <a:pt x="0" y="191"/>
                  </a:cubicBezTo>
                  <a:cubicBezTo>
                    <a:pt x="22" y="175"/>
                    <a:pt x="65" y="162"/>
                    <a:pt x="97" y="183"/>
                  </a:cubicBezTo>
                  <a:cubicBezTo>
                    <a:pt x="79" y="145"/>
                    <a:pt x="74" y="86"/>
                    <a:pt x="89" y="52"/>
                  </a:cubicBezTo>
                  <a:cubicBezTo>
                    <a:pt x="86" y="37"/>
                    <a:pt x="85" y="22"/>
                    <a:pt x="86" y="14"/>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41098" name="Freeform 11"/>
            <p:cNvSpPr>
              <a:spLocks noChangeAspect="1"/>
            </p:cNvSpPr>
            <p:nvPr/>
          </p:nvSpPr>
          <p:spPr bwMode="auto">
            <a:xfrm>
              <a:off x="1826" y="1100"/>
              <a:ext cx="275" cy="132"/>
            </a:xfrm>
            <a:custGeom>
              <a:avLst/>
              <a:gdLst>
                <a:gd name="T0" fmla="*/ 67367 w 69"/>
                <a:gd name="T1" fmla="*/ 5120 h 33"/>
                <a:gd name="T2" fmla="*/ 43175 w 69"/>
                <a:gd name="T3" fmla="*/ 3072 h 33"/>
                <a:gd name="T4" fmla="*/ 15137 w 69"/>
                <a:gd name="T5" fmla="*/ 0 h 33"/>
                <a:gd name="T6" fmla="*/ 13104 w 69"/>
                <a:gd name="T7" fmla="*/ 24576 h 33"/>
                <a:gd name="T8" fmla="*/ 69384 w 69"/>
                <a:gd name="T9" fmla="*/ 33792 h 33"/>
                <a:gd name="T10" fmla="*/ 67367 w 69"/>
                <a:gd name="T11" fmla="*/ 5120 h 33"/>
                <a:gd name="T12" fmla="*/ 0 60000 65536"/>
                <a:gd name="T13" fmla="*/ 0 60000 65536"/>
                <a:gd name="T14" fmla="*/ 0 60000 65536"/>
                <a:gd name="T15" fmla="*/ 0 60000 65536"/>
                <a:gd name="T16" fmla="*/ 0 60000 65536"/>
                <a:gd name="T17" fmla="*/ 0 60000 65536"/>
                <a:gd name="T18" fmla="*/ 0 w 69"/>
                <a:gd name="T19" fmla="*/ 0 h 33"/>
                <a:gd name="T20" fmla="*/ 69 w 6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9" h="33">
                  <a:moveTo>
                    <a:pt x="67" y="5"/>
                  </a:moveTo>
                  <a:cubicBezTo>
                    <a:pt x="63" y="4"/>
                    <a:pt x="51" y="4"/>
                    <a:pt x="43" y="3"/>
                  </a:cubicBezTo>
                  <a:cubicBezTo>
                    <a:pt x="34" y="2"/>
                    <a:pt x="21" y="0"/>
                    <a:pt x="15" y="0"/>
                  </a:cubicBezTo>
                  <a:cubicBezTo>
                    <a:pt x="6" y="0"/>
                    <a:pt x="0" y="20"/>
                    <a:pt x="13" y="24"/>
                  </a:cubicBezTo>
                  <a:cubicBezTo>
                    <a:pt x="23" y="26"/>
                    <a:pt x="58" y="31"/>
                    <a:pt x="69" y="33"/>
                  </a:cubicBezTo>
                  <a:cubicBezTo>
                    <a:pt x="67" y="5"/>
                    <a:pt x="67" y="5"/>
                    <a:pt x="67" y="5"/>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41099" name="Freeform 12"/>
            <p:cNvSpPr>
              <a:spLocks noChangeAspect="1"/>
            </p:cNvSpPr>
            <p:nvPr/>
          </p:nvSpPr>
          <p:spPr bwMode="auto">
            <a:xfrm>
              <a:off x="1902" y="1261"/>
              <a:ext cx="202" cy="163"/>
            </a:xfrm>
            <a:custGeom>
              <a:avLst/>
              <a:gdLst>
                <a:gd name="T0" fmla="*/ 48710 w 51"/>
                <a:gd name="T1" fmla="*/ 0 h 41"/>
                <a:gd name="T2" fmla="*/ 27345 w 51"/>
                <a:gd name="T3" fmla="*/ 7983 h 41"/>
                <a:gd name="T4" fmla="*/ 9819 w 51"/>
                <a:gd name="T5" fmla="*/ 15016 h 41"/>
                <a:gd name="T6" fmla="*/ 16473 w 51"/>
                <a:gd name="T7" fmla="*/ 36699 h 41"/>
                <a:gd name="T8" fmla="*/ 34229 w 51"/>
                <a:gd name="T9" fmla="*/ 30727 h 41"/>
                <a:gd name="T10" fmla="*/ 49716 w 51"/>
                <a:gd name="T11" fmla="*/ 26712 h 41"/>
                <a:gd name="T12" fmla="*/ 48710 w 51"/>
                <a:gd name="T13" fmla="*/ 0 h 41"/>
                <a:gd name="T14" fmla="*/ 0 60000 65536"/>
                <a:gd name="T15" fmla="*/ 0 60000 65536"/>
                <a:gd name="T16" fmla="*/ 0 60000 65536"/>
                <a:gd name="T17" fmla="*/ 0 60000 65536"/>
                <a:gd name="T18" fmla="*/ 0 60000 65536"/>
                <a:gd name="T19" fmla="*/ 0 60000 65536"/>
                <a:gd name="T20" fmla="*/ 0 60000 65536"/>
                <a:gd name="T21" fmla="*/ 0 w 51"/>
                <a:gd name="T22" fmla="*/ 0 h 41"/>
                <a:gd name="T23" fmla="*/ 51 w 51"/>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41">
                  <a:moveTo>
                    <a:pt x="50" y="0"/>
                  </a:moveTo>
                  <a:cubicBezTo>
                    <a:pt x="47" y="1"/>
                    <a:pt x="34" y="6"/>
                    <a:pt x="28" y="8"/>
                  </a:cubicBezTo>
                  <a:cubicBezTo>
                    <a:pt x="21" y="11"/>
                    <a:pt x="14" y="13"/>
                    <a:pt x="10" y="15"/>
                  </a:cubicBezTo>
                  <a:cubicBezTo>
                    <a:pt x="0" y="20"/>
                    <a:pt x="10" y="41"/>
                    <a:pt x="17" y="37"/>
                  </a:cubicBezTo>
                  <a:cubicBezTo>
                    <a:pt x="21" y="35"/>
                    <a:pt x="29" y="33"/>
                    <a:pt x="35" y="31"/>
                  </a:cubicBezTo>
                  <a:cubicBezTo>
                    <a:pt x="41" y="30"/>
                    <a:pt x="45" y="28"/>
                    <a:pt x="51" y="27"/>
                  </a:cubicBezTo>
                  <a:cubicBezTo>
                    <a:pt x="51" y="21"/>
                    <a:pt x="51" y="9"/>
                    <a:pt x="50" y="0"/>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41100" name="Freeform 13"/>
            <p:cNvSpPr>
              <a:spLocks noChangeAspect="1"/>
            </p:cNvSpPr>
            <p:nvPr/>
          </p:nvSpPr>
          <p:spPr bwMode="auto">
            <a:xfrm>
              <a:off x="1964" y="2875"/>
              <a:ext cx="375" cy="586"/>
            </a:xfrm>
            <a:custGeom>
              <a:avLst/>
              <a:gdLst>
                <a:gd name="T0" fmla="*/ 23298 w 94"/>
                <a:gd name="T1" fmla="*/ 0 h 147"/>
                <a:gd name="T2" fmla="*/ 16185 w 94"/>
                <a:gd name="T3" fmla="*/ 48215 h 147"/>
                <a:gd name="T4" fmla="*/ 0 w 94"/>
                <a:gd name="T5" fmla="*/ 121697 h 147"/>
                <a:gd name="T6" fmla="*/ 73719 w 94"/>
                <a:gd name="T7" fmla="*/ 137905 h 147"/>
                <a:gd name="T8" fmla="*/ 94983 w 94"/>
                <a:gd name="T9" fmla="*/ 82602 h 147"/>
                <a:gd name="T10" fmla="*/ 23298 w 94"/>
                <a:gd name="T11" fmla="*/ 0 h 147"/>
                <a:gd name="T12" fmla="*/ 0 60000 65536"/>
                <a:gd name="T13" fmla="*/ 0 60000 65536"/>
                <a:gd name="T14" fmla="*/ 0 60000 65536"/>
                <a:gd name="T15" fmla="*/ 0 60000 65536"/>
                <a:gd name="T16" fmla="*/ 0 60000 65536"/>
                <a:gd name="T17" fmla="*/ 0 60000 65536"/>
                <a:gd name="T18" fmla="*/ 0 w 94"/>
                <a:gd name="T19" fmla="*/ 0 h 147"/>
                <a:gd name="T20" fmla="*/ 94 w 94"/>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94" h="147">
                  <a:moveTo>
                    <a:pt x="23" y="0"/>
                  </a:moveTo>
                  <a:cubicBezTo>
                    <a:pt x="23" y="8"/>
                    <a:pt x="20" y="27"/>
                    <a:pt x="16" y="48"/>
                  </a:cubicBezTo>
                  <a:cubicBezTo>
                    <a:pt x="12" y="68"/>
                    <a:pt x="6" y="103"/>
                    <a:pt x="0" y="121"/>
                  </a:cubicBezTo>
                  <a:cubicBezTo>
                    <a:pt x="7" y="137"/>
                    <a:pt x="49" y="147"/>
                    <a:pt x="73" y="137"/>
                  </a:cubicBezTo>
                  <a:cubicBezTo>
                    <a:pt x="79" y="119"/>
                    <a:pt x="87" y="97"/>
                    <a:pt x="94" y="82"/>
                  </a:cubicBezTo>
                  <a:cubicBezTo>
                    <a:pt x="76" y="71"/>
                    <a:pt x="32" y="24"/>
                    <a:pt x="23" y="0"/>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41101" name="Freeform 14"/>
            <p:cNvSpPr>
              <a:spLocks noChangeAspect="1"/>
            </p:cNvSpPr>
            <p:nvPr/>
          </p:nvSpPr>
          <p:spPr bwMode="auto">
            <a:xfrm>
              <a:off x="2563" y="1890"/>
              <a:ext cx="290" cy="223"/>
            </a:xfrm>
            <a:custGeom>
              <a:avLst/>
              <a:gdLst>
                <a:gd name="T0" fmla="*/ 72218 w 73"/>
                <a:gd name="T1" fmla="*/ 32968 h 56"/>
                <a:gd name="T2" fmla="*/ 0 w 73"/>
                <a:gd name="T3" fmla="*/ 0 h 56"/>
                <a:gd name="T4" fmla="*/ 0 60000 65536"/>
                <a:gd name="T5" fmla="*/ 0 60000 65536"/>
                <a:gd name="T6" fmla="*/ 0 w 73"/>
                <a:gd name="T7" fmla="*/ 0 h 56"/>
                <a:gd name="T8" fmla="*/ 73 w 73"/>
                <a:gd name="T9" fmla="*/ 56 h 56"/>
              </a:gdLst>
              <a:ahLst/>
              <a:cxnLst>
                <a:cxn ang="T4">
                  <a:pos x="T0" y="T1"/>
                </a:cxn>
                <a:cxn ang="T5">
                  <a:pos x="T2" y="T3"/>
                </a:cxn>
              </a:cxnLst>
              <a:rect l="T6" t="T7" r="T8" b="T9"/>
              <a:pathLst>
                <a:path w="73" h="56">
                  <a:moveTo>
                    <a:pt x="73" y="33"/>
                  </a:moveTo>
                  <a:cubicBezTo>
                    <a:pt x="50" y="56"/>
                    <a:pt x="1" y="34"/>
                    <a:pt x="0" y="0"/>
                  </a:cubicBezTo>
                </a:path>
              </a:pathLst>
            </a:custGeom>
            <a:noFill/>
            <a:ln w="6350" cap="flat">
              <a:solidFill>
                <a:srgbClr val="FF6600"/>
              </a:solidFill>
              <a:prstDash val="solid"/>
              <a:miter lim="800000"/>
              <a:headEnd/>
              <a:tailEnd/>
            </a:ln>
          </p:spPr>
          <p:txBody>
            <a:bodyPr/>
            <a:lstStyle/>
            <a:p>
              <a:endParaRPr lang="en-US"/>
            </a:p>
          </p:txBody>
        </p:sp>
        <p:sp>
          <p:nvSpPr>
            <p:cNvPr id="41102" name="Line 15"/>
            <p:cNvSpPr>
              <a:spLocks noChangeAspect="1" noChangeShapeType="1"/>
            </p:cNvSpPr>
            <p:nvPr/>
          </p:nvSpPr>
          <p:spPr bwMode="auto">
            <a:xfrm>
              <a:off x="2806" y="2261"/>
              <a:ext cx="0" cy="0"/>
            </a:xfrm>
            <a:prstGeom prst="line">
              <a:avLst/>
            </a:prstGeom>
            <a:noFill/>
            <a:ln w="6350">
              <a:solidFill>
                <a:srgbClr val="FF6600"/>
              </a:solidFill>
              <a:miter lim="800000"/>
              <a:headEnd/>
              <a:tailEnd/>
            </a:ln>
          </p:spPr>
          <p:txBody>
            <a:bodyPr/>
            <a:lstStyle/>
            <a:p>
              <a:endParaRPr lang="en-US"/>
            </a:p>
          </p:txBody>
        </p:sp>
      </p:grpSp>
      <p:grpSp>
        <p:nvGrpSpPr>
          <p:cNvPr id="6" name="Group 28"/>
          <p:cNvGrpSpPr>
            <a:grpSpLocks noChangeAspect="1"/>
          </p:cNvGrpSpPr>
          <p:nvPr/>
        </p:nvGrpSpPr>
        <p:grpSpPr bwMode="auto">
          <a:xfrm>
            <a:off x="3505200" y="5029200"/>
            <a:ext cx="714375" cy="762000"/>
            <a:chOff x="1529" y="720"/>
            <a:chExt cx="2701" cy="2879"/>
          </a:xfrm>
        </p:grpSpPr>
        <p:sp>
          <p:nvSpPr>
            <p:cNvPr id="40997" name="Freeform 29"/>
            <p:cNvSpPr>
              <a:spLocks noChangeAspect="1"/>
            </p:cNvSpPr>
            <p:nvPr/>
          </p:nvSpPr>
          <p:spPr bwMode="auto">
            <a:xfrm>
              <a:off x="1529" y="720"/>
              <a:ext cx="2701" cy="2879"/>
            </a:xfrm>
            <a:custGeom>
              <a:avLst/>
              <a:gdLst>
                <a:gd name="T0" fmla="*/ 974044 w 531"/>
                <a:gd name="T1" fmla="*/ 1518861 h 566"/>
                <a:gd name="T2" fmla="*/ 964058 w 531"/>
                <a:gd name="T3" fmla="*/ 1358964 h 566"/>
                <a:gd name="T4" fmla="*/ 926540 w 531"/>
                <a:gd name="T5" fmla="*/ 1324736 h 566"/>
                <a:gd name="T6" fmla="*/ 824130 w 531"/>
                <a:gd name="T7" fmla="*/ 1147347 h 566"/>
                <a:gd name="T8" fmla="*/ 732408 w 531"/>
                <a:gd name="T9" fmla="*/ 1157465 h 566"/>
                <a:gd name="T10" fmla="*/ 500789 w 531"/>
                <a:gd name="T11" fmla="*/ 1157465 h 566"/>
                <a:gd name="T12" fmla="*/ 364172 w 531"/>
                <a:gd name="T13" fmla="*/ 1065744 h 566"/>
                <a:gd name="T14" fmla="*/ 275868 w 531"/>
                <a:gd name="T15" fmla="*/ 1008098 h 566"/>
                <a:gd name="T16" fmla="*/ 88309 w 531"/>
                <a:gd name="T17" fmla="*/ 905720 h 566"/>
                <a:gd name="T18" fmla="*/ 13429 w 531"/>
                <a:gd name="T19" fmla="*/ 807270 h 566"/>
                <a:gd name="T20" fmla="*/ 0 w 531"/>
                <a:gd name="T21" fmla="*/ 684088 h 566"/>
                <a:gd name="T22" fmla="*/ 27503 w 531"/>
                <a:gd name="T23" fmla="*/ 548282 h 566"/>
                <a:gd name="T24" fmla="*/ 47504 w 531"/>
                <a:gd name="T25" fmla="*/ 489959 h 566"/>
                <a:gd name="T26" fmla="*/ 78319 w 531"/>
                <a:gd name="T27" fmla="*/ 419042 h 566"/>
                <a:gd name="T28" fmla="*/ 306658 w 531"/>
                <a:gd name="T29" fmla="*/ 184114 h 566"/>
                <a:gd name="T30" fmla="*/ 398380 w 531"/>
                <a:gd name="T31" fmla="*/ 132520 h 566"/>
                <a:gd name="T32" fmla="*/ 469974 w 531"/>
                <a:gd name="T33" fmla="*/ 99097 h 566"/>
                <a:gd name="T34" fmla="*/ 691476 w 531"/>
                <a:gd name="T35" fmla="*/ 24090 h 566"/>
                <a:gd name="T36" fmla="*/ 786642 w 531"/>
                <a:gd name="T37" fmla="*/ 16714 h 566"/>
                <a:gd name="T38" fmla="*/ 895750 w 531"/>
                <a:gd name="T39" fmla="*/ 13429 h 566"/>
                <a:gd name="T40" fmla="*/ 1018262 w 531"/>
                <a:gd name="T41" fmla="*/ 27503 h 566"/>
                <a:gd name="T42" fmla="*/ 1123957 w 531"/>
                <a:gd name="T43" fmla="*/ 20804 h 566"/>
                <a:gd name="T44" fmla="*/ 1283987 w 531"/>
                <a:gd name="T45" fmla="*/ 71593 h 566"/>
                <a:gd name="T46" fmla="*/ 1365724 w 531"/>
                <a:gd name="T47" fmla="*/ 119092 h 566"/>
                <a:gd name="T48" fmla="*/ 1450742 w 531"/>
                <a:gd name="T49" fmla="*/ 163309 h 566"/>
                <a:gd name="T50" fmla="*/ 1589994 w 531"/>
                <a:gd name="T51" fmla="*/ 272422 h 566"/>
                <a:gd name="T52" fmla="*/ 1648159 w 531"/>
                <a:gd name="T53" fmla="*/ 337438 h 566"/>
                <a:gd name="T54" fmla="*/ 1692377 w 531"/>
                <a:gd name="T55" fmla="*/ 449160 h 566"/>
                <a:gd name="T56" fmla="*/ 1743299 w 531"/>
                <a:gd name="T57" fmla="*/ 527477 h 566"/>
                <a:gd name="T58" fmla="*/ 1791475 w 531"/>
                <a:gd name="T59" fmla="*/ 680802 h 566"/>
                <a:gd name="T60" fmla="*/ 1685678 w 531"/>
                <a:gd name="T61" fmla="*/ 980727 h 566"/>
                <a:gd name="T62" fmla="*/ 1638149 w 531"/>
                <a:gd name="T63" fmla="*/ 1014827 h 566"/>
                <a:gd name="T64" fmla="*/ 1705806 w 531"/>
                <a:gd name="T65" fmla="*/ 1144062 h 566"/>
                <a:gd name="T66" fmla="*/ 1654863 w 531"/>
                <a:gd name="T67" fmla="*/ 1256454 h 566"/>
                <a:gd name="T68" fmla="*/ 1579856 w 531"/>
                <a:gd name="T69" fmla="*/ 1324736 h 566"/>
                <a:gd name="T70" fmla="*/ 1501532 w 531"/>
                <a:gd name="T71" fmla="*/ 1372266 h 566"/>
                <a:gd name="T72" fmla="*/ 1413228 w 531"/>
                <a:gd name="T73" fmla="*/ 1399769 h 566"/>
                <a:gd name="T74" fmla="*/ 1334930 w 531"/>
                <a:gd name="T75" fmla="*/ 1419896 h 566"/>
                <a:gd name="T76" fmla="*/ 1246468 w 531"/>
                <a:gd name="T77" fmla="*/ 1385694 h 566"/>
                <a:gd name="T78" fmla="*/ 1205694 w 531"/>
                <a:gd name="T79" fmla="*/ 1297361 h 566"/>
                <a:gd name="T80" fmla="*/ 1191593 w 531"/>
                <a:gd name="T81" fmla="*/ 1354875 h 566"/>
                <a:gd name="T82" fmla="*/ 1184889 w 531"/>
                <a:gd name="T83" fmla="*/ 1372266 h 566"/>
                <a:gd name="T84" fmla="*/ 1195032 w 531"/>
                <a:gd name="T85" fmla="*/ 1538988 h 566"/>
                <a:gd name="T86" fmla="*/ 1205694 w 531"/>
                <a:gd name="T87" fmla="*/ 1917231 h 5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1"/>
                <a:gd name="T133" fmla="*/ 0 h 566"/>
                <a:gd name="T134" fmla="*/ 531 w 531"/>
                <a:gd name="T135" fmla="*/ 566 h 5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1" h="566">
                  <a:moveTo>
                    <a:pt x="318" y="566"/>
                  </a:moveTo>
                  <a:cubicBezTo>
                    <a:pt x="315" y="553"/>
                    <a:pt x="308" y="511"/>
                    <a:pt x="303" y="491"/>
                  </a:cubicBezTo>
                  <a:cubicBezTo>
                    <a:pt x="298" y="470"/>
                    <a:pt x="290" y="457"/>
                    <a:pt x="286" y="446"/>
                  </a:cubicBezTo>
                  <a:cubicBezTo>
                    <a:pt x="282" y="435"/>
                    <a:pt x="277" y="431"/>
                    <a:pt x="276" y="425"/>
                  </a:cubicBezTo>
                  <a:cubicBezTo>
                    <a:pt x="274" y="419"/>
                    <a:pt x="276" y="414"/>
                    <a:pt x="277" y="409"/>
                  </a:cubicBezTo>
                  <a:cubicBezTo>
                    <a:pt x="278" y="405"/>
                    <a:pt x="281" y="402"/>
                    <a:pt x="283" y="399"/>
                  </a:cubicBezTo>
                  <a:cubicBezTo>
                    <a:pt x="285" y="396"/>
                    <a:pt x="289" y="394"/>
                    <a:pt x="289" y="393"/>
                  </a:cubicBezTo>
                  <a:cubicBezTo>
                    <a:pt x="289" y="392"/>
                    <a:pt x="286" y="394"/>
                    <a:pt x="284" y="393"/>
                  </a:cubicBezTo>
                  <a:cubicBezTo>
                    <a:pt x="281" y="392"/>
                    <a:pt x="277" y="392"/>
                    <a:pt x="272" y="389"/>
                  </a:cubicBezTo>
                  <a:cubicBezTo>
                    <a:pt x="268" y="386"/>
                    <a:pt x="260" y="380"/>
                    <a:pt x="256" y="372"/>
                  </a:cubicBezTo>
                  <a:cubicBezTo>
                    <a:pt x="251" y="365"/>
                    <a:pt x="245" y="354"/>
                    <a:pt x="243" y="345"/>
                  </a:cubicBezTo>
                  <a:cubicBezTo>
                    <a:pt x="243" y="342"/>
                    <a:pt x="242" y="340"/>
                    <a:pt x="242" y="337"/>
                  </a:cubicBezTo>
                  <a:cubicBezTo>
                    <a:pt x="242" y="338"/>
                    <a:pt x="242" y="338"/>
                    <a:pt x="242" y="338"/>
                  </a:cubicBezTo>
                  <a:cubicBezTo>
                    <a:pt x="240" y="338"/>
                    <a:pt x="238" y="336"/>
                    <a:pt x="234" y="336"/>
                  </a:cubicBezTo>
                  <a:cubicBezTo>
                    <a:pt x="230" y="337"/>
                    <a:pt x="222" y="339"/>
                    <a:pt x="215" y="340"/>
                  </a:cubicBezTo>
                  <a:cubicBezTo>
                    <a:pt x="209" y="341"/>
                    <a:pt x="202" y="343"/>
                    <a:pt x="194" y="344"/>
                  </a:cubicBezTo>
                  <a:cubicBezTo>
                    <a:pt x="187" y="345"/>
                    <a:pt x="178" y="346"/>
                    <a:pt x="171" y="346"/>
                  </a:cubicBezTo>
                  <a:cubicBezTo>
                    <a:pt x="163" y="345"/>
                    <a:pt x="153" y="343"/>
                    <a:pt x="147" y="340"/>
                  </a:cubicBezTo>
                  <a:cubicBezTo>
                    <a:pt x="142" y="338"/>
                    <a:pt x="141" y="332"/>
                    <a:pt x="137" y="329"/>
                  </a:cubicBezTo>
                  <a:cubicBezTo>
                    <a:pt x="134" y="326"/>
                    <a:pt x="131" y="324"/>
                    <a:pt x="126" y="322"/>
                  </a:cubicBezTo>
                  <a:cubicBezTo>
                    <a:pt x="121" y="319"/>
                    <a:pt x="112" y="317"/>
                    <a:pt x="107" y="313"/>
                  </a:cubicBezTo>
                  <a:cubicBezTo>
                    <a:pt x="102" y="309"/>
                    <a:pt x="99" y="300"/>
                    <a:pt x="97" y="297"/>
                  </a:cubicBezTo>
                  <a:cubicBezTo>
                    <a:pt x="91" y="297"/>
                    <a:pt x="91" y="297"/>
                    <a:pt x="91" y="297"/>
                  </a:cubicBezTo>
                  <a:cubicBezTo>
                    <a:pt x="88" y="297"/>
                    <a:pt x="84" y="297"/>
                    <a:pt x="81" y="296"/>
                  </a:cubicBezTo>
                  <a:cubicBezTo>
                    <a:pt x="67" y="295"/>
                    <a:pt x="52" y="288"/>
                    <a:pt x="44" y="284"/>
                  </a:cubicBezTo>
                  <a:cubicBezTo>
                    <a:pt x="35" y="280"/>
                    <a:pt x="32" y="275"/>
                    <a:pt x="29" y="272"/>
                  </a:cubicBezTo>
                  <a:cubicBezTo>
                    <a:pt x="26" y="269"/>
                    <a:pt x="27" y="267"/>
                    <a:pt x="26" y="266"/>
                  </a:cubicBezTo>
                  <a:cubicBezTo>
                    <a:pt x="25" y="264"/>
                    <a:pt x="23" y="265"/>
                    <a:pt x="20" y="262"/>
                  </a:cubicBezTo>
                  <a:cubicBezTo>
                    <a:pt x="17" y="259"/>
                    <a:pt x="10" y="250"/>
                    <a:pt x="7" y="245"/>
                  </a:cubicBezTo>
                  <a:cubicBezTo>
                    <a:pt x="5" y="241"/>
                    <a:pt x="5" y="242"/>
                    <a:pt x="4" y="237"/>
                  </a:cubicBezTo>
                  <a:cubicBezTo>
                    <a:pt x="3" y="232"/>
                    <a:pt x="1" y="220"/>
                    <a:pt x="1" y="215"/>
                  </a:cubicBezTo>
                  <a:cubicBezTo>
                    <a:pt x="0" y="210"/>
                    <a:pt x="2" y="208"/>
                    <a:pt x="2" y="206"/>
                  </a:cubicBezTo>
                  <a:cubicBezTo>
                    <a:pt x="2" y="204"/>
                    <a:pt x="0" y="205"/>
                    <a:pt x="0" y="201"/>
                  </a:cubicBezTo>
                  <a:cubicBezTo>
                    <a:pt x="0" y="197"/>
                    <a:pt x="0" y="188"/>
                    <a:pt x="0" y="182"/>
                  </a:cubicBezTo>
                  <a:cubicBezTo>
                    <a:pt x="1" y="176"/>
                    <a:pt x="2" y="169"/>
                    <a:pt x="3" y="166"/>
                  </a:cubicBezTo>
                  <a:cubicBezTo>
                    <a:pt x="5" y="162"/>
                    <a:pt x="7" y="163"/>
                    <a:pt x="8" y="161"/>
                  </a:cubicBezTo>
                  <a:cubicBezTo>
                    <a:pt x="9" y="160"/>
                    <a:pt x="7" y="159"/>
                    <a:pt x="8" y="157"/>
                  </a:cubicBezTo>
                  <a:cubicBezTo>
                    <a:pt x="8" y="155"/>
                    <a:pt x="9" y="151"/>
                    <a:pt x="10" y="149"/>
                  </a:cubicBezTo>
                  <a:cubicBezTo>
                    <a:pt x="11" y="147"/>
                    <a:pt x="13" y="147"/>
                    <a:pt x="14" y="144"/>
                  </a:cubicBezTo>
                  <a:cubicBezTo>
                    <a:pt x="15" y="142"/>
                    <a:pt x="14" y="138"/>
                    <a:pt x="15" y="135"/>
                  </a:cubicBezTo>
                  <a:cubicBezTo>
                    <a:pt x="17" y="133"/>
                    <a:pt x="21" y="132"/>
                    <a:pt x="22" y="130"/>
                  </a:cubicBezTo>
                  <a:cubicBezTo>
                    <a:pt x="23" y="128"/>
                    <a:pt x="21" y="127"/>
                    <a:pt x="23" y="123"/>
                  </a:cubicBezTo>
                  <a:cubicBezTo>
                    <a:pt x="26" y="119"/>
                    <a:pt x="29" y="113"/>
                    <a:pt x="37" y="104"/>
                  </a:cubicBezTo>
                  <a:cubicBezTo>
                    <a:pt x="45" y="95"/>
                    <a:pt x="64" y="77"/>
                    <a:pt x="72" y="68"/>
                  </a:cubicBezTo>
                  <a:cubicBezTo>
                    <a:pt x="81" y="60"/>
                    <a:pt x="85" y="57"/>
                    <a:pt x="90" y="54"/>
                  </a:cubicBezTo>
                  <a:cubicBezTo>
                    <a:pt x="96" y="51"/>
                    <a:pt x="101" y="48"/>
                    <a:pt x="105" y="47"/>
                  </a:cubicBezTo>
                  <a:cubicBezTo>
                    <a:pt x="108" y="46"/>
                    <a:pt x="108" y="49"/>
                    <a:pt x="110" y="48"/>
                  </a:cubicBezTo>
                  <a:cubicBezTo>
                    <a:pt x="112" y="47"/>
                    <a:pt x="114" y="42"/>
                    <a:pt x="117" y="39"/>
                  </a:cubicBezTo>
                  <a:cubicBezTo>
                    <a:pt x="120" y="36"/>
                    <a:pt x="128" y="33"/>
                    <a:pt x="131" y="32"/>
                  </a:cubicBezTo>
                  <a:cubicBezTo>
                    <a:pt x="134" y="32"/>
                    <a:pt x="134" y="35"/>
                    <a:pt x="135" y="34"/>
                  </a:cubicBezTo>
                  <a:cubicBezTo>
                    <a:pt x="136" y="33"/>
                    <a:pt x="136" y="30"/>
                    <a:pt x="138" y="29"/>
                  </a:cubicBezTo>
                  <a:cubicBezTo>
                    <a:pt x="141" y="27"/>
                    <a:pt x="145" y="26"/>
                    <a:pt x="152" y="24"/>
                  </a:cubicBezTo>
                  <a:cubicBezTo>
                    <a:pt x="158" y="22"/>
                    <a:pt x="170" y="17"/>
                    <a:pt x="179" y="14"/>
                  </a:cubicBezTo>
                  <a:cubicBezTo>
                    <a:pt x="187" y="11"/>
                    <a:pt x="198" y="8"/>
                    <a:pt x="203" y="7"/>
                  </a:cubicBezTo>
                  <a:cubicBezTo>
                    <a:pt x="209" y="6"/>
                    <a:pt x="209" y="7"/>
                    <a:pt x="211" y="8"/>
                  </a:cubicBezTo>
                  <a:cubicBezTo>
                    <a:pt x="213" y="8"/>
                    <a:pt x="213" y="10"/>
                    <a:pt x="217" y="10"/>
                  </a:cubicBezTo>
                  <a:cubicBezTo>
                    <a:pt x="220" y="9"/>
                    <a:pt x="225" y="5"/>
                    <a:pt x="231" y="5"/>
                  </a:cubicBezTo>
                  <a:cubicBezTo>
                    <a:pt x="236" y="5"/>
                    <a:pt x="245" y="8"/>
                    <a:pt x="248" y="8"/>
                  </a:cubicBezTo>
                  <a:cubicBezTo>
                    <a:pt x="251" y="8"/>
                    <a:pt x="249" y="5"/>
                    <a:pt x="251" y="5"/>
                  </a:cubicBezTo>
                  <a:cubicBezTo>
                    <a:pt x="254" y="4"/>
                    <a:pt x="258" y="5"/>
                    <a:pt x="263" y="4"/>
                  </a:cubicBezTo>
                  <a:cubicBezTo>
                    <a:pt x="267" y="3"/>
                    <a:pt x="272" y="0"/>
                    <a:pt x="278" y="0"/>
                  </a:cubicBezTo>
                  <a:cubicBezTo>
                    <a:pt x="283" y="0"/>
                    <a:pt x="290" y="3"/>
                    <a:pt x="294" y="5"/>
                  </a:cubicBezTo>
                  <a:cubicBezTo>
                    <a:pt x="297" y="6"/>
                    <a:pt x="296" y="8"/>
                    <a:pt x="299" y="8"/>
                  </a:cubicBezTo>
                  <a:cubicBezTo>
                    <a:pt x="302" y="8"/>
                    <a:pt x="306" y="6"/>
                    <a:pt x="310" y="6"/>
                  </a:cubicBezTo>
                  <a:cubicBezTo>
                    <a:pt x="313" y="6"/>
                    <a:pt x="317" y="8"/>
                    <a:pt x="321" y="8"/>
                  </a:cubicBezTo>
                  <a:cubicBezTo>
                    <a:pt x="324" y="8"/>
                    <a:pt x="327" y="6"/>
                    <a:pt x="330" y="6"/>
                  </a:cubicBezTo>
                  <a:cubicBezTo>
                    <a:pt x="334" y="5"/>
                    <a:pt x="337" y="5"/>
                    <a:pt x="342" y="6"/>
                  </a:cubicBezTo>
                  <a:cubicBezTo>
                    <a:pt x="347" y="8"/>
                    <a:pt x="355" y="11"/>
                    <a:pt x="361" y="14"/>
                  </a:cubicBezTo>
                  <a:cubicBezTo>
                    <a:pt x="367" y="16"/>
                    <a:pt x="373" y="20"/>
                    <a:pt x="377" y="21"/>
                  </a:cubicBezTo>
                  <a:cubicBezTo>
                    <a:pt x="382" y="23"/>
                    <a:pt x="384" y="21"/>
                    <a:pt x="387" y="22"/>
                  </a:cubicBezTo>
                  <a:cubicBezTo>
                    <a:pt x="390" y="23"/>
                    <a:pt x="394" y="25"/>
                    <a:pt x="397" y="27"/>
                  </a:cubicBezTo>
                  <a:cubicBezTo>
                    <a:pt x="400" y="29"/>
                    <a:pt x="400" y="34"/>
                    <a:pt x="401" y="35"/>
                  </a:cubicBezTo>
                  <a:cubicBezTo>
                    <a:pt x="404" y="36"/>
                    <a:pt x="407" y="33"/>
                    <a:pt x="410" y="35"/>
                  </a:cubicBezTo>
                  <a:cubicBezTo>
                    <a:pt x="413" y="37"/>
                    <a:pt x="417" y="44"/>
                    <a:pt x="419" y="46"/>
                  </a:cubicBezTo>
                  <a:cubicBezTo>
                    <a:pt x="421" y="48"/>
                    <a:pt x="422" y="47"/>
                    <a:pt x="426" y="48"/>
                  </a:cubicBezTo>
                  <a:cubicBezTo>
                    <a:pt x="429" y="50"/>
                    <a:pt x="436" y="54"/>
                    <a:pt x="440" y="56"/>
                  </a:cubicBezTo>
                  <a:cubicBezTo>
                    <a:pt x="445" y="59"/>
                    <a:pt x="449" y="61"/>
                    <a:pt x="454" y="65"/>
                  </a:cubicBezTo>
                  <a:cubicBezTo>
                    <a:pt x="458" y="69"/>
                    <a:pt x="464" y="76"/>
                    <a:pt x="467" y="80"/>
                  </a:cubicBezTo>
                  <a:cubicBezTo>
                    <a:pt x="470" y="84"/>
                    <a:pt x="471" y="89"/>
                    <a:pt x="472" y="91"/>
                  </a:cubicBezTo>
                  <a:cubicBezTo>
                    <a:pt x="474" y="93"/>
                    <a:pt x="476" y="92"/>
                    <a:pt x="478" y="93"/>
                  </a:cubicBezTo>
                  <a:cubicBezTo>
                    <a:pt x="480" y="95"/>
                    <a:pt x="481" y="96"/>
                    <a:pt x="484" y="99"/>
                  </a:cubicBezTo>
                  <a:cubicBezTo>
                    <a:pt x="486" y="102"/>
                    <a:pt x="490" y="107"/>
                    <a:pt x="491" y="112"/>
                  </a:cubicBezTo>
                  <a:cubicBezTo>
                    <a:pt x="492" y="116"/>
                    <a:pt x="490" y="124"/>
                    <a:pt x="491" y="127"/>
                  </a:cubicBezTo>
                  <a:cubicBezTo>
                    <a:pt x="492" y="131"/>
                    <a:pt x="496" y="130"/>
                    <a:pt x="497" y="132"/>
                  </a:cubicBezTo>
                  <a:cubicBezTo>
                    <a:pt x="498" y="134"/>
                    <a:pt x="498" y="136"/>
                    <a:pt x="500" y="139"/>
                  </a:cubicBezTo>
                  <a:cubicBezTo>
                    <a:pt x="501" y="142"/>
                    <a:pt x="503" y="148"/>
                    <a:pt x="505" y="151"/>
                  </a:cubicBezTo>
                  <a:cubicBezTo>
                    <a:pt x="507" y="154"/>
                    <a:pt x="509" y="150"/>
                    <a:pt x="512" y="155"/>
                  </a:cubicBezTo>
                  <a:cubicBezTo>
                    <a:pt x="515" y="160"/>
                    <a:pt x="522" y="175"/>
                    <a:pt x="523" y="182"/>
                  </a:cubicBezTo>
                  <a:cubicBezTo>
                    <a:pt x="525" y="188"/>
                    <a:pt x="522" y="188"/>
                    <a:pt x="522" y="191"/>
                  </a:cubicBezTo>
                  <a:cubicBezTo>
                    <a:pt x="522" y="194"/>
                    <a:pt x="525" y="191"/>
                    <a:pt x="526" y="200"/>
                  </a:cubicBezTo>
                  <a:cubicBezTo>
                    <a:pt x="527" y="208"/>
                    <a:pt x="531" y="228"/>
                    <a:pt x="530" y="241"/>
                  </a:cubicBezTo>
                  <a:cubicBezTo>
                    <a:pt x="528" y="255"/>
                    <a:pt x="521" y="272"/>
                    <a:pt x="515" y="280"/>
                  </a:cubicBezTo>
                  <a:cubicBezTo>
                    <a:pt x="509" y="288"/>
                    <a:pt x="500" y="286"/>
                    <a:pt x="495" y="288"/>
                  </a:cubicBezTo>
                  <a:cubicBezTo>
                    <a:pt x="490" y="291"/>
                    <a:pt x="489" y="295"/>
                    <a:pt x="486" y="296"/>
                  </a:cubicBezTo>
                  <a:cubicBezTo>
                    <a:pt x="484" y="298"/>
                    <a:pt x="484" y="298"/>
                    <a:pt x="482" y="298"/>
                  </a:cubicBezTo>
                  <a:cubicBezTo>
                    <a:pt x="481" y="298"/>
                    <a:pt x="481" y="298"/>
                    <a:pt x="481" y="298"/>
                  </a:cubicBezTo>
                  <a:cubicBezTo>
                    <a:pt x="485" y="302"/>
                    <a:pt x="492" y="310"/>
                    <a:pt x="494" y="314"/>
                  </a:cubicBezTo>
                  <a:cubicBezTo>
                    <a:pt x="497" y="318"/>
                    <a:pt x="496" y="320"/>
                    <a:pt x="497" y="324"/>
                  </a:cubicBezTo>
                  <a:cubicBezTo>
                    <a:pt x="498" y="327"/>
                    <a:pt x="501" y="331"/>
                    <a:pt x="501" y="336"/>
                  </a:cubicBezTo>
                  <a:cubicBezTo>
                    <a:pt x="501" y="341"/>
                    <a:pt x="496" y="348"/>
                    <a:pt x="495" y="352"/>
                  </a:cubicBezTo>
                  <a:cubicBezTo>
                    <a:pt x="494" y="356"/>
                    <a:pt x="495" y="358"/>
                    <a:pt x="493" y="361"/>
                  </a:cubicBezTo>
                  <a:cubicBezTo>
                    <a:pt x="492" y="364"/>
                    <a:pt x="489" y="366"/>
                    <a:pt x="486" y="369"/>
                  </a:cubicBezTo>
                  <a:cubicBezTo>
                    <a:pt x="483" y="372"/>
                    <a:pt x="480" y="377"/>
                    <a:pt x="478" y="379"/>
                  </a:cubicBezTo>
                  <a:cubicBezTo>
                    <a:pt x="475" y="381"/>
                    <a:pt x="471" y="382"/>
                    <a:pt x="469" y="383"/>
                  </a:cubicBezTo>
                  <a:cubicBezTo>
                    <a:pt x="467" y="385"/>
                    <a:pt x="466" y="387"/>
                    <a:pt x="464" y="389"/>
                  </a:cubicBezTo>
                  <a:cubicBezTo>
                    <a:pt x="461" y="391"/>
                    <a:pt x="457" y="393"/>
                    <a:pt x="455" y="394"/>
                  </a:cubicBezTo>
                  <a:cubicBezTo>
                    <a:pt x="452" y="395"/>
                    <a:pt x="450" y="396"/>
                    <a:pt x="447" y="398"/>
                  </a:cubicBezTo>
                  <a:cubicBezTo>
                    <a:pt x="445" y="399"/>
                    <a:pt x="443" y="402"/>
                    <a:pt x="441" y="403"/>
                  </a:cubicBezTo>
                  <a:cubicBezTo>
                    <a:pt x="438" y="404"/>
                    <a:pt x="436" y="404"/>
                    <a:pt x="433" y="405"/>
                  </a:cubicBezTo>
                  <a:cubicBezTo>
                    <a:pt x="429" y="406"/>
                    <a:pt x="424" y="408"/>
                    <a:pt x="421" y="409"/>
                  </a:cubicBezTo>
                  <a:cubicBezTo>
                    <a:pt x="418" y="410"/>
                    <a:pt x="418" y="410"/>
                    <a:pt x="415" y="411"/>
                  </a:cubicBezTo>
                  <a:cubicBezTo>
                    <a:pt x="413" y="412"/>
                    <a:pt x="409" y="414"/>
                    <a:pt x="406" y="415"/>
                  </a:cubicBezTo>
                  <a:cubicBezTo>
                    <a:pt x="403" y="416"/>
                    <a:pt x="402" y="417"/>
                    <a:pt x="400" y="418"/>
                  </a:cubicBezTo>
                  <a:cubicBezTo>
                    <a:pt x="397" y="418"/>
                    <a:pt x="394" y="417"/>
                    <a:pt x="392" y="417"/>
                  </a:cubicBezTo>
                  <a:cubicBezTo>
                    <a:pt x="390" y="417"/>
                    <a:pt x="388" y="417"/>
                    <a:pt x="385" y="416"/>
                  </a:cubicBezTo>
                  <a:cubicBezTo>
                    <a:pt x="382" y="415"/>
                    <a:pt x="377" y="415"/>
                    <a:pt x="373" y="414"/>
                  </a:cubicBezTo>
                  <a:cubicBezTo>
                    <a:pt x="370" y="412"/>
                    <a:pt x="368" y="410"/>
                    <a:pt x="366" y="407"/>
                  </a:cubicBezTo>
                  <a:cubicBezTo>
                    <a:pt x="363" y="405"/>
                    <a:pt x="360" y="400"/>
                    <a:pt x="358" y="398"/>
                  </a:cubicBezTo>
                  <a:cubicBezTo>
                    <a:pt x="357" y="395"/>
                    <a:pt x="356" y="393"/>
                    <a:pt x="355" y="391"/>
                  </a:cubicBezTo>
                  <a:cubicBezTo>
                    <a:pt x="354" y="388"/>
                    <a:pt x="354" y="382"/>
                    <a:pt x="354" y="381"/>
                  </a:cubicBezTo>
                  <a:cubicBezTo>
                    <a:pt x="354" y="380"/>
                    <a:pt x="354" y="382"/>
                    <a:pt x="354" y="382"/>
                  </a:cubicBezTo>
                  <a:cubicBezTo>
                    <a:pt x="354" y="380"/>
                    <a:pt x="354" y="380"/>
                    <a:pt x="354" y="380"/>
                  </a:cubicBezTo>
                  <a:cubicBezTo>
                    <a:pt x="353" y="387"/>
                    <a:pt x="351" y="397"/>
                    <a:pt x="350" y="398"/>
                  </a:cubicBezTo>
                  <a:cubicBezTo>
                    <a:pt x="348" y="397"/>
                    <a:pt x="348" y="397"/>
                    <a:pt x="348" y="397"/>
                  </a:cubicBezTo>
                  <a:cubicBezTo>
                    <a:pt x="348" y="398"/>
                    <a:pt x="347" y="399"/>
                    <a:pt x="347" y="400"/>
                  </a:cubicBezTo>
                  <a:cubicBezTo>
                    <a:pt x="347" y="401"/>
                    <a:pt x="348" y="403"/>
                    <a:pt x="348" y="403"/>
                  </a:cubicBezTo>
                  <a:cubicBezTo>
                    <a:pt x="349" y="402"/>
                    <a:pt x="349" y="402"/>
                    <a:pt x="349" y="402"/>
                  </a:cubicBezTo>
                  <a:cubicBezTo>
                    <a:pt x="350" y="402"/>
                    <a:pt x="350" y="403"/>
                    <a:pt x="351" y="405"/>
                  </a:cubicBezTo>
                  <a:cubicBezTo>
                    <a:pt x="352" y="412"/>
                    <a:pt x="351" y="440"/>
                    <a:pt x="351" y="452"/>
                  </a:cubicBezTo>
                  <a:cubicBezTo>
                    <a:pt x="351" y="465"/>
                    <a:pt x="351" y="468"/>
                    <a:pt x="351" y="480"/>
                  </a:cubicBezTo>
                  <a:cubicBezTo>
                    <a:pt x="352" y="493"/>
                    <a:pt x="352" y="513"/>
                    <a:pt x="353" y="527"/>
                  </a:cubicBezTo>
                  <a:cubicBezTo>
                    <a:pt x="354" y="541"/>
                    <a:pt x="354" y="555"/>
                    <a:pt x="354" y="563"/>
                  </a:cubicBezTo>
                </a:path>
              </a:pathLst>
            </a:custGeom>
            <a:solidFill>
              <a:srgbClr val="FFF5EE"/>
            </a:solidFill>
            <a:ln w="6350" cap="rnd">
              <a:solidFill>
                <a:srgbClr val="FF6600"/>
              </a:solidFill>
              <a:prstDash val="solid"/>
              <a:round/>
              <a:headEnd/>
              <a:tailEnd/>
            </a:ln>
          </p:spPr>
          <p:txBody>
            <a:bodyPr/>
            <a:lstStyle/>
            <a:p>
              <a:endParaRPr lang="en-US"/>
            </a:p>
          </p:txBody>
        </p:sp>
        <p:sp>
          <p:nvSpPr>
            <p:cNvPr id="40998" name="Freeform 30"/>
            <p:cNvSpPr>
              <a:spLocks noChangeAspect="1"/>
            </p:cNvSpPr>
            <p:nvPr/>
          </p:nvSpPr>
          <p:spPr bwMode="auto">
            <a:xfrm>
              <a:off x="1992" y="2068"/>
              <a:ext cx="493" cy="164"/>
            </a:xfrm>
            <a:custGeom>
              <a:avLst/>
              <a:gdLst>
                <a:gd name="T0" fmla="*/ 329014 w 97"/>
                <a:gd name="T1" fmla="*/ 0 h 32"/>
                <a:gd name="T2" fmla="*/ 304994 w 97"/>
                <a:gd name="T3" fmla="*/ 28259 h 32"/>
                <a:gd name="T4" fmla="*/ 227522 w 97"/>
                <a:gd name="T5" fmla="*/ 66897 h 32"/>
                <a:gd name="T6" fmla="*/ 118823 w 97"/>
                <a:gd name="T7" fmla="*/ 98682 h 32"/>
                <a:gd name="T8" fmla="*/ 0 w 97"/>
                <a:gd name="T9" fmla="*/ 113073 h 32"/>
                <a:gd name="T10" fmla="*/ 0 60000 65536"/>
                <a:gd name="T11" fmla="*/ 0 60000 65536"/>
                <a:gd name="T12" fmla="*/ 0 60000 65536"/>
                <a:gd name="T13" fmla="*/ 0 60000 65536"/>
                <a:gd name="T14" fmla="*/ 0 60000 65536"/>
                <a:gd name="T15" fmla="*/ 0 w 97"/>
                <a:gd name="T16" fmla="*/ 0 h 32"/>
                <a:gd name="T17" fmla="*/ 97 w 97"/>
                <a:gd name="T18" fmla="*/ 32 h 32"/>
              </a:gdLst>
              <a:ahLst/>
              <a:cxnLst>
                <a:cxn ang="T10">
                  <a:pos x="T0" y="T1"/>
                </a:cxn>
                <a:cxn ang="T11">
                  <a:pos x="T2" y="T3"/>
                </a:cxn>
                <a:cxn ang="T12">
                  <a:pos x="T4" y="T5"/>
                </a:cxn>
                <a:cxn ang="T13">
                  <a:pos x="T6" y="T7"/>
                </a:cxn>
                <a:cxn ang="T14">
                  <a:pos x="T8" y="T9"/>
                </a:cxn>
              </a:cxnLst>
              <a:rect l="T15" t="T16" r="T17" b="T18"/>
              <a:pathLst>
                <a:path w="97" h="32">
                  <a:moveTo>
                    <a:pt x="97" y="0"/>
                  </a:moveTo>
                  <a:cubicBezTo>
                    <a:pt x="96" y="2"/>
                    <a:pt x="95" y="5"/>
                    <a:pt x="90" y="8"/>
                  </a:cubicBezTo>
                  <a:cubicBezTo>
                    <a:pt x="85" y="11"/>
                    <a:pt x="76" y="16"/>
                    <a:pt x="67" y="19"/>
                  </a:cubicBezTo>
                  <a:cubicBezTo>
                    <a:pt x="58" y="22"/>
                    <a:pt x="48" y="26"/>
                    <a:pt x="35" y="28"/>
                  </a:cubicBezTo>
                  <a:cubicBezTo>
                    <a:pt x="26" y="30"/>
                    <a:pt x="12" y="31"/>
                    <a:pt x="0" y="32"/>
                  </a:cubicBezTo>
                </a:path>
              </a:pathLst>
            </a:custGeom>
            <a:noFill/>
            <a:ln w="6350" cap="rnd">
              <a:solidFill>
                <a:srgbClr val="FF6600"/>
              </a:solidFill>
              <a:prstDash val="solid"/>
              <a:round/>
              <a:headEnd/>
              <a:tailEnd/>
            </a:ln>
          </p:spPr>
          <p:txBody>
            <a:bodyPr/>
            <a:lstStyle/>
            <a:p>
              <a:endParaRPr lang="en-US"/>
            </a:p>
          </p:txBody>
        </p:sp>
        <p:sp>
          <p:nvSpPr>
            <p:cNvPr id="40999" name="Freeform 31"/>
            <p:cNvSpPr>
              <a:spLocks noChangeAspect="1"/>
            </p:cNvSpPr>
            <p:nvPr/>
          </p:nvSpPr>
          <p:spPr bwMode="auto">
            <a:xfrm>
              <a:off x="2093" y="1366"/>
              <a:ext cx="1308" cy="1740"/>
            </a:xfrm>
            <a:custGeom>
              <a:avLst/>
              <a:gdLst>
                <a:gd name="T0" fmla="*/ 450868 w 257"/>
                <a:gd name="T1" fmla="*/ 644507 h 342"/>
                <a:gd name="T2" fmla="*/ 563595 w 257"/>
                <a:gd name="T3" fmla="*/ 552073 h 342"/>
                <a:gd name="T4" fmla="*/ 515988 w 257"/>
                <a:gd name="T5" fmla="*/ 497818 h 342"/>
                <a:gd name="T6" fmla="*/ 436750 w 257"/>
                <a:gd name="T7" fmla="*/ 504524 h 342"/>
                <a:gd name="T8" fmla="*/ 379142 w 257"/>
                <a:gd name="T9" fmla="*/ 511255 h 342"/>
                <a:gd name="T10" fmla="*/ 320755 w 257"/>
                <a:gd name="T11" fmla="*/ 514541 h 342"/>
                <a:gd name="T12" fmla="*/ 320755 w 257"/>
                <a:gd name="T13" fmla="*/ 582875 h 342"/>
                <a:gd name="T14" fmla="*/ 279754 w 257"/>
                <a:gd name="T15" fmla="*/ 589606 h 342"/>
                <a:gd name="T16" fmla="*/ 252994 w 257"/>
                <a:gd name="T17" fmla="*/ 572882 h 342"/>
                <a:gd name="T18" fmla="*/ 279754 w 257"/>
                <a:gd name="T19" fmla="*/ 538769 h 342"/>
                <a:gd name="T20" fmla="*/ 256281 w 257"/>
                <a:gd name="T21" fmla="*/ 517955 h 342"/>
                <a:gd name="T22" fmla="*/ 273016 w 257"/>
                <a:gd name="T23" fmla="*/ 442891 h 342"/>
                <a:gd name="T24" fmla="*/ 150288 w 257"/>
                <a:gd name="T25" fmla="*/ 228484 h 342"/>
                <a:gd name="T26" fmla="*/ 10026 w 257"/>
                <a:gd name="T27" fmla="*/ 160151 h 342"/>
                <a:gd name="T28" fmla="*/ 61700 w 257"/>
                <a:gd name="T29" fmla="*/ 57669 h 342"/>
                <a:gd name="T30" fmla="*/ 409989 w 257"/>
                <a:gd name="T31" fmla="*/ 6706 h 342"/>
                <a:gd name="T32" fmla="*/ 730617 w 257"/>
                <a:gd name="T33" fmla="*/ 136697 h 342"/>
                <a:gd name="T34" fmla="*/ 874329 w 257"/>
                <a:gd name="T35" fmla="*/ 334380 h 342"/>
                <a:gd name="T36" fmla="*/ 809184 w 257"/>
                <a:gd name="T37" fmla="*/ 378618 h 342"/>
                <a:gd name="T38" fmla="*/ 696477 w 257"/>
                <a:gd name="T39" fmla="*/ 256029 h 342"/>
                <a:gd name="T40" fmla="*/ 573723 w 257"/>
                <a:gd name="T41" fmla="*/ 177521 h 342"/>
                <a:gd name="T42" fmla="*/ 491869 w 257"/>
                <a:gd name="T43" fmla="*/ 160151 h 342"/>
                <a:gd name="T44" fmla="*/ 406574 w 257"/>
                <a:gd name="T45" fmla="*/ 177521 h 342"/>
                <a:gd name="T46" fmla="*/ 348162 w 257"/>
                <a:gd name="T47" fmla="*/ 259316 h 342"/>
                <a:gd name="T48" fmla="*/ 317310 w 257"/>
                <a:gd name="T49" fmla="*/ 238502 h 342"/>
                <a:gd name="T50" fmla="*/ 354896 w 257"/>
                <a:gd name="T51" fmla="*/ 163438 h 342"/>
                <a:gd name="T52" fmla="*/ 474336 w 257"/>
                <a:gd name="T53" fmla="*/ 129320 h 342"/>
                <a:gd name="T54" fmla="*/ 467602 w 257"/>
                <a:gd name="T55" fmla="*/ 102451 h 342"/>
                <a:gd name="T56" fmla="*/ 197874 w 257"/>
                <a:gd name="T57" fmla="*/ 112601 h 342"/>
                <a:gd name="T58" fmla="*/ 143554 w 257"/>
                <a:gd name="T59" fmla="*/ 160151 h 342"/>
                <a:gd name="T60" fmla="*/ 177847 w 257"/>
                <a:gd name="T61" fmla="*/ 211115 h 342"/>
                <a:gd name="T62" fmla="*/ 279754 w 257"/>
                <a:gd name="T63" fmla="*/ 276034 h 342"/>
                <a:gd name="T64" fmla="*/ 320755 w 257"/>
                <a:gd name="T65" fmla="*/ 310280 h 342"/>
                <a:gd name="T66" fmla="*/ 320755 w 257"/>
                <a:gd name="T67" fmla="*/ 347817 h 342"/>
                <a:gd name="T68" fmla="*/ 300575 w 257"/>
                <a:gd name="T69" fmla="*/ 395341 h 342"/>
                <a:gd name="T70" fmla="*/ 283169 w 257"/>
                <a:gd name="T71" fmla="*/ 480423 h 342"/>
                <a:gd name="T72" fmla="*/ 317310 w 257"/>
                <a:gd name="T73" fmla="*/ 491087 h 342"/>
                <a:gd name="T74" fmla="*/ 382455 w 257"/>
                <a:gd name="T75" fmla="*/ 456974 h 342"/>
                <a:gd name="T76" fmla="*/ 457601 w 257"/>
                <a:gd name="T77" fmla="*/ 429454 h 342"/>
                <a:gd name="T78" fmla="*/ 594448 w 257"/>
                <a:gd name="T79" fmla="*/ 429454 h 342"/>
                <a:gd name="T80" fmla="*/ 686456 w 257"/>
                <a:gd name="T81" fmla="*/ 545342 h 342"/>
                <a:gd name="T82" fmla="*/ 730617 w 257"/>
                <a:gd name="T83" fmla="*/ 705494 h 342"/>
                <a:gd name="T84" fmla="*/ 768178 w 257"/>
                <a:gd name="T85" fmla="*/ 872345 h 342"/>
                <a:gd name="T86" fmla="*/ 778331 w 257"/>
                <a:gd name="T87" fmla="*/ 1159176 h 342"/>
                <a:gd name="T88" fmla="*/ 795737 w 257"/>
                <a:gd name="T89" fmla="*/ 971510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7"/>
                <a:gd name="T136" fmla="*/ 0 h 342"/>
                <a:gd name="T137" fmla="*/ 257 w 257"/>
                <a:gd name="T138" fmla="*/ 342 h 3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7" h="342">
                  <a:moveTo>
                    <a:pt x="131" y="210"/>
                  </a:moveTo>
                  <a:cubicBezTo>
                    <a:pt x="130" y="203"/>
                    <a:pt x="130" y="195"/>
                    <a:pt x="132" y="189"/>
                  </a:cubicBezTo>
                  <a:cubicBezTo>
                    <a:pt x="135" y="180"/>
                    <a:pt x="142" y="170"/>
                    <a:pt x="147" y="166"/>
                  </a:cubicBezTo>
                  <a:cubicBezTo>
                    <a:pt x="153" y="161"/>
                    <a:pt x="163" y="164"/>
                    <a:pt x="165" y="162"/>
                  </a:cubicBezTo>
                  <a:cubicBezTo>
                    <a:pt x="167" y="160"/>
                    <a:pt x="161" y="158"/>
                    <a:pt x="159" y="156"/>
                  </a:cubicBezTo>
                  <a:cubicBezTo>
                    <a:pt x="156" y="153"/>
                    <a:pt x="154" y="149"/>
                    <a:pt x="151" y="146"/>
                  </a:cubicBezTo>
                  <a:cubicBezTo>
                    <a:pt x="148" y="142"/>
                    <a:pt x="144" y="136"/>
                    <a:pt x="141" y="137"/>
                  </a:cubicBezTo>
                  <a:cubicBezTo>
                    <a:pt x="137" y="137"/>
                    <a:pt x="132" y="147"/>
                    <a:pt x="128" y="148"/>
                  </a:cubicBezTo>
                  <a:cubicBezTo>
                    <a:pt x="124" y="150"/>
                    <a:pt x="119" y="146"/>
                    <a:pt x="116" y="146"/>
                  </a:cubicBezTo>
                  <a:cubicBezTo>
                    <a:pt x="114" y="147"/>
                    <a:pt x="114" y="149"/>
                    <a:pt x="111" y="150"/>
                  </a:cubicBezTo>
                  <a:cubicBezTo>
                    <a:pt x="109" y="150"/>
                    <a:pt x="104" y="147"/>
                    <a:pt x="101" y="148"/>
                  </a:cubicBezTo>
                  <a:cubicBezTo>
                    <a:pt x="99" y="148"/>
                    <a:pt x="95" y="148"/>
                    <a:pt x="94" y="151"/>
                  </a:cubicBezTo>
                  <a:cubicBezTo>
                    <a:pt x="94" y="154"/>
                    <a:pt x="97" y="161"/>
                    <a:pt x="97" y="164"/>
                  </a:cubicBezTo>
                  <a:cubicBezTo>
                    <a:pt x="97" y="168"/>
                    <a:pt x="95" y="170"/>
                    <a:pt x="94" y="171"/>
                  </a:cubicBezTo>
                  <a:cubicBezTo>
                    <a:pt x="92" y="172"/>
                    <a:pt x="90" y="171"/>
                    <a:pt x="88" y="171"/>
                  </a:cubicBezTo>
                  <a:cubicBezTo>
                    <a:pt x="86" y="171"/>
                    <a:pt x="84" y="173"/>
                    <a:pt x="82" y="173"/>
                  </a:cubicBezTo>
                  <a:cubicBezTo>
                    <a:pt x="81" y="173"/>
                    <a:pt x="78" y="173"/>
                    <a:pt x="77" y="172"/>
                  </a:cubicBezTo>
                  <a:cubicBezTo>
                    <a:pt x="76" y="171"/>
                    <a:pt x="74" y="169"/>
                    <a:pt x="74" y="168"/>
                  </a:cubicBezTo>
                  <a:cubicBezTo>
                    <a:pt x="74" y="166"/>
                    <a:pt x="76" y="164"/>
                    <a:pt x="77" y="163"/>
                  </a:cubicBezTo>
                  <a:cubicBezTo>
                    <a:pt x="79" y="161"/>
                    <a:pt x="80" y="160"/>
                    <a:pt x="82" y="158"/>
                  </a:cubicBezTo>
                  <a:cubicBezTo>
                    <a:pt x="83" y="156"/>
                    <a:pt x="87" y="149"/>
                    <a:pt x="86" y="148"/>
                  </a:cubicBezTo>
                  <a:cubicBezTo>
                    <a:pt x="85" y="147"/>
                    <a:pt x="78" y="152"/>
                    <a:pt x="75" y="152"/>
                  </a:cubicBezTo>
                  <a:cubicBezTo>
                    <a:pt x="73" y="152"/>
                    <a:pt x="69" y="153"/>
                    <a:pt x="70" y="149"/>
                  </a:cubicBezTo>
                  <a:cubicBezTo>
                    <a:pt x="70" y="145"/>
                    <a:pt x="79" y="142"/>
                    <a:pt x="80" y="130"/>
                  </a:cubicBezTo>
                  <a:cubicBezTo>
                    <a:pt x="81" y="119"/>
                    <a:pt x="82" y="91"/>
                    <a:pt x="76" y="80"/>
                  </a:cubicBezTo>
                  <a:cubicBezTo>
                    <a:pt x="70" y="69"/>
                    <a:pt x="54" y="70"/>
                    <a:pt x="44" y="67"/>
                  </a:cubicBezTo>
                  <a:cubicBezTo>
                    <a:pt x="34" y="63"/>
                    <a:pt x="22" y="62"/>
                    <a:pt x="15" y="58"/>
                  </a:cubicBezTo>
                  <a:cubicBezTo>
                    <a:pt x="9" y="55"/>
                    <a:pt x="5" y="52"/>
                    <a:pt x="3" y="47"/>
                  </a:cubicBezTo>
                  <a:cubicBezTo>
                    <a:pt x="1" y="43"/>
                    <a:pt x="0" y="38"/>
                    <a:pt x="2" y="33"/>
                  </a:cubicBezTo>
                  <a:cubicBezTo>
                    <a:pt x="4" y="28"/>
                    <a:pt x="8" y="22"/>
                    <a:pt x="18" y="17"/>
                  </a:cubicBezTo>
                  <a:cubicBezTo>
                    <a:pt x="27" y="12"/>
                    <a:pt x="43" y="7"/>
                    <a:pt x="60" y="4"/>
                  </a:cubicBezTo>
                  <a:cubicBezTo>
                    <a:pt x="77" y="2"/>
                    <a:pt x="102" y="0"/>
                    <a:pt x="120" y="2"/>
                  </a:cubicBezTo>
                  <a:cubicBezTo>
                    <a:pt x="137" y="4"/>
                    <a:pt x="150" y="7"/>
                    <a:pt x="166" y="14"/>
                  </a:cubicBezTo>
                  <a:cubicBezTo>
                    <a:pt x="182" y="20"/>
                    <a:pt x="200" y="30"/>
                    <a:pt x="214" y="40"/>
                  </a:cubicBezTo>
                  <a:cubicBezTo>
                    <a:pt x="228" y="50"/>
                    <a:pt x="242" y="65"/>
                    <a:pt x="249" y="75"/>
                  </a:cubicBezTo>
                  <a:cubicBezTo>
                    <a:pt x="256" y="84"/>
                    <a:pt x="256" y="92"/>
                    <a:pt x="256" y="98"/>
                  </a:cubicBezTo>
                  <a:cubicBezTo>
                    <a:pt x="257" y="105"/>
                    <a:pt x="254" y="108"/>
                    <a:pt x="251" y="111"/>
                  </a:cubicBezTo>
                  <a:cubicBezTo>
                    <a:pt x="247" y="113"/>
                    <a:pt x="243" y="114"/>
                    <a:pt x="237" y="111"/>
                  </a:cubicBezTo>
                  <a:cubicBezTo>
                    <a:pt x="231" y="108"/>
                    <a:pt x="222" y="101"/>
                    <a:pt x="217" y="94"/>
                  </a:cubicBezTo>
                  <a:cubicBezTo>
                    <a:pt x="211" y="88"/>
                    <a:pt x="210" y="81"/>
                    <a:pt x="204" y="75"/>
                  </a:cubicBezTo>
                  <a:cubicBezTo>
                    <a:pt x="199" y="69"/>
                    <a:pt x="190" y="63"/>
                    <a:pt x="184" y="59"/>
                  </a:cubicBezTo>
                  <a:cubicBezTo>
                    <a:pt x="178" y="55"/>
                    <a:pt x="173" y="53"/>
                    <a:pt x="168" y="52"/>
                  </a:cubicBezTo>
                  <a:cubicBezTo>
                    <a:pt x="164" y="50"/>
                    <a:pt x="162" y="49"/>
                    <a:pt x="158" y="49"/>
                  </a:cubicBezTo>
                  <a:cubicBezTo>
                    <a:pt x="154" y="48"/>
                    <a:pt x="148" y="47"/>
                    <a:pt x="144" y="47"/>
                  </a:cubicBezTo>
                  <a:cubicBezTo>
                    <a:pt x="140" y="47"/>
                    <a:pt x="137" y="47"/>
                    <a:pt x="133" y="48"/>
                  </a:cubicBezTo>
                  <a:cubicBezTo>
                    <a:pt x="129" y="49"/>
                    <a:pt x="124" y="50"/>
                    <a:pt x="119" y="52"/>
                  </a:cubicBezTo>
                  <a:cubicBezTo>
                    <a:pt x="115" y="55"/>
                    <a:pt x="110" y="60"/>
                    <a:pt x="107" y="64"/>
                  </a:cubicBezTo>
                  <a:cubicBezTo>
                    <a:pt x="104" y="68"/>
                    <a:pt x="104" y="74"/>
                    <a:pt x="102" y="76"/>
                  </a:cubicBezTo>
                  <a:cubicBezTo>
                    <a:pt x="100" y="79"/>
                    <a:pt x="98" y="78"/>
                    <a:pt x="96" y="77"/>
                  </a:cubicBezTo>
                  <a:cubicBezTo>
                    <a:pt x="95" y="76"/>
                    <a:pt x="93" y="74"/>
                    <a:pt x="93" y="70"/>
                  </a:cubicBezTo>
                  <a:cubicBezTo>
                    <a:pt x="94" y="67"/>
                    <a:pt x="96" y="61"/>
                    <a:pt x="98" y="57"/>
                  </a:cubicBezTo>
                  <a:cubicBezTo>
                    <a:pt x="99" y="54"/>
                    <a:pt x="100" y="51"/>
                    <a:pt x="104" y="48"/>
                  </a:cubicBezTo>
                  <a:cubicBezTo>
                    <a:pt x="107" y="45"/>
                    <a:pt x="112" y="42"/>
                    <a:pt x="118" y="40"/>
                  </a:cubicBezTo>
                  <a:cubicBezTo>
                    <a:pt x="124" y="39"/>
                    <a:pt x="129" y="37"/>
                    <a:pt x="139" y="38"/>
                  </a:cubicBezTo>
                  <a:cubicBezTo>
                    <a:pt x="149" y="39"/>
                    <a:pt x="179" y="48"/>
                    <a:pt x="179" y="46"/>
                  </a:cubicBezTo>
                  <a:cubicBezTo>
                    <a:pt x="179" y="45"/>
                    <a:pt x="151" y="33"/>
                    <a:pt x="137" y="30"/>
                  </a:cubicBezTo>
                  <a:cubicBezTo>
                    <a:pt x="123" y="26"/>
                    <a:pt x="108" y="26"/>
                    <a:pt x="94" y="26"/>
                  </a:cubicBezTo>
                  <a:cubicBezTo>
                    <a:pt x="81" y="27"/>
                    <a:pt x="66" y="30"/>
                    <a:pt x="58" y="33"/>
                  </a:cubicBezTo>
                  <a:cubicBezTo>
                    <a:pt x="50" y="35"/>
                    <a:pt x="49" y="38"/>
                    <a:pt x="46" y="40"/>
                  </a:cubicBezTo>
                  <a:cubicBezTo>
                    <a:pt x="43" y="42"/>
                    <a:pt x="42" y="45"/>
                    <a:pt x="42" y="47"/>
                  </a:cubicBezTo>
                  <a:cubicBezTo>
                    <a:pt x="42" y="50"/>
                    <a:pt x="42" y="54"/>
                    <a:pt x="44" y="57"/>
                  </a:cubicBezTo>
                  <a:cubicBezTo>
                    <a:pt x="46" y="59"/>
                    <a:pt x="47" y="59"/>
                    <a:pt x="52" y="62"/>
                  </a:cubicBezTo>
                  <a:cubicBezTo>
                    <a:pt x="57" y="64"/>
                    <a:pt x="68" y="67"/>
                    <a:pt x="73" y="70"/>
                  </a:cubicBezTo>
                  <a:cubicBezTo>
                    <a:pt x="78" y="73"/>
                    <a:pt x="79" y="78"/>
                    <a:pt x="82" y="81"/>
                  </a:cubicBezTo>
                  <a:cubicBezTo>
                    <a:pt x="84" y="84"/>
                    <a:pt x="84" y="88"/>
                    <a:pt x="86" y="89"/>
                  </a:cubicBezTo>
                  <a:cubicBezTo>
                    <a:pt x="88" y="91"/>
                    <a:pt x="92" y="90"/>
                    <a:pt x="94" y="91"/>
                  </a:cubicBezTo>
                  <a:cubicBezTo>
                    <a:pt x="95" y="92"/>
                    <a:pt x="96" y="95"/>
                    <a:pt x="96" y="96"/>
                  </a:cubicBezTo>
                  <a:cubicBezTo>
                    <a:pt x="96" y="98"/>
                    <a:pt x="95" y="100"/>
                    <a:pt x="94" y="102"/>
                  </a:cubicBezTo>
                  <a:cubicBezTo>
                    <a:pt x="92" y="104"/>
                    <a:pt x="88" y="104"/>
                    <a:pt x="87" y="106"/>
                  </a:cubicBezTo>
                  <a:cubicBezTo>
                    <a:pt x="86" y="108"/>
                    <a:pt x="88" y="112"/>
                    <a:pt x="88" y="116"/>
                  </a:cubicBezTo>
                  <a:cubicBezTo>
                    <a:pt x="88" y="120"/>
                    <a:pt x="88" y="125"/>
                    <a:pt x="88" y="129"/>
                  </a:cubicBezTo>
                  <a:cubicBezTo>
                    <a:pt x="87" y="133"/>
                    <a:pt x="82" y="140"/>
                    <a:pt x="83" y="141"/>
                  </a:cubicBezTo>
                  <a:cubicBezTo>
                    <a:pt x="84" y="142"/>
                    <a:pt x="92" y="137"/>
                    <a:pt x="94" y="138"/>
                  </a:cubicBezTo>
                  <a:cubicBezTo>
                    <a:pt x="95" y="138"/>
                    <a:pt x="91" y="144"/>
                    <a:pt x="93" y="144"/>
                  </a:cubicBezTo>
                  <a:cubicBezTo>
                    <a:pt x="95" y="144"/>
                    <a:pt x="100" y="141"/>
                    <a:pt x="104" y="140"/>
                  </a:cubicBezTo>
                  <a:cubicBezTo>
                    <a:pt x="107" y="138"/>
                    <a:pt x="108" y="135"/>
                    <a:pt x="112" y="134"/>
                  </a:cubicBezTo>
                  <a:cubicBezTo>
                    <a:pt x="115" y="133"/>
                    <a:pt x="122" y="136"/>
                    <a:pt x="126" y="135"/>
                  </a:cubicBezTo>
                  <a:cubicBezTo>
                    <a:pt x="130" y="133"/>
                    <a:pt x="130" y="129"/>
                    <a:pt x="134" y="126"/>
                  </a:cubicBezTo>
                  <a:cubicBezTo>
                    <a:pt x="138" y="124"/>
                    <a:pt x="143" y="120"/>
                    <a:pt x="149" y="120"/>
                  </a:cubicBezTo>
                  <a:cubicBezTo>
                    <a:pt x="156" y="120"/>
                    <a:pt x="167" y="122"/>
                    <a:pt x="174" y="126"/>
                  </a:cubicBezTo>
                  <a:cubicBezTo>
                    <a:pt x="181" y="129"/>
                    <a:pt x="188" y="134"/>
                    <a:pt x="192" y="140"/>
                  </a:cubicBezTo>
                  <a:cubicBezTo>
                    <a:pt x="197" y="146"/>
                    <a:pt x="198" y="150"/>
                    <a:pt x="201" y="160"/>
                  </a:cubicBezTo>
                  <a:cubicBezTo>
                    <a:pt x="204" y="169"/>
                    <a:pt x="210" y="189"/>
                    <a:pt x="212" y="197"/>
                  </a:cubicBezTo>
                  <a:cubicBezTo>
                    <a:pt x="214" y="204"/>
                    <a:pt x="213" y="201"/>
                    <a:pt x="214" y="207"/>
                  </a:cubicBezTo>
                  <a:cubicBezTo>
                    <a:pt x="216" y="212"/>
                    <a:pt x="219" y="221"/>
                    <a:pt x="220" y="229"/>
                  </a:cubicBezTo>
                  <a:cubicBezTo>
                    <a:pt x="222" y="237"/>
                    <a:pt x="224" y="243"/>
                    <a:pt x="225" y="256"/>
                  </a:cubicBezTo>
                  <a:cubicBezTo>
                    <a:pt x="225" y="269"/>
                    <a:pt x="221" y="294"/>
                    <a:pt x="222" y="308"/>
                  </a:cubicBezTo>
                  <a:cubicBezTo>
                    <a:pt x="223" y="322"/>
                    <a:pt x="227" y="338"/>
                    <a:pt x="228" y="340"/>
                  </a:cubicBezTo>
                  <a:cubicBezTo>
                    <a:pt x="229" y="342"/>
                    <a:pt x="228" y="330"/>
                    <a:pt x="229" y="320"/>
                  </a:cubicBezTo>
                  <a:cubicBezTo>
                    <a:pt x="229" y="311"/>
                    <a:pt x="231" y="292"/>
                    <a:pt x="233" y="285"/>
                  </a:cubicBezTo>
                  <a:cubicBezTo>
                    <a:pt x="234" y="280"/>
                    <a:pt x="236" y="275"/>
                    <a:pt x="238" y="275"/>
                  </a:cubicBezTo>
                </a:path>
              </a:pathLst>
            </a:custGeom>
            <a:noFill/>
            <a:ln w="6350" cap="rnd">
              <a:solidFill>
                <a:srgbClr val="FF6600"/>
              </a:solidFill>
              <a:prstDash val="solid"/>
              <a:round/>
              <a:headEnd/>
              <a:tailEnd/>
            </a:ln>
          </p:spPr>
          <p:txBody>
            <a:bodyPr/>
            <a:lstStyle/>
            <a:p>
              <a:endParaRPr lang="en-US"/>
            </a:p>
          </p:txBody>
        </p:sp>
        <p:sp>
          <p:nvSpPr>
            <p:cNvPr id="41000" name="Freeform 32"/>
            <p:cNvSpPr>
              <a:spLocks noChangeAspect="1"/>
            </p:cNvSpPr>
            <p:nvPr/>
          </p:nvSpPr>
          <p:spPr bwMode="auto">
            <a:xfrm>
              <a:off x="3054" y="1885"/>
              <a:ext cx="846" cy="866"/>
            </a:xfrm>
            <a:custGeom>
              <a:avLst/>
              <a:gdLst>
                <a:gd name="T0" fmla="*/ 161892 w 166"/>
                <a:gd name="T1" fmla="*/ 538698 h 170"/>
                <a:gd name="T2" fmla="*/ 182150 w 166"/>
                <a:gd name="T3" fmla="*/ 398024 h 170"/>
                <a:gd name="T4" fmla="*/ 172074 w 166"/>
                <a:gd name="T5" fmla="*/ 346746 h 170"/>
                <a:gd name="T6" fmla="*/ 89737 w 166"/>
                <a:gd name="T7" fmla="*/ 250498 h 170"/>
                <a:gd name="T8" fmla="*/ 51219 w 166"/>
                <a:gd name="T9" fmla="*/ 137353 h 170"/>
                <a:gd name="T10" fmla="*/ 3297 w 166"/>
                <a:gd name="T11" fmla="*/ 68740 h 170"/>
                <a:gd name="T12" fmla="*/ 13505 w 166"/>
                <a:gd name="T13" fmla="*/ 34360 h 170"/>
                <a:gd name="T14" fmla="*/ 44466 w 166"/>
                <a:gd name="T15" fmla="*/ 41104 h 170"/>
                <a:gd name="T16" fmla="*/ 55321 w 166"/>
                <a:gd name="T17" fmla="*/ 16790 h 170"/>
                <a:gd name="T18" fmla="*/ 89737 w 166"/>
                <a:gd name="T19" fmla="*/ 10041 h 170"/>
                <a:gd name="T20" fmla="*/ 103243 w 166"/>
                <a:gd name="T21" fmla="*/ 55246 h 170"/>
                <a:gd name="T22" fmla="*/ 62074 w 166"/>
                <a:gd name="T23" fmla="*/ 58567 h 170"/>
                <a:gd name="T24" fmla="*/ 55321 w 166"/>
                <a:gd name="T25" fmla="*/ 75490 h 170"/>
                <a:gd name="T26" fmla="*/ 85635 w 166"/>
                <a:gd name="T27" fmla="*/ 102967 h 170"/>
                <a:gd name="T28" fmla="*/ 116748 w 166"/>
                <a:gd name="T29" fmla="*/ 126635 h 170"/>
                <a:gd name="T30" fmla="*/ 134229 w 166"/>
                <a:gd name="T31" fmla="*/ 175034 h 170"/>
                <a:gd name="T32" fmla="*/ 123501 w 166"/>
                <a:gd name="T33" fmla="*/ 284878 h 170"/>
                <a:gd name="T34" fmla="*/ 182150 w 166"/>
                <a:gd name="T35" fmla="*/ 325983 h 170"/>
                <a:gd name="T36" fmla="*/ 216566 w 166"/>
                <a:gd name="T37" fmla="*/ 332600 h 170"/>
                <a:gd name="T38" fmla="*/ 157917 w 166"/>
                <a:gd name="T39" fmla="*/ 260564 h 170"/>
                <a:gd name="T40" fmla="*/ 199732 w 166"/>
                <a:gd name="T41" fmla="*/ 195247 h 170"/>
                <a:gd name="T42" fmla="*/ 237471 w 166"/>
                <a:gd name="T43" fmla="*/ 164963 h 170"/>
                <a:gd name="T44" fmla="*/ 292145 w 166"/>
                <a:gd name="T45" fmla="*/ 144102 h 170"/>
                <a:gd name="T46" fmla="*/ 333314 w 166"/>
                <a:gd name="T47" fmla="*/ 119890 h 170"/>
                <a:gd name="T48" fmla="*/ 381882 w 166"/>
                <a:gd name="T49" fmla="*/ 116462 h 170"/>
                <a:gd name="T50" fmla="*/ 436429 w 166"/>
                <a:gd name="T51" fmla="*/ 147526 h 170"/>
                <a:gd name="T52" fmla="*/ 474270 w 166"/>
                <a:gd name="T53" fmla="*/ 140781 h 170"/>
                <a:gd name="T54" fmla="*/ 526166 w 166"/>
                <a:gd name="T55" fmla="*/ 216138 h 170"/>
                <a:gd name="T56" fmla="*/ 549849 w 166"/>
                <a:gd name="T57" fmla="*/ 257243 h 170"/>
                <a:gd name="T58" fmla="*/ 560577 w 166"/>
                <a:gd name="T59" fmla="*/ 342773 h 170"/>
                <a:gd name="T60" fmla="*/ 532919 w 166"/>
                <a:gd name="T61" fmla="*/ 418135 h 170"/>
                <a:gd name="T62" fmla="*/ 498503 w 166"/>
                <a:gd name="T63" fmla="*/ 486875 h 170"/>
                <a:gd name="T64" fmla="*/ 457334 w 166"/>
                <a:gd name="T65" fmla="*/ 507766 h 170"/>
                <a:gd name="T66" fmla="*/ 371027 w 166"/>
                <a:gd name="T67" fmla="*/ 497695 h 170"/>
                <a:gd name="T68" fmla="*/ 292145 w 166"/>
                <a:gd name="T69" fmla="*/ 497695 h 170"/>
                <a:gd name="T70" fmla="*/ 219863 w 166"/>
                <a:gd name="T71" fmla="*/ 470085 h 170"/>
                <a:gd name="T72" fmla="*/ 195630 w 166"/>
                <a:gd name="T73" fmla="*/ 418135 h 170"/>
                <a:gd name="T74" fmla="*/ 219863 w 166"/>
                <a:gd name="T75" fmla="*/ 373704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
                <a:gd name="T115" fmla="*/ 0 h 170"/>
                <a:gd name="T116" fmla="*/ 166 w 166"/>
                <a:gd name="T117" fmla="*/ 170 h 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 h="170">
                  <a:moveTo>
                    <a:pt x="50" y="169"/>
                  </a:moveTo>
                  <a:cubicBezTo>
                    <a:pt x="48" y="170"/>
                    <a:pt x="47" y="163"/>
                    <a:pt x="47" y="157"/>
                  </a:cubicBezTo>
                  <a:cubicBezTo>
                    <a:pt x="47" y="151"/>
                    <a:pt x="47" y="141"/>
                    <a:pt x="48" y="134"/>
                  </a:cubicBezTo>
                  <a:cubicBezTo>
                    <a:pt x="49" y="128"/>
                    <a:pt x="52" y="121"/>
                    <a:pt x="53" y="116"/>
                  </a:cubicBezTo>
                  <a:cubicBezTo>
                    <a:pt x="54" y="111"/>
                    <a:pt x="57" y="106"/>
                    <a:pt x="57" y="103"/>
                  </a:cubicBezTo>
                  <a:cubicBezTo>
                    <a:pt x="57" y="101"/>
                    <a:pt x="53" y="103"/>
                    <a:pt x="50" y="101"/>
                  </a:cubicBezTo>
                  <a:cubicBezTo>
                    <a:pt x="47" y="100"/>
                    <a:pt x="40" y="97"/>
                    <a:pt x="36" y="92"/>
                  </a:cubicBezTo>
                  <a:cubicBezTo>
                    <a:pt x="32" y="87"/>
                    <a:pt x="28" y="80"/>
                    <a:pt x="26" y="73"/>
                  </a:cubicBezTo>
                  <a:cubicBezTo>
                    <a:pt x="23" y="66"/>
                    <a:pt x="21" y="56"/>
                    <a:pt x="20" y="50"/>
                  </a:cubicBezTo>
                  <a:cubicBezTo>
                    <a:pt x="18" y="45"/>
                    <a:pt x="17" y="43"/>
                    <a:pt x="15" y="40"/>
                  </a:cubicBezTo>
                  <a:cubicBezTo>
                    <a:pt x="13" y="36"/>
                    <a:pt x="10" y="31"/>
                    <a:pt x="8" y="28"/>
                  </a:cubicBezTo>
                  <a:cubicBezTo>
                    <a:pt x="6" y="25"/>
                    <a:pt x="2" y="22"/>
                    <a:pt x="1" y="20"/>
                  </a:cubicBezTo>
                  <a:cubicBezTo>
                    <a:pt x="0" y="18"/>
                    <a:pt x="0" y="15"/>
                    <a:pt x="1" y="13"/>
                  </a:cubicBezTo>
                  <a:cubicBezTo>
                    <a:pt x="2" y="11"/>
                    <a:pt x="3" y="11"/>
                    <a:pt x="4" y="10"/>
                  </a:cubicBezTo>
                  <a:cubicBezTo>
                    <a:pt x="6" y="10"/>
                    <a:pt x="7" y="10"/>
                    <a:pt x="8" y="11"/>
                  </a:cubicBezTo>
                  <a:cubicBezTo>
                    <a:pt x="9" y="11"/>
                    <a:pt x="11" y="12"/>
                    <a:pt x="13" y="12"/>
                  </a:cubicBezTo>
                  <a:cubicBezTo>
                    <a:pt x="15" y="12"/>
                    <a:pt x="20" y="13"/>
                    <a:pt x="20" y="12"/>
                  </a:cubicBezTo>
                  <a:cubicBezTo>
                    <a:pt x="21" y="11"/>
                    <a:pt x="16" y="7"/>
                    <a:pt x="16" y="5"/>
                  </a:cubicBezTo>
                  <a:cubicBezTo>
                    <a:pt x="16" y="4"/>
                    <a:pt x="18" y="1"/>
                    <a:pt x="19" y="1"/>
                  </a:cubicBezTo>
                  <a:cubicBezTo>
                    <a:pt x="21" y="0"/>
                    <a:pt x="24" y="2"/>
                    <a:pt x="26" y="3"/>
                  </a:cubicBezTo>
                  <a:cubicBezTo>
                    <a:pt x="28" y="5"/>
                    <a:pt x="29" y="7"/>
                    <a:pt x="30" y="9"/>
                  </a:cubicBezTo>
                  <a:cubicBezTo>
                    <a:pt x="31" y="11"/>
                    <a:pt x="31" y="14"/>
                    <a:pt x="30" y="16"/>
                  </a:cubicBezTo>
                  <a:cubicBezTo>
                    <a:pt x="29" y="18"/>
                    <a:pt x="28" y="20"/>
                    <a:pt x="26" y="20"/>
                  </a:cubicBezTo>
                  <a:cubicBezTo>
                    <a:pt x="24" y="20"/>
                    <a:pt x="20" y="17"/>
                    <a:pt x="18" y="17"/>
                  </a:cubicBezTo>
                  <a:cubicBezTo>
                    <a:pt x="16" y="16"/>
                    <a:pt x="12" y="16"/>
                    <a:pt x="12" y="17"/>
                  </a:cubicBezTo>
                  <a:cubicBezTo>
                    <a:pt x="12" y="18"/>
                    <a:pt x="16" y="20"/>
                    <a:pt x="16" y="22"/>
                  </a:cubicBezTo>
                  <a:cubicBezTo>
                    <a:pt x="17" y="24"/>
                    <a:pt x="15" y="28"/>
                    <a:pt x="17" y="30"/>
                  </a:cubicBezTo>
                  <a:cubicBezTo>
                    <a:pt x="19" y="31"/>
                    <a:pt x="23" y="30"/>
                    <a:pt x="25" y="30"/>
                  </a:cubicBezTo>
                  <a:cubicBezTo>
                    <a:pt x="27" y="31"/>
                    <a:pt x="29" y="31"/>
                    <a:pt x="30" y="32"/>
                  </a:cubicBezTo>
                  <a:cubicBezTo>
                    <a:pt x="31" y="33"/>
                    <a:pt x="33" y="35"/>
                    <a:pt x="34" y="37"/>
                  </a:cubicBezTo>
                  <a:cubicBezTo>
                    <a:pt x="34" y="39"/>
                    <a:pt x="34" y="42"/>
                    <a:pt x="35" y="45"/>
                  </a:cubicBezTo>
                  <a:cubicBezTo>
                    <a:pt x="36" y="47"/>
                    <a:pt x="40" y="47"/>
                    <a:pt x="39" y="51"/>
                  </a:cubicBezTo>
                  <a:cubicBezTo>
                    <a:pt x="39" y="54"/>
                    <a:pt x="34" y="60"/>
                    <a:pt x="34" y="65"/>
                  </a:cubicBezTo>
                  <a:cubicBezTo>
                    <a:pt x="33" y="70"/>
                    <a:pt x="33" y="79"/>
                    <a:pt x="36" y="83"/>
                  </a:cubicBezTo>
                  <a:cubicBezTo>
                    <a:pt x="39" y="88"/>
                    <a:pt x="47" y="89"/>
                    <a:pt x="50" y="91"/>
                  </a:cubicBezTo>
                  <a:cubicBezTo>
                    <a:pt x="53" y="93"/>
                    <a:pt x="52" y="94"/>
                    <a:pt x="53" y="95"/>
                  </a:cubicBezTo>
                  <a:cubicBezTo>
                    <a:pt x="55" y="96"/>
                    <a:pt x="58" y="98"/>
                    <a:pt x="60" y="98"/>
                  </a:cubicBezTo>
                  <a:cubicBezTo>
                    <a:pt x="61" y="98"/>
                    <a:pt x="65" y="99"/>
                    <a:pt x="63" y="97"/>
                  </a:cubicBezTo>
                  <a:cubicBezTo>
                    <a:pt x="62" y="95"/>
                    <a:pt x="53" y="90"/>
                    <a:pt x="50" y="86"/>
                  </a:cubicBezTo>
                  <a:cubicBezTo>
                    <a:pt x="47" y="82"/>
                    <a:pt x="45" y="80"/>
                    <a:pt x="46" y="76"/>
                  </a:cubicBezTo>
                  <a:cubicBezTo>
                    <a:pt x="47" y="72"/>
                    <a:pt x="54" y="68"/>
                    <a:pt x="56" y="65"/>
                  </a:cubicBezTo>
                  <a:cubicBezTo>
                    <a:pt x="58" y="62"/>
                    <a:pt x="57" y="60"/>
                    <a:pt x="58" y="57"/>
                  </a:cubicBezTo>
                  <a:cubicBezTo>
                    <a:pt x="59" y="54"/>
                    <a:pt x="61" y="51"/>
                    <a:pt x="63" y="49"/>
                  </a:cubicBezTo>
                  <a:cubicBezTo>
                    <a:pt x="65" y="47"/>
                    <a:pt x="68" y="49"/>
                    <a:pt x="69" y="48"/>
                  </a:cubicBezTo>
                  <a:cubicBezTo>
                    <a:pt x="71" y="47"/>
                    <a:pt x="71" y="44"/>
                    <a:pt x="74" y="43"/>
                  </a:cubicBezTo>
                  <a:cubicBezTo>
                    <a:pt x="76" y="42"/>
                    <a:pt x="84" y="43"/>
                    <a:pt x="85" y="42"/>
                  </a:cubicBezTo>
                  <a:cubicBezTo>
                    <a:pt x="88" y="41"/>
                    <a:pt x="87" y="38"/>
                    <a:pt x="88" y="37"/>
                  </a:cubicBezTo>
                  <a:cubicBezTo>
                    <a:pt x="91" y="35"/>
                    <a:pt x="94" y="34"/>
                    <a:pt x="97" y="35"/>
                  </a:cubicBezTo>
                  <a:cubicBezTo>
                    <a:pt x="100" y="35"/>
                    <a:pt x="103" y="40"/>
                    <a:pt x="106" y="40"/>
                  </a:cubicBezTo>
                  <a:cubicBezTo>
                    <a:pt x="108" y="40"/>
                    <a:pt x="109" y="35"/>
                    <a:pt x="111" y="34"/>
                  </a:cubicBezTo>
                  <a:cubicBezTo>
                    <a:pt x="114" y="33"/>
                    <a:pt x="118" y="35"/>
                    <a:pt x="121" y="37"/>
                  </a:cubicBezTo>
                  <a:cubicBezTo>
                    <a:pt x="123" y="38"/>
                    <a:pt x="125" y="42"/>
                    <a:pt x="127" y="43"/>
                  </a:cubicBezTo>
                  <a:cubicBezTo>
                    <a:pt x="129" y="44"/>
                    <a:pt x="131" y="40"/>
                    <a:pt x="133" y="40"/>
                  </a:cubicBezTo>
                  <a:cubicBezTo>
                    <a:pt x="134" y="40"/>
                    <a:pt x="136" y="39"/>
                    <a:pt x="138" y="41"/>
                  </a:cubicBezTo>
                  <a:cubicBezTo>
                    <a:pt x="140" y="43"/>
                    <a:pt x="145" y="49"/>
                    <a:pt x="147" y="53"/>
                  </a:cubicBezTo>
                  <a:cubicBezTo>
                    <a:pt x="150" y="57"/>
                    <a:pt x="151" y="60"/>
                    <a:pt x="153" y="63"/>
                  </a:cubicBezTo>
                  <a:cubicBezTo>
                    <a:pt x="156" y="66"/>
                    <a:pt x="159" y="67"/>
                    <a:pt x="159" y="69"/>
                  </a:cubicBezTo>
                  <a:cubicBezTo>
                    <a:pt x="160" y="71"/>
                    <a:pt x="159" y="72"/>
                    <a:pt x="160" y="75"/>
                  </a:cubicBezTo>
                  <a:cubicBezTo>
                    <a:pt x="161" y="79"/>
                    <a:pt x="166" y="86"/>
                    <a:pt x="166" y="90"/>
                  </a:cubicBezTo>
                  <a:cubicBezTo>
                    <a:pt x="166" y="94"/>
                    <a:pt x="164" y="97"/>
                    <a:pt x="163" y="100"/>
                  </a:cubicBezTo>
                  <a:cubicBezTo>
                    <a:pt x="163" y="104"/>
                    <a:pt x="163" y="109"/>
                    <a:pt x="161" y="113"/>
                  </a:cubicBezTo>
                  <a:cubicBezTo>
                    <a:pt x="160" y="117"/>
                    <a:pt x="157" y="119"/>
                    <a:pt x="155" y="122"/>
                  </a:cubicBezTo>
                  <a:cubicBezTo>
                    <a:pt x="153" y="126"/>
                    <a:pt x="153" y="132"/>
                    <a:pt x="151" y="136"/>
                  </a:cubicBezTo>
                  <a:cubicBezTo>
                    <a:pt x="149" y="139"/>
                    <a:pt x="147" y="141"/>
                    <a:pt x="145" y="142"/>
                  </a:cubicBezTo>
                  <a:cubicBezTo>
                    <a:pt x="143" y="143"/>
                    <a:pt x="141" y="142"/>
                    <a:pt x="139" y="143"/>
                  </a:cubicBezTo>
                  <a:cubicBezTo>
                    <a:pt x="137" y="144"/>
                    <a:pt x="135" y="147"/>
                    <a:pt x="133" y="148"/>
                  </a:cubicBezTo>
                  <a:cubicBezTo>
                    <a:pt x="130" y="149"/>
                    <a:pt x="127" y="151"/>
                    <a:pt x="123" y="150"/>
                  </a:cubicBezTo>
                  <a:cubicBezTo>
                    <a:pt x="119" y="149"/>
                    <a:pt x="112" y="145"/>
                    <a:pt x="108" y="145"/>
                  </a:cubicBezTo>
                  <a:cubicBezTo>
                    <a:pt x="103" y="144"/>
                    <a:pt x="100" y="146"/>
                    <a:pt x="96" y="146"/>
                  </a:cubicBezTo>
                  <a:cubicBezTo>
                    <a:pt x="92" y="146"/>
                    <a:pt x="88" y="145"/>
                    <a:pt x="85" y="145"/>
                  </a:cubicBezTo>
                  <a:cubicBezTo>
                    <a:pt x="81" y="144"/>
                    <a:pt x="76" y="144"/>
                    <a:pt x="73" y="143"/>
                  </a:cubicBezTo>
                  <a:cubicBezTo>
                    <a:pt x="70" y="141"/>
                    <a:pt x="67" y="139"/>
                    <a:pt x="64" y="137"/>
                  </a:cubicBezTo>
                  <a:cubicBezTo>
                    <a:pt x="62" y="134"/>
                    <a:pt x="59" y="132"/>
                    <a:pt x="57" y="129"/>
                  </a:cubicBezTo>
                  <a:cubicBezTo>
                    <a:pt x="56" y="127"/>
                    <a:pt x="57" y="125"/>
                    <a:pt x="57" y="122"/>
                  </a:cubicBezTo>
                  <a:cubicBezTo>
                    <a:pt x="57" y="120"/>
                    <a:pt x="58" y="117"/>
                    <a:pt x="59" y="115"/>
                  </a:cubicBezTo>
                  <a:cubicBezTo>
                    <a:pt x="60" y="113"/>
                    <a:pt x="63" y="111"/>
                    <a:pt x="64" y="109"/>
                  </a:cubicBezTo>
                </a:path>
              </a:pathLst>
            </a:custGeom>
            <a:noFill/>
            <a:ln w="6350" cap="rnd">
              <a:solidFill>
                <a:srgbClr val="FF6600"/>
              </a:solidFill>
              <a:prstDash val="solid"/>
              <a:round/>
              <a:headEnd/>
              <a:tailEnd/>
            </a:ln>
          </p:spPr>
          <p:txBody>
            <a:bodyPr/>
            <a:lstStyle/>
            <a:p>
              <a:endParaRPr lang="en-US"/>
            </a:p>
          </p:txBody>
        </p:sp>
        <p:sp>
          <p:nvSpPr>
            <p:cNvPr id="41001" name="Freeform 33"/>
            <p:cNvSpPr>
              <a:spLocks noChangeAspect="1"/>
            </p:cNvSpPr>
            <p:nvPr/>
          </p:nvSpPr>
          <p:spPr bwMode="auto">
            <a:xfrm>
              <a:off x="3330" y="2438"/>
              <a:ext cx="52" cy="216"/>
            </a:xfrm>
            <a:custGeom>
              <a:avLst/>
              <a:gdLst>
                <a:gd name="T0" fmla="*/ 37965 w 10"/>
                <a:gd name="T1" fmla="*/ 0 h 42"/>
                <a:gd name="T2" fmla="*/ 11679 w 10"/>
                <a:gd name="T3" fmla="*/ 53877 h 42"/>
                <a:gd name="T4" fmla="*/ 0 w 10"/>
                <a:gd name="T5" fmla="*/ 151128 h 42"/>
                <a:gd name="T6" fmla="*/ 0 60000 65536"/>
                <a:gd name="T7" fmla="*/ 0 60000 65536"/>
                <a:gd name="T8" fmla="*/ 0 60000 65536"/>
                <a:gd name="T9" fmla="*/ 0 w 10"/>
                <a:gd name="T10" fmla="*/ 0 h 42"/>
                <a:gd name="T11" fmla="*/ 10 w 10"/>
                <a:gd name="T12" fmla="*/ 42 h 42"/>
              </a:gdLst>
              <a:ahLst/>
              <a:cxnLst>
                <a:cxn ang="T6">
                  <a:pos x="T0" y="T1"/>
                </a:cxn>
                <a:cxn ang="T7">
                  <a:pos x="T2" y="T3"/>
                </a:cxn>
                <a:cxn ang="T8">
                  <a:pos x="T4" y="T5"/>
                </a:cxn>
              </a:cxnLst>
              <a:rect l="T9" t="T10" r="T11" b="T12"/>
              <a:pathLst>
                <a:path w="10" h="42">
                  <a:moveTo>
                    <a:pt x="10" y="0"/>
                  </a:moveTo>
                  <a:cubicBezTo>
                    <a:pt x="9" y="2"/>
                    <a:pt x="5" y="8"/>
                    <a:pt x="3" y="15"/>
                  </a:cubicBezTo>
                  <a:cubicBezTo>
                    <a:pt x="1" y="21"/>
                    <a:pt x="1" y="34"/>
                    <a:pt x="0" y="42"/>
                  </a:cubicBezTo>
                </a:path>
              </a:pathLst>
            </a:custGeom>
            <a:noFill/>
            <a:ln w="6350" cap="rnd">
              <a:solidFill>
                <a:srgbClr val="FF6600"/>
              </a:solidFill>
              <a:prstDash val="solid"/>
              <a:round/>
              <a:headEnd/>
              <a:tailEnd/>
            </a:ln>
          </p:spPr>
          <p:txBody>
            <a:bodyPr/>
            <a:lstStyle/>
            <a:p>
              <a:endParaRPr lang="en-US"/>
            </a:p>
          </p:txBody>
        </p:sp>
        <p:sp>
          <p:nvSpPr>
            <p:cNvPr id="41002" name="Freeform 34"/>
            <p:cNvSpPr>
              <a:spLocks noChangeAspect="1"/>
            </p:cNvSpPr>
            <p:nvPr/>
          </p:nvSpPr>
          <p:spPr bwMode="auto">
            <a:xfrm>
              <a:off x="3753" y="2087"/>
              <a:ext cx="223" cy="149"/>
            </a:xfrm>
            <a:custGeom>
              <a:avLst/>
              <a:gdLst>
                <a:gd name="T0" fmla="*/ 0 w 44"/>
                <a:gd name="T1" fmla="*/ 0 h 29"/>
                <a:gd name="T2" fmla="*/ 63393 w 44"/>
                <a:gd name="T3" fmla="*/ 32020 h 29"/>
                <a:gd name="T4" fmla="*/ 87102 w 44"/>
                <a:gd name="T5" fmla="*/ 57098 h 29"/>
                <a:gd name="T6" fmla="*/ 110142 w 44"/>
                <a:gd name="T7" fmla="*/ 78800 h 29"/>
                <a:gd name="T8" fmla="*/ 143845 w 44"/>
                <a:gd name="T9" fmla="*/ 100364 h 29"/>
                <a:gd name="T10" fmla="*/ 147104 w 44"/>
                <a:gd name="T11" fmla="*/ 103904 h 29"/>
                <a:gd name="T12" fmla="*/ 0 60000 65536"/>
                <a:gd name="T13" fmla="*/ 0 60000 65536"/>
                <a:gd name="T14" fmla="*/ 0 60000 65536"/>
                <a:gd name="T15" fmla="*/ 0 60000 65536"/>
                <a:gd name="T16" fmla="*/ 0 60000 65536"/>
                <a:gd name="T17" fmla="*/ 0 60000 65536"/>
                <a:gd name="T18" fmla="*/ 0 w 44"/>
                <a:gd name="T19" fmla="*/ 0 h 29"/>
                <a:gd name="T20" fmla="*/ 44 w 4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4" h="29">
                  <a:moveTo>
                    <a:pt x="0" y="0"/>
                  </a:moveTo>
                  <a:cubicBezTo>
                    <a:pt x="3" y="2"/>
                    <a:pt x="14" y="7"/>
                    <a:pt x="19" y="9"/>
                  </a:cubicBezTo>
                  <a:cubicBezTo>
                    <a:pt x="23" y="12"/>
                    <a:pt x="23" y="14"/>
                    <a:pt x="26" y="16"/>
                  </a:cubicBezTo>
                  <a:cubicBezTo>
                    <a:pt x="28" y="18"/>
                    <a:pt x="30" y="20"/>
                    <a:pt x="33" y="22"/>
                  </a:cubicBezTo>
                  <a:cubicBezTo>
                    <a:pt x="36" y="24"/>
                    <a:pt x="39" y="25"/>
                    <a:pt x="43" y="28"/>
                  </a:cubicBezTo>
                  <a:cubicBezTo>
                    <a:pt x="44" y="28"/>
                    <a:pt x="44" y="29"/>
                    <a:pt x="44" y="29"/>
                  </a:cubicBezTo>
                </a:path>
              </a:pathLst>
            </a:custGeom>
            <a:noFill/>
            <a:ln w="6350" cap="rnd">
              <a:solidFill>
                <a:srgbClr val="FF6600"/>
              </a:solidFill>
              <a:prstDash val="solid"/>
              <a:round/>
              <a:headEnd/>
              <a:tailEnd/>
            </a:ln>
          </p:spPr>
          <p:txBody>
            <a:bodyPr/>
            <a:lstStyle/>
            <a:p>
              <a:endParaRPr lang="en-US"/>
            </a:p>
          </p:txBody>
        </p:sp>
        <p:sp>
          <p:nvSpPr>
            <p:cNvPr id="41003" name="Freeform 35"/>
            <p:cNvSpPr>
              <a:spLocks noChangeAspect="1"/>
            </p:cNvSpPr>
            <p:nvPr/>
          </p:nvSpPr>
          <p:spPr bwMode="auto">
            <a:xfrm>
              <a:off x="3344" y="2205"/>
              <a:ext cx="97" cy="72"/>
            </a:xfrm>
            <a:custGeom>
              <a:avLst/>
              <a:gdLst>
                <a:gd name="T0" fmla="*/ 0 w 19"/>
                <a:gd name="T1" fmla="*/ 0 h 14"/>
                <a:gd name="T2" fmla="*/ 17695 w 19"/>
                <a:gd name="T3" fmla="*/ 14678 h 14"/>
                <a:gd name="T4" fmla="*/ 38055 w 19"/>
                <a:gd name="T5" fmla="*/ 21636 h 14"/>
                <a:gd name="T6" fmla="*/ 44829 w 19"/>
                <a:gd name="T7" fmla="*/ 39857 h 14"/>
                <a:gd name="T8" fmla="*/ 65863 w 19"/>
                <a:gd name="T9" fmla="*/ 50333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0"/>
                  </a:moveTo>
                  <a:cubicBezTo>
                    <a:pt x="1" y="1"/>
                    <a:pt x="3" y="3"/>
                    <a:pt x="5" y="4"/>
                  </a:cubicBezTo>
                  <a:cubicBezTo>
                    <a:pt x="6" y="5"/>
                    <a:pt x="9" y="5"/>
                    <a:pt x="11" y="6"/>
                  </a:cubicBezTo>
                  <a:cubicBezTo>
                    <a:pt x="12" y="8"/>
                    <a:pt x="11" y="10"/>
                    <a:pt x="13" y="11"/>
                  </a:cubicBezTo>
                  <a:cubicBezTo>
                    <a:pt x="14" y="13"/>
                    <a:pt x="18" y="14"/>
                    <a:pt x="19" y="14"/>
                  </a:cubicBezTo>
                </a:path>
              </a:pathLst>
            </a:custGeom>
            <a:noFill/>
            <a:ln w="6350" cap="rnd">
              <a:solidFill>
                <a:srgbClr val="FF6600"/>
              </a:solidFill>
              <a:prstDash val="solid"/>
              <a:round/>
              <a:headEnd/>
              <a:tailEnd/>
            </a:ln>
          </p:spPr>
          <p:txBody>
            <a:bodyPr/>
            <a:lstStyle/>
            <a:p>
              <a:endParaRPr lang="en-US"/>
            </a:p>
          </p:txBody>
        </p:sp>
        <p:sp>
          <p:nvSpPr>
            <p:cNvPr id="41004" name="Freeform 36"/>
            <p:cNvSpPr>
              <a:spLocks noChangeAspect="1"/>
            </p:cNvSpPr>
            <p:nvPr/>
          </p:nvSpPr>
          <p:spPr bwMode="auto">
            <a:xfrm>
              <a:off x="3401" y="2128"/>
              <a:ext cx="56" cy="77"/>
            </a:xfrm>
            <a:custGeom>
              <a:avLst/>
              <a:gdLst>
                <a:gd name="T0" fmla="*/ 0 w 11"/>
                <a:gd name="T1" fmla="*/ 0 h 15"/>
                <a:gd name="T2" fmla="*/ 10029 w 11"/>
                <a:gd name="T3" fmla="*/ 21504 h 15"/>
                <a:gd name="T4" fmla="*/ 27577 w 11"/>
                <a:gd name="T5" fmla="*/ 31909 h 15"/>
                <a:gd name="T6" fmla="*/ 37607 w 11"/>
                <a:gd name="T7" fmla="*/ 53438 h 15"/>
                <a:gd name="T8" fmla="*/ 0 60000 65536"/>
                <a:gd name="T9" fmla="*/ 0 60000 65536"/>
                <a:gd name="T10" fmla="*/ 0 60000 65536"/>
                <a:gd name="T11" fmla="*/ 0 60000 65536"/>
                <a:gd name="T12" fmla="*/ 0 w 11"/>
                <a:gd name="T13" fmla="*/ 0 h 15"/>
                <a:gd name="T14" fmla="*/ 11 w 11"/>
                <a:gd name="T15" fmla="*/ 15 h 15"/>
              </a:gdLst>
              <a:ahLst/>
              <a:cxnLst>
                <a:cxn ang="T8">
                  <a:pos x="T0" y="T1"/>
                </a:cxn>
                <a:cxn ang="T9">
                  <a:pos x="T2" y="T3"/>
                </a:cxn>
                <a:cxn ang="T10">
                  <a:pos x="T4" y="T5"/>
                </a:cxn>
                <a:cxn ang="T11">
                  <a:pos x="T6" y="T7"/>
                </a:cxn>
              </a:cxnLst>
              <a:rect l="T12" t="T13" r="T14" b="T15"/>
              <a:pathLst>
                <a:path w="11" h="15">
                  <a:moveTo>
                    <a:pt x="0" y="0"/>
                  </a:moveTo>
                  <a:cubicBezTo>
                    <a:pt x="1" y="1"/>
                    <a:pt x="2" y="4"/>
                    <a:pt x="3" y="6"/>
                  </a:cubicBezTo>
                  <a:cubicBezTo>
                    <a:pt x="5" y="7"/>
                    <a:pt x="6" y="8"/>
                    <a:pt x="8" y="9"/>
                  </a:cubicBezTo>
                  <a:cubicBezTo>
                    <a:pt x="9" y="11"/>
                    <a:pt x="10" y="14"/>
                    <a:pt x="11" y="15"/>
                  </a:cubicBezTo>
                </a:path>
              </a:pathLst>
            </a:custGeom>
            <a:noFill/>
            <a:ln w="6350" cap="rnd">
              <a:solidFill>
                <a:srgbClr val="FF6600"/>
              </a:solidFill>
              <a:prstDash val="solid"/>
              <a:round/>
              <a:headEnd/>
              <a:tailEnd/>
            </a:ln>
          </p:spPr>
          <p:txBody>
            <a:bodyPr/>
            <a:lstStyle/>
            <a:p>
              <a:endParaRPr lang="en-US"/>
            </a:p>
          </p:txBody>
        </p:sp>
        <p:sp>
          <p:nvSpPr>
            <p:cNvPr id="41005" name="Freeform 37"/>
            <p:cNvSpPr>
              <a:spLocks noChangeAspect="1"/>
            </p:cNvSpPr>
            <p:nvPr/>
          </p:nvSpPr>
          <p:spPr bwMode="auto">
            <a:xfrm>
              <a:off x="3483" y="2103"/>
              <a:ext cx="45" cy="133"/>
            </a:xfrm>
            <a:custGeom>
              <a:avLst/>
              <a:gdLst>
                <a:gd name="T0" fmla="*/ 3125 w 9"/>
                <a:gd name="T1" fmla="*/ 0 h 26"/>
                <a:gd name="T2" fmla="*/ 0 w 9"/>
                <a:gd name="T3" fmla="*/ 24625 h 26"/>
                <a:gd name="T4" fmla="*/ 15625 w 9"/>
                <a:gd name="T5" fmla="*/ 41762 h 26"/>
                <a:gd name="T6" fmla="*/ 21875 w 9"/>
                <a:gd name="T7" fmla="*/ 66387 h 26"/>
                <a:gd name="T8" fmla="*/ 28125 w 9"/>
                <a:gd name="T9" fmla="*/ 91008 h 26"/>
                <a:gd name="T10" fmla="*/ 0 60000 65536"/>
                <a:gd name="T11" fmla="*/ 0 60000 65536"/>
                <a:gd name="T12" fmla="*/ 0 60000 65536"/>
                <a:gd name="T13" fmla="*/ 0 60000 65536"/>
                <a:gd name="T14" fmla="*/ 0 60000 65536"/>
                <a:gd name="T15" fmla="*/ 0 w 9"/>
                <a:gd name="T16" fmla="*/ 0 h 26"/>
                <a:gd name="T17" fmla="*/ 9 w 9"/>
                <a:gd name="T18" fmla="*/ 26 h 26"/>
              </a:gdLst>
              <a:ahLst/>
              <a:cxnLst>
                <a:cxn ang="T10">
                  <a:pos x="T0" y="T1"/>
                </a:cxn>
                <a:cxn ang="T11">
                  <a:pos x="T2" y="T3"/>
                </a:cxn>
                <a:cxn ang="T12">
                  <a:pos x="T4" y="T5"/>
                </a:cxn>
                <a:cxn ang="T13">
                  <a:pos x="T6" y="T7"/>
                </a:cxn>
                <a:cxn ang="T14">
                  <a:pos x="T8" y="T9"/>
                </a:cxn>
              </a:cxnLst>
              <a:rect l="T15" t="T16" r="T17" b="T18"/>
              <a:pathLst>
                <a:path w="9" h="26">
                  <a:moveTo>
                    <a:pt x="1" y="0"/>
                  </a:moveTo>
                  <a:cubicBezTo>
                    <a:pt x="1" y="1"/>
                    <a:pt x="0" y="5"/>
                    <a:pt x="0" y="7"/>
                  </a:cubicBezTo>
                  <a:cubicBezTo>
                    <a:pt x="1" y="9"/>
                    <a:pt x="4" y="10"/>
                    <a:pt x="5" y="12"/>
                  </a:cubicBezTo>
                  <a:cubicBezTo>
                    <a:pt x="6" y="14"/>
                    <a:pt x="7" y="17"/>
                    <a:pt x="7" y="19"/>
                  </a:cubicBezTo>
                  <a:cubicBezTo>
                    <a:pt x="8" y="21"/>
                    <a:pt x="8" y="25"/>
                    <a:pt x="9" y="26"/>
                  </a:cubicBezTo>
                </a:path>
              </a:pathLst>
            </a:custGeom>
            <a:noFill/>
            <a:ln w="6350" cap="rnd">
              <a:solidFill>
                <a:srgbClr val="FF6600"/>
              </a:solidFill>
              <a:prstDash val="solid"/>
              <a:round/>
              <a:headEnd/>
              <a:tailEnd/>
            </a:ln>
          </p:spPr>
          <p:txBody>
            <a:bodyPr/>
            <a:lstStyle/>
            <a:p>
              <a:endParaRPr lang="en-US"/>
            </a:p>
          </p:txBody>
        </p:sp>
        <p:sp>
          <p:nvSpPr>
            <p:cNvPr id="41006" name="Freeform 38"/>
            <p:cNvSpPr>
              <a:spLocks noChangeAspect="1"/>
            </p:cNvSpPr>
            <p:nvPr/>
          </p:nvSpPr>
          <p:spPr bwMode="auto">
            <a:xfrm>
              <a:off x="3594" y="2087"/>
              <a:ext cx="31" cy="153"/>
            </a:xfrm>
            <a:custGeom>
              <a:avLst/>
              <a:gdLst>
                <a:gd name="T0" fmla="*/ 3575 w 6"/>
                <a:gd name="T1" fmla="*/ 0 h 30"/>
                <a:gd name="T2" fmla="*/ 0 w 6"/>
                <a:gd name="T3" fmla="*/ 20966 h 30"/>
                <a:gd name="T4" fmla="*/ 7182 w 6"/>
                <a:gd name="T5" fmla="*/ 37949 h 30"/>
                <a:gd name="T6" fmla="*/ 18471 w 6"/>
                <a:gd name="T7" fmla="*/ 55452 h 30"/>
                <a:gd name="T8" fmla="*/ 11449 w 6"/>
                <a:gd name="T9" fmla="*/ 68978 h 30"/>
                <a:gd name="T10" fmla="*/ 18471 w 6"/>
                <a:gd name="T11" fmla="*/ 103469 h 30"/>
                <a:gd name="T12" fmla="*/ 0 60000 65536"/>
                <a:gd name="T13" fmla="*/ 0 60000 65536"/>
                <a:gd name="T14" fmla="*/ 0 60000 65536"/>
                <a:gd name="T15" fmla="*/ 0 60000 65536"/>
                <a:gd name="T16" fmla="*/ 0 60000 65536"/>
                <a:gd name="T17" fmla="*/ 0 60000 65536"/>
                <a:gd name="T18" fmla="*/ 0 w 6"/>
                <a:gd name="T19" fmla="*/ 0 h 30"/>
                <a:gd name="T20" fmla="*/ 6 w 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6" h="30">
                  <a:moveTo>
                    <a:pt x="1" y="0"/>
                  </a:moveTo>
                  <a:cubicBezTo>
                    <a:pt x="1" y="1"/>
                    <a:pt x="0" y="4"/>
                    <a:pt x="0" y="6"/>
                  </a:cubicBezTo>
                  <a:cubicBezTo>
                    <a:pt x="0" y="8"/>
                    <a:pt x="1" y="10"/>
                    <a:pt x="2" y="11"/>
                  </a:cubicBezTo>
                  <a:cubicBezTo>
                    <a:pt x="3" y="13"/>
                    <a:pt x="5" y="15"/>
                    <a:pt x="5" y="16"/>
                  </a:cubicBezTo>
                  <a:cubicBezTo>
                    <a:pt x="6" y="17"/>
                    <a:pt x="3" y="18"/>
                    <a:pt x="3" y="20"/>
                  </a:cubicBezTo>
                  <a:cubicBezTo>
                    <a:pt x="3" y="23"/>
                    <a:pt x="5" y="28"/>
                    <a:pt x="5" y="30"/>
                  </a:cubicBezTo>
                </a:path>
              </a:pathLst>
            </a:custGeom>
            <a:noFill/>
            <a:ln w="6350" cap="rnd">
              <a:solidFill>
                <a:srgbClr val="FF6600"/>
              </a:solidFill>
              <a:prstDash val="solid"/>
              <a:round/>
              <a:headEnd/>
              <a:tailEnd/>
            </a:ln>
          </p:spPr>
          <p:txBody>
            <a:bodyPr/>
            <a:lstStyle/>
            <a:p>
              <a:endParaRPr lang="en-US"/>
            </a:p>
          </p:txBody>
        </p:sp>
        <p:sp>
          <p:nvSpPr>
            <p:cNvPr id="41007" name="Freeform 39"/>
            <p:cNvSpPr>
              <a:spLocks noChangeAspect="1"/>
            </p:cNvSpPr>
            <p:nvPr/>
          </p:nvSpPr>
          <p:spPr bwMode="auto">
            <a:xfrm>
              <a:off x="3681" y="2103"/>
              <a:ext cx="26" cy="129"/>
            </a:xfrm>
            <a:custGeom>
              <a:avLst/>
              <a:gdLst>
                <a:gd name="T0" fmla="*/ 11679 w 5"/>
                <a:gd name="T1" fmla="*/ 0 h 25"/>
                <a:gd name="T2" fmla="*/ 11679 w 5"/>
                <a:gd name="T3" fmla="*/ 18401 h 25"/>
                <a:gd name="T4" fmla="*/ 3650 w 5"/>
                <a:gd name="T5" fmla="*/ 29128 h 25"/>
                <a:gd name="T6" fmla="*/ 15330 w 5"/>
                <a:gd name="T7" fmla="*/ 32565 h 25"/>
                <a:gd name="T8" fmla="*/ 15330 w 5"/>
                <a:gd name="T9" fmla="*/ 47529 h 25"/>
                <a:gd name="T10" fmla="*/ 7301 w 5"/>
                <a:gd name="T11" fmla="*/ 62384 h 25"/>
                <a:gd name="T12" fmla="*/ 3650 w 5"/>
                <a:gd name="T13" fmla="*/ 91513 h 25"/>
                <a:gd name="T14" fmla="*/ 0 60000 65536"/>
                <a:gd name="T15" fmla="*/ 0 60000 65536"/>
                <a:gd name="T16" fmla="*/ 0 60000 65536"/>
                <a:gd name="T17" fmla="*/ 0 60000 65536"/>
                <a:gd name="T18" fmla="*/ 0 60000 65536"/>
                <a:gd name="T19" fmla="*/ 0 60000 65536"/>
                <a:gd name="T20" fmla="*/ 0 60000 65536"/>
                <a:gd name="T21" fmla="*/ 0 w 5"/>
                <a:gd name="T22" fmla="*/ 0 h 25"/>
                <a:gd name="T23" fmla="*/ 5 w 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5">
                  <a:moveTo>
                    <a:pt x="3" y="0"/>
                  </a:moveTo>
                  <a:cubicBezTo>
                    <a:pt x="3" y="1"/>
                    <a:pt x="3" y="4"/>
                    <a:pt x="3" y="5"/>
                  </a:cubicBezTo>
                  <a:cubicBezTo>
                    <a:pt x="2" y="7"/>
                    <a:pt x="0" y="7"/>
                    <a:pt x="1" y="8"/>
                  </a:cubicBezTo>
                  <a:cubicBezTo>
                    <a:pt x="1" y="9"/>
                    <a:pt x="4" y="9"/>
                    <a:pt x="4" y="9"/>
                  </a:cubicBezTo>
                  <a:cubicBezTo>
                    <a:pt x="5" y="10"/>
                    <a:pt x="4" y="11"/>
                    <a:pt x="4" y="13"/>
                  </a:cubicBezTo>
                  <a:cubicBezTo>
                    <a:pt x="4" y="14"/>
                    <a:pt x="2" y="15"/>
                    <a:pt x="2" y="17"/>
                  </a:cubicBezTo>
                  <a:cubicBezTo>
                    <a:pt x="1" y="19"/>
                    <a:pt x="1" y="24"/>
                    <a:pt x="1" y="25"/>
                  </a:cubicBezTo>
                </a:path>
              </a:pathLst>
            </a:custGeom>
            <a:noFill/>
            <a:ln w="6350" cap="rnd">
              <a:solidFill>
                <a:srgbClr val="FF6600"/>
              </a:solidFill>
              <a:prstDash val="solid"/>
              <a:round/>
              <a:headEnd/>
              <a:tailEnd/>
            </a:ln>
          </p:spPr>
          <p:txBody>
            <a:bodyPr/>
            <a:lstStyle/>
            <a:p>
              <a:endParaRPr lang="en-US"/>
            </a:p>
          </p:txBody>
        </p:sp>
        <p:sp>
          <p:nvSpPr>
            <p:cNvPr id="41008" name="Freeform 40"/>
            <p:cNvSpPr>
              <a:spLocks noChangeAspect="1"/>
            </p:cNvSpPr>
            <p:nvPr/>
          </p:nvSpPr>
          <p:spPr bwMode="auto">
            <a:xfrm>
              <a:off x="3737" y="2159"/>
              <a:ext cx="71" cy="118"/>
            </a:xfrm>
            <a:custGeom>
              <a:avLst/>
              <a:gdLst>
                <a:gd name="T0" fmla="*/ 46961 w 14"/>
                <a:gd name="T1" fmla="*/ 0 h 23"/>
                <a:gd name="T2" fmla="*/ 33796 w 14"/>
                <a:gd name="T3" fmla="*/ 21476 h 23"/>
                <a:gd name="T4" fmla="*/ 27132 w 14"/>
                <a:gd name="T5" fmla="*/ 35374 h 23"/>
                <a:gd name="T6" fmla="*/ 27132 w 14"/>
                <a:gd name="T7" fmla="*/ 46456 h 23"/>
                <a:gd name="T8" fmla="*/ 19829 w 14"/>
                <a:gd name="T9" fmla="*/ 63751 h 23"/>
                <a:gd name="T10" fmla="*/ 0 w 14"/>
                <a:gd name="T11" fmla="*/ 81702 h 23"/>
                <a:gd name="T12" fmla="*/ 0 60000 65536"/>
                <a:gd name="T13" fmla="*/ 0 60000 65536"/>
                <a:gd name="T14" fmla="*/ 0 60000 65536"/>
                <a:gd name="T15" fmla="*/ 0 60000 65536"/>
                <a:gd name="T16" fmla="*/ 0 60000 65536"/>
                <a:gd name="T17" fmla="*/ 0 60000 65536"/>
                <a:gd name="T18" fmla="*/ 0 w 14"/>
                <a:gd name="T19" fmla="*/ 0 h 23"/>
                <a:gd name="T20" fmla="*/ 14 w 1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4" h="23">
                  <a:moveTo>
                    <a:pt x="14" y="0"/>
                  </a:moveTo>
                  <a:cubicBezTo>
                    <a:pt x="13" y="1"/>
                    <a:pt x="11" y="4"/>
                    <a:pt x="10" y="6"/>
                  </a:cubicBezTo>
                  <a:cubicBezTo>
                    <a:pt x="9" y="8"/>
                    <a:pt x="9" y="9"/>
                    <a:pt x="8" y="10"/>
                  </a:cubicBezTo>
                  <a:cubicBezTo>
                    <a:pt x="8" y="11"/>
                    <a:pt x="8" y="12"/>
                    <a:pt x="8" y="13"/>
                  </a:cubicBezTo>
                  <a:cubicBezTo>
                    <a:pt x="8" y="15"/>
                    <a:pt x="7" y="16"/>
                    <a:pt x="6" y="18"/>
                  </a:cubicBezTo>
                  <a:cubicBezTo>
                    <a:pt x="4" y="19"/>
                    <a:pt x="1" y="22"/>
                    <a:pt x="0" y="23"/>
                  </a:cubicBezTo>
                </a:path>
              </a:pathLst>
            </a:custGeom>
            <a:noFill/>
            <a:ln w="6350" cap="rnd">
              <a:solidFill>
                <a:srgbClr val="FF6600"/>
              </a:solidFill>
              <a:prstDash val="solid"/>
              <a:round/>
              <a:headEnd/>
              <a:tailEnd/>
            </a:ln>
          </p:spPr>
          <p:txBody>
            <a:bodyPr/>
            <a:lstStyle/>
            <a:p>
              <a:endParaRPr lang="en-US"/>
            </a:p>
          </p:txBody>
        </p:sp>
        <p:sp>
          <p:nvSpPr>
            <p:cNvPr id="41009" name="Freeform 41"/>
            <p:cNvSpPr>
              <a:spLocks noChangeAspect="1"/>
            </p:cNvSpPr>
            <p:nvPr/>
          </p:nvSpPr>
          <p:spPr bwMode="auto">
            <a:xfrm>
              <a:off x="3798" y="2267"/>
              <a:ext cx="66" cy="59"/>
            </a:xfrm>
            <a:custGeom>
              <a:avLst/>
              <a:gdLst>
                <a:gd name="T0" fmla="*/ 43844 w 13"/>
                <a:gd name="T1" fmla="*/ 2975 h 12"/>
                <a:gd name="T2" fmla="*/ 27217 w 13"/>
                <a:gd name="T3" fmla="*/ 5826 h 12"/>
                <a:gd name="T4" fmla="*/ 19896 w 13"/>
                <a:gd name="T5" fmla="*/ 11653 h 12"/>
                <a:gd name="T6" fmla="*/ 6676 w 13"/>
                <a:gd name="T7" fmla="*/ 28645 h 12"/>
                <a:gd name="T8" fmla="*/ 0 w 13"/>
                <a:gd name="T9" fmla="*/ 34471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1"/>
                  </a:moveTo>
                  <a:cubicBezTo>
                    <a:pt x="11" y="0"/>
                    <a:pt x="10" y="0"/>
                    <a:pt x="8" y="2"/>
                  </a:cubicBezTo>
                  <a:cubicBezTo>
                    <a:pt x="7" y="3"/>
                    <a:pt x="6" y="3"/>
                    <a:pt x="6" y="4"/>
                  </a:cubicBezTo>
                  <a:cubicBezTo>
                    <a:pt x="5" y="7"/>
                    <a:pt x="4" y="8"/>
                    <a:pt x="2" y="10"/>
                  </a:cubicBezTo>
                  <a:cubicBezTo>
                    <a:pt x="1" y="11"/>
                    <a:pt x="0" y="11"/>
                    <a:pt x="0" y="12"/>
                  </a:cubicBezTo>
                </a:path>
              </a:pathLst>
            </a:custGeom>
            <a:noFill/>
            <a:ln w="6350" cap="rnd">
              <a:solidFill>
                <a:srgbClr val="FF6600"/>
              </a:solidFill>
              <a:prstDash val="solid"/>
              <a:round/>
              <a:headEnd/>
              <a:tailEnd/>
            </a:ln>
          </p:spPr>
          <p:txBody>
            <a:bodyPr/>
            <a:lstStyle/>
            <a:p>
              <a:endParaRPr lang="en-US"/>
            </a:p>
          </p:txBody>
        </p:sp>
        <p:sp>
          <p:nvSpPr>
            <p:cNvPr id="41010" name="Freeform 42"/>
            <p:cNvSpPr>
              <a:spLocks noChangeAspect="1"/>
            </p:cNvSpPr>
            <p:nvPr/>
          </p:nvSpPr>
          <p:spPr bwMode="auto">
            <a:xfrm>
              <a:off x="3763" y="2414"/>
              <a:ext cx="91" cy="76"/>
            </a:xfrm>
            <a:custGeom>
              <a:avLst/>
              <a:gdLst>
                <a:gd name="T0" fmla="*/ 59448 w 18"/>
                <a:gd name="T1" fmla="*/ 50084 h 15"/>
                <a:gd name="T2" fmla="*/ 49610 w 18"/>
                <a:gd name="T3" fmla="*/ 36941 h 15"/>
                <a:gd name="T4" fmla="*/ 36572 w 18"/>
                <a:gd name="T5" fmla="*/ 27056 h 15"/>
                <a:gd name="T6" fmla="*/ 13058 w 18"/>
                <a:gd name="T7" fmla="*/ 13143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18" y="15"/>
                  </a:moveTo>
                  <a:cubicBezTo>
                    <a:pt x="17" y="12"/>
                    <a:pt x="17" y="11"/>
                    <a:pt x="15" y="11"/>
                  </a:cubicBezTo>
                  <a:cubicBezTo>
                    <a:pt x="14" y="10"/>
                    <a:pt x="12" y="8"/>
                    <a:pt x="11" y="8"/>
                  </a:cubicBezTo>
                  <a:cubicBezTo>
                    <a:pt x="10" y="6"/>
                    <a:pt x="6" y="5"/>
                    <a:pt x="4" y="4"/>
                  </a:cubicBezTo>
                  <a:cubicBezTo>
                    <a:pt x="1" y="3"/>
                    <a:pt x="0" y="4"/>
                    <a:pt x="0" y="0"/>
                  </a:cubicBezTo>
                </a:path>
              </a:pathLst>
            </a:custGeom>
            <a:noFill/>
            <a:ln w="6350" cap="rnd">
              <a:solidFill>
                <a:srgbClr val="FF6600"/>
              </a:solidFill>
              <a:prstDash val="solid"/>
              <a:round/>
              <a:headEnd/>
              <a:tailEnd/>
            </a:ln>
          </p:spPr>
          <p:txBody>
            <a:bodyPr/>
            <a:lstStyle/>
            <a:p>
              <a:endParaRPr lang="en-US"/>
            </a:p>
          </p:txBody>
        </p:sp>
        <p:sp>
          <p:nvSpPr>
            <p:cNvPr id="41011" name="Freeform 43"/>
            <p:cNvSpPr>
              <a:spLocks noChangeAspect="1"/>
            </p:cNvSpPr>
            <p:nvPr/>
          </p:nvSpPr>
          <p:spPr bwMode="auto">
            <a:xfrm>
              <a:off x="3726" y="2517"/>
              <a:ext cx="27" cy="105"/>
            </a:xfrm>
            <a:custGeom>
              <a:avLst/>
              <a:gdLst>
                <a:gd name="T0" fmla="*/ 18749 w 5"/>
                <a:gd name="T1" fmla="*/ 65625 h 21"/>
                <a:gd name="T2" fmla="*/ 22977 w 5"/>
                <a:gd name="T3" fmla="*/ 43750 h 21"/>
                <a:gd name="T4" fmla="*/ 9304 w 5"/>
                <a:gd name="T5" fmla="*/ 18750 h 21"/>
                <a:gd name="T6" fmla="*/ 0 w 5"/>
                <a:gd name="T7" fmla="*/ 0 h 21"/>
                <a:gd name="T8" fmla="*/ 0 60000 65536"/>
                <a:gd name="T9" fmla="*/ 0 60000 65536"/>
                <a:gd name="T10" fmla="*/ 0 60000 65536"/>
                <a:gd name="T11" fmla="*/ 0 60000 65536"/>
                <a:gd name="T12" fmla="*/ 0 w 5"/>
                <a:gd name="T13" fmla="*/ 0 h 21"/>
                <a:gd name="T14" fmla="*/ 5 w 5"/>
                <a:gd name="T15" fmla="*/ 21 h 21"/>
              </a:gdLst>
              <a:ahLst/>
              <a:cxnLst>
                <a:cxn ang="T8">
                  <a:pos x="T0" y="T1"/>
                </a:cxn>
                <a:cxn ang="T9">
                  <a:pos x="T2" y="T3"/>
                </a:cxn>
                <a:cxn ang="T10">
                  <a:pos x="T4" y="T5"/>
                </a:cxn>
                <a:cxn ang="T11">
                  <a:pos x="T6" y="T7"/>
                </a:cxn>
              </a:cxnLst>
              <a:rect l="T12" t="T13" r="T14" b="T15"/>
              <a:pathLst>
                <a:path w="5" h="21">
                  <a:moveTo>
                    <a:pt x="4" y="21"/>
                  </a:moveTo>
                  <a:cubicBezTo>
                    <a:pt x="4" y="18"/>
                    <a:pt x="4" y="16"/>
                    <a:pt x="5" y="14"/>
                  </a:cubicBezTo>
                  <a:cubicBezTo>
                    <a:pt x="4" y="11"/>
                    <a:pt x="3" y="9"/>
                    <a:pt x="2" y="6"/>
                  </a:cubicBezTo>
                  <a:cubicBezTo>
                    <a:pt x="3" y="4"/>
                    <a:pt x="4" y="0"/>
                    <a:pt x="0" y="0"/>
                  </a:cubicBezTo>
                </a:path>
              </a:pathLst>
            </a:custGeom>
            <a:noFill/>
            <a:ln w="6350" cap="rnd">
              <a:solidFill>
                <a:srgbClr val="FF6600"/>
              </a:solidFill>
              <a:prstDash val="solid"/>
              <a:round/>
              <a:headEnd/>
              <a:tailEnd/>
            </a:ln>
          </p:spPr>
          <p:txBody>
            <a:bodyPr/>
            <a:lstStyle/>
            <a:p>
              <a:endParaRPr lang="en-US"/>
            </a:p>
          </p:txBody>
        </p:sp>
        <p:sp>
          <p:nvSpPr>
            <p:cNvPr id="41012" name="Freeform 44"/>
            <p:cNvSpPr>
              <a:spLocks noChangeAspect="1"/>
            </p:cNvSpPr>
            <p:nvPr/>
          </p:nvSpPr>
          <p:spPr bwMode="auto">
            <a:xfrm>
              <a:off x="3774" y="2505"/>
              <a:ext cx="49" cy="51"/>
            </a:xfrm>
            <a:custGeom>
              <a:avLst/>
              <a:gdLst>
                <a:gd name="T0" fmla="*/ 28234 w 10"/>
                <a:gd name="T1" fmla="*/ 34491 h 10"/>
                <a:gd name="T2" fmla="*/ 25402 w 10"/>
                <a:gd name="T3" fmla="*/ 31161 h 10"/>
                <a:gd name="T4" fmla="*/ 16709 w 10"/>
                <a:gd name="T5" fmla="*/ 6763 h 10"/>
                <a:gd name="T6" fmla="*/ 0 w 10"/>
                <a:gd name="T7" fmla="*/ 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10" y="10"/>
                  </a:moveTo>
                  <a:cubicBezTo>
                    <a:pt x="10" y="10"/>
                    <a:pt x="9" y="9"/>
                    <a:pt x="9" y="9"/>
                  </a:cubicBezTo>
                  <a:cubicBezTo>
                    <a:pt x="7" y="7"/>
                    <a:pt x="7" y="4"/>
                    <a:pt x="6" y="2"/>
                  </a:cubicBezTo>
                  <a:cubicBezTo>
                    <a:pt x="4" y="1"/>
                    <a:pt x="2" y="1"/>
                    <a:pt x="0" y="0"/>
                  </a:cubicBezTo>
                </a:path>
              </a:pathLst>
            </a:custGeom>
            <a:noFill/>
            <a:ln w="6350" cap="rnd">
              <a:solidFill>
                <a:srgbClr val="FF6600"/>
              </a:solidFill>
              <a:prstDash val="solid"/>
              <a:round/>
              <a:headEnd/>
              <a:tailEnd/>
            </a:ln>
          </p:spPr>
          <p:txBody>
            <a:bodyPr/>
            <a:lstStyle/>
            <a:p>
              <a:endParaRPr lang="en-US"/>
            </a:p>
          </p:txBody>
        </p:sp>
        <p:sp>
          <p:nvSpPr>
            <p:cNvPr id="41013" name="Freeform 45"/>
            <p:cNvSpPr>
              <a:spLocks noChangeAspect="1"/>
            </p:cNvSpPr>
            <p:nvPr/>
          </p:nvSpPr>
          <p:spPr bwMode="auto">
            <a:xfrm>
              <a:off x="3569" y="2510"/>
              <a:ext cx="52" cy="108"/>
            </a:xfrm>
            <a:custGeom>
              <a:avLst/>
              <a:gdLst>
                <a:gd name="T0" fmla="*/ 0 w 10"/>
                <a:gd name="T1" fmla="*/ 75487 h 21"/>
                <a:gd name="T2" fmla="*/ 22630 w 10"/>
                <a:gd name="T3" fmla="*/ 65011 h 21"/>
                <a:gd name="T4" fmla="*/ 34315 w 10"/>
                <a:gd name="T5" fmla="*/ 10476 h 21"/>
                <a:gd name="T6" fmla="*/ 34315 w 10"/>
                <a:gd name="T7" fmla="*/ 0 h 21"/>
                <a:gd name="T8" fmla="*/ 0 60000 65536"/>
                <a:gd name="T9" fmla="*/ 0 60000 65536"/>
                <a:gd name="T10" fmla="*/ 0 60000 65536"/>
                <a:gd name="T11" fmla="*/ 0 60000 65536"/>
                <a:gd name="T12" fmla="*/ 0 w 10"/>
                <a:gd name="T13" fmla="*/ 0 h 21"/>
                <a:gd name="T14" fmla="*/ 10 w 10"/>
                <a:gd name="T15" fmla="*/ 21 h 21"/>
              </a:gdLst>
              <a:ahLst/>
              <a:cxnLst>
                <a:cxn ang="T8">
                  <a:pos x="T0" y="T1"/>
                </a:cxn>
                <a:cxn ang="T9">
                  <a:pos x="T2" y="T3"/>
                </a:cxn>
                <a:cxn ang="T10">
                  <a:pos x="T4" y="T5"/>
                </a:cxn>
                <a:cxn ang="T11">
                  <a:pos x="T6" y="T7"/>
                </a:cxn>
              </a:cxnLst>
              <a:rect l="T12" t="T13" r="T14" b="T15"/>
              <a:pathLst>
                <a:path w="10" h="21">
                  <a:moveTo>
                    <a:pt x="0" y="21"/>
                  </a:moveTo>
                  <a:cubicBezTo>
                    <a:pt x="2" y="20"/>
                    <a:pt x="4" y="19"/>
                    <a:pt x="6" y="18"/>
                  </a:cubicBezTo>
                  <a:cubicBezTo>
                    <a:pt x="6" y="16"/>
                    <a:pt x="5" y="4"/>
                    <a:pt x="9" y="3"/>
                  </a:cubicBezTo>
                  <a:cubicBezTo>
                    <a:pt x="10" y="1"/>
                    <a:pt x="9" y="2"/>
                    <a:pt x="9" y="0"/>
                  </a:cubicBezTo>
                </a:path>
              </a:pathLst>
            </a:custGeom>
            <a:noFill/>
            <a:ln w="6350" cap="rnd">
              <a:solidFill>
                <a:srgbClr val="FF6600"/>
              </a:solidFill>
              <a:prstDash val="solid"/>
              <a:round/>
              <a:headEnd/>
              <a:tailEnd/>
            </a:ln>
          </p:spPr>
          <p:txBody>
            <a:bodyPr/>
            <a:lstStyle/>
            <a:p>
              <a:endParaRPr lang="en-US"/>
            </a:p>
          </p:txBody>
        </p:sp>
        <p:sp>
          <p:nvSpPr>
            <p:cNvPr id="41014" name="Freeform 46"/>
            <p:cNvSpPr>
              <a:spLocks noChangeAspect="1"/>
            </p:cNvSpPr>
            <p:nvPr/>
          </p:nvSpPr>
          <p:spPr bwMode="auto">
            <a:xfrm>
              <a:off x="3483" y="2479"/>
              <a:ext cx="71" cy="128"/>
            </a:xfrm>
            <a:custGeom>
              <a:avLst/>
              <a:gdLst>
                <a:gd name="T0" fmla="*/ 0 w 14"/>
                <a:gd name="T1" fmla="*/ 87921 h 25"/>
                <a:gd name="T2" fmla="*/ 19829 w 14"/>
                <a:gd name="T3" fmla="*/ 81055 h 25"/>
                <a:gd name="T4" fmla="*/ 33796 w 14"/>
                <a:gd name="T5" fmla="*/ 31667 h 25"/>
                <a:gd name="T6" fmla="*/ 33796 w 14"/>
                <a:gd name="T7" fmla="*/ 28180 h 25"/>
                <a:gd name="T8" fmla="*/ 37037 w 14"/>
                <a:gd name="T9" fmla="*/ 28180 h 25"/>
                <a:gd name="T10" fmla="*/ 43695 w 14"/>
                <a:gd name="T11" fmla="*/ 3487 h 25"/>
                <a:gd name="T12" fmla="*/ 46961 w 14"/>
                <a:gd name="T13" fmla="*/ 0 h 25"/>
                <a:gd name="T14" fmla="*/ 0 60000 65536"/>
                <a:gd name="T15" fmla="*/ 0 60000 65536"/>
                <a:gd name="T16" fmla="*/ 0 60000 65536"/>
                <a:gd name="T17" fmla="*/ 0 60000 65536"/>
                <a:gd name="T18" fmla="*/ 0 60000 65536"/>
                <a:gd name="T19" fmla="*/ 0 60000 65536"/>
                <a:gd name="T20" fmla="*/ 0 60000 65536"/>
                <a:gd name="T21" fmla="*/ 0 w 14"/>
                <a:gd name="T22" fmla="*/ 0 h 25"/>
                <a:gd name="T23" fmla="*/ 14 w 1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5">
                  <a:moveTo>
                    <a:pt x="0" y="25"/>
                  </a:moveTo>
                  <a:cubicBezTo>
                    <a:pt x="3" y="25"/>
                    <a:pt x="3" y="25"/>
                    <a:pt x="6" y="23"/>
                  </a:cubicBezTo>
                  <a:cubicBezTo>
                    <a:pt x="7" y="18"/>
                    <a:pt x="5" y="12"/>
                    <a:pt x="10" y="9"/>
                  </a:cubicBezTo>
                  <a:cubicBezTo>
                    <a:pt x="10" y="9"/>
                    <a:pt x="10" y="9"/>
                    <a:pt x="10" y="8"/>
                  </a:cubicBezTo>
                  <a:cubicBezTo>
                    <a:pt x="10" y="8"/>
                    <a:pt x="10" y="8"/>
                    <a:pt x="11" y="8"/>
                  </a:cubicBezTo>
                  <a:cubicBezTo>
                    <a:pt x="12" y="6"/>
                    <a:pt x="12" y="3"/>
                    <a:pt x="13" y="1"/>
                  </a:cubicBezTo>
                  <a:cubicBezTo>
                    <a:pt x="13" y="1"/>
                    <a:pt x="14" y="0"/>
                    <a:pt x="14" y="0"/>
                  </a:cubicBezTo>
                </a:path>
              </a:pathLst>
            </a:custGeom>
            <a:noFill/>
            <a:ln w="6350" cap="rnd">
              <a:solidFill>
                <a:srgbClr val="FF6600"/>
              </a:solidFill>
              <a:prstDash val="solid"/>
              <a:round/>
              <a:headEnd/>
              <a:tailEnd/>
            </a:ln>
          </p:spPr>
          <p:txBody>
            <a:bodyPr/>
            <a:lstStyle/>
            <a:p>
              <a:endParaRPr lang="en-US"/>
            </a:p>
          </p:txBody>
        </p:sp>
        <p:sp>
          <p:nvSpPr>
            <p:cNvPr id="41015" name="Freeform 47"/>
            <p:cNvSpPr>
              <a:spLocks noChangeAspect="1"/>
            </p:cNvSpPr>
            <p:nvPr/>
          </p:nvSpPr>
          <p:spPr bwMode="auto">
            <a:xfrm>
              <a:off x="3351" y="2479"/>
              <a:ext cx="76" cy="71"/>
            </a:xfrm>
            <a:custGeom>
              <a:avLst/>
              <a:gdLst>
                <a:gd name="T0" fmla="*/ 0 w 15"/>
                <a:gd name="T1" fmla="*/ 46961 h 14"/>
                <a:gd name="T2" fmla="*/ 30319 w 15"/>
                <a:gd name="T3" fmla="*/ 19829 h 14"/>
                <a:gd name="T4" fmla="*/ 50084 w 15"/>
                <a:gd name="T5" fmla="*/ 3266 h 14"/>
                <a:gd name="T6" fmla="*/ 50084 w 15"/>
                <a:gd name="T7" fmla="*/ 0 h 14"/>
                <a:gd name="T8" fmla="*/ 0 60000 65536"/>
                <a:gd name="T9" fmla="*/ 0 60000 65536"/>
                <a:gd name="T10" fmla="*/ 0 60000 65536"/>
                <a:gd name="T11" fmla="*/ 0 60000 65536"/>
                <a:gd name="T12" fmla="*/ 0 w 15"/>
                <a:gd name="T13" fmla="*/ 0 h 14"/>
                <a:gd name="T14" fmla="*/ 15 w 15"/>
                <a:gd name="T15" fmla="*/ 14 h 14"/>
              </a:gdLst>
              <a:ahLst/>
              <a:cxnLst>
                <a:cxn ang="T8">
                  <a:pos x="T0" y="T1"/>
                </a:cxn>
                <a:cxn ang="T9">
                  <a:pos x="T2" y="T3"/>
                </a:cxn>
                <a:cxn ang="T10">
                  <a:pos x="T4" y="T5"/>
                </a:cxn>
                <a:cxn ang="T11">
                  <a:pos x="T6" y="T7"/>
                </a:cxn>
              </a:cxnLst>
              <a:rect l="T12" t="T13" r="T14" b="T15"/>
              <a:pathLst>
                <a:path w="15" h="14">
                  <a:moveTo>
                    <a:pt x="0" y="14"/>
                  </a:moveTo>
                  <a:cubicBezTo>
                    <a:pt x="4" y="9"/>
                    <a:pt x="2" y="8"/>
                    <a:pt x="9" y="6"/>
                  </a:cubicBezTo>
                  <a:cubicBezTo>
                    <a:pt x="11" y="4"/>
                    <a:pt x="12" y="2"/>
                    <a:pt x="15" y="1"/>
                  </a:cubicBezTo>
                  <a:cubicBezTo>
                    <a:pt x="15" y="0"/>
                    <a:pt x="15" y="0"/>
                    <a:pt x="15" y="0"/>
                  </a:cubicBezTo>
                </a:path>
              </a:pathLst>
            </a:custGeom>
            <a:noFill/>
            <a:ln w="6350" cap="rnd">
              <a:solidFill>
                <a:srgbClr val="FF6600"/>
              </a:solidFill>
              <a:prstDash val="solid"/>
              <a:round/>
              <a:headEnd/>
              <a:tailEnd/>
            </a:ln>
          </p:spPr>
          <p:txBody>
            <a:bodyPr/>
            <a:lstStyle/>
            <a:p>
              <a:endParaRPr lang="en-US"/>
            </a:p>
          </p:txBody>
        </p:sp>
        <p:sp>
          <p:nvSpPr>
            <p:cNvPr id="41016" name="Freeform 48"/>
            <p:cNvSpPr>
              <a:spLocks noChangeAspect="1"/>
            </p:cNvSpPr>
            <p:nvPr/>
          </p:nvSpPr>
          <p:spPr bwMode="auto">
            <a:xfrm>
              <a:off x="3249" y="2048"/>
              <a:ext cx="46" cy="163"/>
            </a:xfrm>
            <a:custGeom>
              <a:avLst/>
              <a:gdLst>
                <a:gd name="T0" fmla="*/ 0 w 9"/>
                <a:gd name="T1" fmla="*/ 0 h 32"/>
                <a:gd name="T2" fmla="*/ 17766 w 9"/>
                <a:gd name="T3" fmla="*/ 41096 h 32"/>
                <a:gd name="T4" fmla="*/ 10294 w 9"/>
                <a:gd name="T5" fmla="*/ 102955 h 32"/>
                <a:gd name="T6" fmla="*/ 3476 w 9"/>
                <a:gd name="T7" fmla="*/ 109699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0" y="0"/>
                  </a:moveTo>
                  <a:cubicBezTo>
                    <a:pt x="7" y="1"/>
                    <a:pt x="0" y="8"/>
                    <a:pt x="5" y="12"/>
                  </a:cubicBezTo>
                  <a:cubicBezTo>
                    <a:pt x="8" y="17"/>
                    <a:pt x="9" y="26"/>
                    <a:pt x="3" y="30"/>
                  </a:cubicBezTo>
                  <a:cubicBezTo>
                    <a:pt x="2" y="32"/>
                    <a:pt x="3" y="31"/>
                    <a:pt x="1" y="32"/>
                  </a:cubicBezTo>
                </a:path>
              </a:pathLst>
            </a:custGeom>
            <a:noFill/>
            <a:ln w="6350" cap="rnd">
              <a:solidFill>
                <a:srgbClr val="FF6600"/>
              </a:solidFill>
              <a:prstDash val="solid"/>
              <a:round/>
              <a:headEnd/>
              <a:tailEnd/>
            </a:ln>
          </p:spPr>
          <p:txBody>
            <a:bodyPr/>
            <a:lstStyle/>
            <a:p>
              <a:endParaRPr lang="en-US"/>
            </a:p>
          </p:txBody>
        </p:sp>
        <p:sp>
          <p:nvSpPr>
            <p:cNvPr id="41017" name="Freeform 49"/>
            <p:cNvSpPr>
              <a:spLocks noChangeAspect="1"/>
            </p:cNvSpPr>
            <p:nvPr/>
          </p:nvSpPr>
          <p:spPr bwMode="auto">
            <a:xfrm>
              <a:off x="3222" y="1665"/>
              <a:ext cx="944" cy="459"/>
            </a:xfrm>
            <a:custGeom>
              <a:avLst/>
              <a:gdLst>
                <a:gd name="T0" fmla="*/ 0 w 185"/>
                <a:gd name="T1" fmla="*/ 231331 h 90"/>
                <a:gd name="T2" fmla="*/ 34550 w 185"/>
                <a:gd name="T3" fmla="*/ 234794 h 90"/>
                <a:gd name="T4" fmla="*/ 62309 w 185"/>
                <a:gd name="T5" fmla="*/ 224568 h 90"/>
                <a:gd name="T6" fmla="*/ 110530 w 185"/>
                <a:gd name="T7" fmla="*/ 207065 h 90"/>
                <a:gd name="T8" fmla="*/ 159296 w 185"/>
                <a:gd name="T9" fmla="*/ 196845 h 90"/>
                <a:gd name="T10" fmla="*/ 190515 w 185"/>
                <a:gd name="T11" fmla="*/ 189429 h 90"/>
                <a:gd name="T12" fmla="*/ 235301 w 185"/>
                <a:gd name="T13" fmla="*/ 165684 h 90"/>
                <a:gd name="T14" fmla="*/ 256288 w 185"/>
                <a:gd name="T15" fmla="*/ 137955 h 90"/>
                <a:gd name="T16" fmla="*/ 279929 w 185"/>
                <a:gd name="T17" fmla="*/ 124430 h 90"/>
                <a:gd name="T18" fmla="*/ 294278 w 185"/>
                <a:gd name="T19" fmla="*/ 103469 h 90"/>
                <a:gd name="T20" fmla="*/ 304381 w 185"/>
                <a:gd name="T21" fmla="*/ 89944 h 90"/>
                <a:gd name="T22" fmla="*/ 317944 w 185"/>
                <a:gd name="T23" fmla="*/ 82503 h 90"/>
                <a:gd name="T24" fmla="*/ 345703 w 185"/>
                <a:gd name="T25" fmla="*/ 62215 h 90"/>
                <a:gd name="T26" fmla="*/ 383718 w 185"/>
                <a:gd name="T27" fmla="*/ 34491 h 90"/>
                <a:gd name="T28" fmla="*/ 449461 w 185"/>
                <a:gd name="T29" fmla="*/ 3458 h 90"/>
                <a:gd name="T30" fmla="*/ 501693 w 185"/>
                <a:gd name="T31" fmla="*/ 13525 h 90"/>
                <a:gd name="T32" fmla="*/ 532911 w 185"/>
                <a:gd name="T33" fmla="*/ 55452 h 90"/>
                <a:gd name="T34" fmla="*/ 546448 w 185"/>
                <a:gd name="T35" fmla="*/ 93376 h 90"/>
                <a:gd name="T36" fmla="*/ 564002 w 185"/>
                <a:gd name="T37" fmla="*/ 116994 h 90"/>
                <a:gd name="T38" fmla="*/ 591913 w 185"/>
                <a:gd name="T39" fmla="*/ 137955 h 90"/>
                <a:gd name="T40" fmla="*/ 615554 w 185"/>
                <a:gd name="T41" fmla="*/ 165684 h 90"/>
                <a:gd name="T42" fmla="*/ 636542 w 185"/>
                <a:gd name="T43" fmla="*/ 210395 h 90"/>
                <a:gd name="T44" fmla="*/ 608783 w 185"/>
                <a:gd name="T45" fmla="*/ 310534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5"/>
                <a:gd name="T70" fmla="*/ 0 h 90"/>
                <a:gd name="T71" fmla="*/ 185 w 185"/>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5" h="90">
                  <a:moveTo>
                    <a:pt x="0" y="67"/>
                  </a:moveTo>
                  <a:cubicBezTo>
                    <a:pt x="3" y="68"/>
                    <a:pt x="7" y="68"/>
                    <a:pt x="10" y="68"/>
                  </a:cubicBezTo>
                  <a:cubicBezTo>
                    <a:pt x="13" y="67"/>
                    <a:pt x="15" y="65"/>
                    <a:pt x="18" y="65"/>
                  </a:cubicBezTo>
                  <a:cubicBezTo>
                    <a:pt x="23" y="63"/>
                    <a:pt x="27" y="63"/>
                    <a:pt x="32" y="60"/>
                  </a:cubicBezTo>
                  <a:cubicBezTo>
                    <a:pt x="37" y="59"/>
                    <a:pt x="42" y="58"/>
                    <a:pt x="46" y="57"/>
                  </a:cubicBezTo>
                  <a:cubicBezTo>
                    <a:pt x="52" y="55"/>
                    <a:pt x="48" y="56"/>
                    <a:pt x="55" y="55"/>
                  </a:cubicBezTo>
                  <a:cubicBezTo>
                    <a:pt x="61" y="53"/>
                    <a:pt x="64" y="52"/>
                    <a:pt x="68" y="48"/>
                  </a:cubicBezTo>
                  <a:cubicBezTo>
                    <a:pt x="71" y="46"/>
                    <a:pt x="72" y="42"/>
                    <a:pt x="74" y="40"/>
                  </a:cubicBezTo>
                  <a:cubicBezTo>
                    <a:pt x="76" y="38"/>
                    <a:pt x="80" y="37"/>
                    <a:pt x="81" y="36"/>
                  </a:cubicBezTo>
                  <a:cubicBezTo>
                    <a:pt x="83" y="34"/>
                    <a:pt x="83" y="32"/>
                    <a:pt x="85" y="30"/>
                  </a:cubicBezTo>
                  <a:cubicBezTo>
                    <a:pt x="86" y="29"/>
                    <a:pt x="87" y="27"/>
                    <a:pt x="88" y="26"/>
                  </a:cubicBezTo>
                  <a:cubicBezTo>
                    <a:pt x="89" y="26"/>
                    <a:pt x="92" y="24"/>
                    <a:pt x="92" y="24"/>
                  </a:cubicBezTo>
                  <a:cubicBezTo>
                    <a:pt x="94" y="21"/>
                    <a:pt x="97" y="20"/>
                    <a:pt x="100" y="18"/>
                  </a:cubicBezTo>
                  <a:cubicBezTo>
                    <a:pt x="102" y="15"/>
                    <a:pt x="108" y="10"/>
                    <a:pt x="111" y="10"/>
                  </a:cubicBezTo>
                  <a:cubicBezTo>
                    <a:pt x="115" y="6"/>
                    <a:pt x="124" y="1"/>
                    <a:pt x="130" y="1"/>
                  </a:cubicBezTo>
                  <a:cubicBezTo>
                    <a:pt x="136" y="1"/>
                    <a:pt x="140" y="0"/>
                    <a:pt x="145" y="4"/>
                  </a:cubicBezTo>
                  <a:cubicBezTo>
                    <a:pt x="148" y="9"/>
                    <a:pt x="150" y="9"/>
                    <a:pt x="154" y="16"/>
                  </a:cubicBezTo>
                  <a:cubicBezTo>
                    <a:pt x="155" y="18"/>
                    <a:pt x="158" y="27"/>
                    <a:pt x="158" y="27"/>
                  </a:cubicBezTo>
                  <a:cubicBezTo>
                    <a:pt x="158" y="29"/>
                    <a:pt x="161" y="32"/>
                    <a:pt x="163" y="34"/>
                  </a:cubicBezTo>
                  <a:cubicBezTo>
                    <a:pt x="166" y="37"/>
                    <a:pt x="167" y="39"/>
                    <a:pt x="171" y="40"/>
                  </a:cubicBezTo>
                  <a:cubicBezTo>
                    <a:pt x="172" y="43"/>
                    <a:pt x="176" y="45"/>
                    <a:pt x="178" y="48"/>
                  </a:cubicBezTo>
                  <a:cubicBezTo>
                    <a:pt x="180" y="52"/>
                    <a:pt x="182" y="57"/>
                    <a:pt x="184" y="61"/>
                  </a:cubicBezTo>
                  <a:cubicBezTo>
                    <a:pt x="185" y="67"/>
                    <a:pt x="182" y="83"/>
                    <a:pt x="176" y="90"/>
                  </a:cubicBezTo>
                </a:path>
              </a:pathLst>
            </a:custGeom>
            <a:noFill/>
            <a:ln w="6350" cap="rnd">
              <a:solidFill>
                <a:srgbClr val="FF6600"/>
              </a:solidFill>
              <a:prstDash val="solid"/>
              <a:round/>
              <a:headEnd/>
              <a:tailEnd/>
            </a:ln>
          </p:spPr>
          <p:txBody>
            <a:bodyPr/>
            <a:lstStyle/>
            <a:p>
              <a:endParaRPr lang="en-US"/>
            </a:p>
          </p:txBody>
        </p:sp>
        <p:sp>
          <p:nvSpPr>
            <p:cNvPr id="41018" name="Freeform 50"/>
            <p:cNvSpPr>
              <a:spLocks noChangeAspect="1"/>
            </p:cNvSpPr>
            <p:nvPr/>
          </p:nvSpPr>
          <p:spPr bwMode="auto">
            <a:xfrm>
              <a:off x="3621" y="1829"/>
              <a:ext cx="217" cy="223"/>
            </a:xfrm>
            <a:custGeom>
              <a:avLst/>
              <a:gdLst>
                <a:gd name="T0" fmla="*/ 140732 w 43"/>
                <a:gd name="T1" fmla="*/ 0 h 44"/>
                <a:gd name="T2" fmla="*/ 130952 w 43"/>
                <a:gd name="T3" fmla="*/ 13152 h 44"/>
                <a:gd name="T4" fmla="*/ 124533 w 43"/>
                <a:gd name="T5" fmla="*/ 56769 h 44"/>
                <a:gd name="T6" fmla="*/ 101157 w 43"/>
                <a:gd name="T7" fmla="*/ 90340 h 44"/>
                <a:gd name="T8" fmla="*/ 62218 w 43"/>
                <a:gd name="T9" fmla="*/ 116771 h 44"/>
                <a:gd name="T10" fmla="*/ 16199 w 43"/>
                <a:gd name="T11" fmla="*/ 140607 h 44"/>
                <a:gd name="T12" fmla="*/ 0 w 43"/>
                <a:gd name="T13" fmla="*/ 147104 h 44"/>
                <a:gd name="T14" fmla="*/ 0 60000 65536"/>
                <a:gd name="T15" fmla="*/ 0 60000 65536"/>
                <a:gd name="T16" fmla="*/ 0 60000 65536"/>
                <a:gd name="T17" fmla="*/ 0 60000 65536"/>
                <a:gd name="T18" fmla="*/ 0 60000 65536"/>
                <a:gd name="T19" fmla="*/ 0 60000 65536"/>
                <a:gd name="T20" fmla="*/ 0 60000 65536"/>
                <a:gd name="T21" fmla="*/ 0 w 43"/>
                <a:gd name="T22" fmla="*/ 0 h 44"/>
                <a:gd name="T23" fmla="*/ 43 w 4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4">
                  <a:moveTo>
                    <a:pt x="43" y="0"/>
                  </a:moveTo>
                  <a:cubicBezTo>
                    <a:pt x="42" y="2"/>
                    <a:pt x="41" y="3"/>
                    <a:pt x="40" y="4"/>
                  </a:cubicBezTo>
                  <a:cubicBezTo>
                    <a:pt x="40" y="10"/>
                    <a:pt x="43" y="14"/>
                    <a:pt x="38" y="17"/>
                  </a:cubicBezTo>
                  <a:cubicBezTo>
                    <a:pt x="36" y="19"/>
                    <a:pt x="34" y="25"/>
                    <a:pt x="31" y="27"/>
                  </a:cubicBezTo>
                  <a:cubicBezTo>
                    <a:pt x="30" y="28"/>
                    <a:pt x="21" y="35"/>
                    <a:pt x="19" y="35"/>
                  </a:cubicBezTo>
                  <a:cubicBezTo>
                    <a:pt x="13" y="41"/>
                    <a:pt x="13" y="41"/>
                    <a:pt x="5" y="42"/>
                  </a:cubicBezTo>
                  <a:cubicBezTo>
                    <a:pt x="2" y="42"/>
                    <a:pt x="2" y="42"/>
                    <a:pt x="0" y="44"/>
                  </a:cubicBezTo>
                </a:path>
              </a:pathLst>
            </a:custGeom>
            <a:noFill/>
            <a:ln w="6350" cap="rnd">
              <a:solidFill>
                <a:srgbClr val="FF6600"/>
              </a:solidFill>
              <a:prstDash val="solid"/>
              <a:round/>
              <a:headEnd/>
              <a:tailEnd/>
            </a:ln>
          </p:spPr>
          <p:txBody>
            <a:bodyPr/>
            <a:lstStyle/>
            <a:p>
              <a:endParaRPr lang="en-US"/>
            </a:p>
          </p:txBody>
        </p:sp>
        <p:sp>
          <p:nvSpPr>
            <p:cNvPr id="41019" name="Freeform 51"/>
            <p:cNvSpPr>
              <a:spLocks noChangeAspect="1"/>
            </p:cNvSpPr>
            <p:nvPr/>
          </p:nvSpPr>
          <p:spPr bwMode="auto">
            <a:xfrm>
              <a:off x="3830" y="1896"/>
              <a:ext cx="232" cy="207"/>
            </a:xfrm>
            <a:custGeom>
              <a:avLst/>
              <a:gdLst>
                <a:gd name="T0" fmla="*/ 0 w 46"/>
                <a:gd name="T1" fmla="*/ 0 h 41"/>
                <a:gd name="T2" fmla="*/ 22716 w 46"/>
                <a:gd name="T3" fmla="*/ 6422 h 41"/>
                <a:gd name="T4" fmla="*/ 52477 w 46"/>
                <a:gd name="T5" fmla="*/ 26001 h 41"/>
                <a:gd name="T6" fmla="*/ 81472 w 46"/>
                <a:gd name="T7" fmla="*/ 62423 h 41"/>
                <a:gd name="T8" fmla="*/ 107371 w 46"/>
                <a:gd name="T9" fmla="*/ 91635 h 41"/>
                <a:gd name="T10" fmla="*/ 124181 w 46"/>
                <a:gd name="T11" fmla="*/ 118273 h 41"/>
                <a:gd name="T12" fmla="*/ 150104 w 46"/>
                <a:gd name="T13" fmla="*/ 134484 h 41"/>
                <a:gd name="T14" fmla="*/ 0 60000 65536"/>
                <a:gd name="T15" fmla="*/ 0 60000 65536"/>
                <a:gd name="T16" fmla="*/ 0 60000 65536"/>
                <a:gd name="T17" fmla="*/ 0 60000 65536"/>
                <a:gd name="T18" fmla="*/ 0 60000 65536"/>
                <a:gd name="T19" fmla="*/ 0 60000 65536"/>
                <a:gd name="T20" fmla="*/ 0 60000 65536"/>
                <a:gd name="T21" fmla="*/ 0 w 46"/>
                <a:gd name="T22" fmla="*/ 0 h 41"/>
                <a:gd name="T23" fmla="*/ 46 w 4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1">
                  <a:moveTo>
                    <a:pt x="0" y="0"/>
                  </a:moveTo>
                  <a:cubicBezTo>
                    <a:pt x="2" y="0"/>
                    <a:pt x="4" y="1"/>
                    <a:pt x="7" y="2"/>
                  </a:cubicBezTo>
                  <a:cubicBezTo>
                    <a:pt x="10" y="3"/>
                    <a:pt x="12" y="6"/>
                    <a:pt x="16" y="8"/>
                  </a:cubicBezTo>
                  <a:cubicBezTo>
                    <a:pt x="19" y="12"/>
                    <a:pt x="23" y="15"/>
                    <a:pt x="25" y="19"/>
                  </a:cubicBezTo>
                  <a:cubicBezTo>
                    <a:pt x="28" y="22"/>
                    <a:pt x="31" y="26"/>
                    <a:pt x="33" y="28"/>
                  </a:cubicBezTo>
                  <a:cubicBezTo>
                    <a:pt x="35" y="31"/>
                    <a:pt x="36" y="34"/>
                    <a:pt x="38" y="36"/>
                  </a:cubicBezTo>
                  <a:cubicBezTo>
                    <a:pt x="39" y="37"/>
                    <a:pt x="46" y="40"/>
                    <a:pt x="46" y="41"/>
                  </a:cubicBezTo>
                </a:path>
              </a:pathLst>
            </a:custGeom>
            <a:noFill/>
            <a:ln w="6350" cap="rnd">
              <a:solidFill>
                <a:srgbClr val="FF6600"/>
              </a:solidFill>
              <a:prstDash val="solid"/>
              <a:round/>
              <a:headEnd/>
              <a:tailEnd/>
            </a:ln>
          </p:spPr>
          <p:txBody>
            <a:bodyPr/>
            <a:lstStyle/>
            <a:p>
              <a:endParaRPr lang="en-US"/>
            </a:p>
          </p:txBody>
        </p:sp>
        <p:sp>
          <p:nvSpPr>
            <p:cNvPr id="41020" name="Freeform 52"/>
            <p:cNvSpPr>
              <a:spLocks noChangeAspect="1"/>
            </p:cNvSpPr>
            <p:nvPr/>
          </p:nvSpPr>
          <p:spPr bwMode="auto">
            <a:xfrm>
              <a:off x="3788" y="2007"/>
              <a:ext cx="24" cy="107"/>
            </a:xfrm>
            <a:custGeom>
              <a:avLst/>
              <a:gdLst>
                <a:gd name="T0" fmla="*/ 10070 w 5"/>
                <a:gd name="T1" fmla="*/ 72093 h 21"/>
                <a:gd name="T2" fmla="*/ 7421 w 5"/>
                <a:gd name="T3" fmla="*/ 47875 h 21"/>
                <a:gd name="T4" fmla="*/ 0 w 5"/>
                <a:gd name="T5" fmla="*/ 0 h 21"/>
                <a:gd name="T6" fmla="*/ 0 60000 65536"/>
                <a:gd name="T7" fmla="*/ 0 60000 65536"/>
                <a:gd name="T8" fmla="*/ 0 60000 65536"/>
                <a:gd name="T9" fmla="*/ 0 w 5"/>
                <a:gd name="T10" fmla="*/ 0 h 21"/>
                <a:gd name="T11" fmla="*/ 5 w 5"/>
                <a:gd name="T12" fmla="*/ 21 h 21"/>
              </a:gdLst>
              <a:ahLst/>
              <a:cxnLst>
                <a:cxn ang="T6">
                  <a:pos x="T0" y="T1"/>
                </a:cxn>
                <a:cxn ang="T7">
                  <a:pos x="T2" y="T3"/>
                </a:cxn>
                <a:cxn ang="T8">
                  <a:pos x="T4" y="T5"/>
                </a:cxn>
              </a:cxnLst>
              <a:rect l="T9" t="T10" r="T11" b="T12"/>
              <a:pathLst>
                <a:path w="5" h="21">
                  <a:moveTo>
                    <a:pt x="4" y="21"/>
                  </a:moveTo>
                  <a:cubicBezTo>
                    <a:pt x="5" y="19"/>
                    <a:pt x="2" y="17"/>
                    <a:pt x="3" y="14"/>
                  </a:cubicBezTo>
                  <a:cubicBezTo>
                    <a:pt x="2" y="7"/>
                    <a:pt x="0" y="7"/>
                    <a:pt x="0" y="0"/>
                  </a:cubicBezTo>
                </a:path>
              </a:pathLst>
            </a:custGeom>
            <a:noFill/>
            <a:ln w="6350" cap="rnd">
              <a:solidFill>
                <a:srgbClr val="FF6600"/>
              </a:solidFill>
              <a:prstDash val="solid"/>
              <a:round/>
              <a:headEnd/>
              <a:tailEnd/>
            </a:ln>
          </p:spPr>
          <p:txBody>
            <a:bodyPr/>
            <a:lstStyle/>
            <a:p>
              <a:endParaRPr lang="en-US"/>
            </a:p>
          </p:txBody>
        </p:sp>
        <p:sp>
          <p:nvSpPr>
            <p:cNvPr id="41021" name="Freeform 53"/>
            <p:cNvSpPr>
              <a:spLocks noChangeAspect="1"/>
            </p:cNvSpPr>
            <p:nvPr/>
          </p:nvSpPr>
          <p:spPr bwMode="auto">
            <a:xfrm>
              <a:off x="3951" y="1833"/>
              <a:ext cx="102" cy="142"/>
            </a:xfrm>
            <a:custGeom>
              <a:avLst/>
              <a:gdLst>
                <a:gd name="T0" fmla="*/ 0 w 20"/>
                <a:gd name="T1" fmla="*/ 33796 h 28"/>
                <a:gd name="T2" fmla="*/ 20966 w 20"/>
                <a:gd name="T3" fmla="*/ 27132 h 28"/>
                <a:gd name="T4" fmla="*/ 13525 w 20"/>
                <a:gd name="T5" fmla="*/ 0 h 28"/>
                <a:gd name="T6" fmla="*/ 55452 w 20"/>
                <a:gd name="T7" fmla="*/ 60259 h 28"/>
                <a:gd name="T8" fmla="*/ 68977 w 20"/>
                <a:gd name="T9" fmla="*/ 93903 h 28"/>
                <a:gd name="T10" fmla="*/ 0 60000 65536"/>
                <a:gd name="T11" fmla="*/ 0 60000 65536"/>
                <a:gd name="T12" fmla="*/ 0 60000 65536"/>
                <a:gd name="T13" fmla="*/ 0 60000 65536"/>
                <a:gd name="T14" fmla="*/ 0 60000 65536"/>
                <a:gd name="T15" fmla="*/ 0 w 20"/>
                <a:gd name="T16" fmla="*/ 0 h 28"/>
                <a:gd name="T17" fmla="*/ 20 w 20"/>
                <a:gd name="T18" fmla="*/ 28 h 28"/>
              </a:gdLst>
              <a:ahLst/>
              <a:cxnLst>
                <a:cxn ang="T10">
                  <a:pos x="T0" y="T1"/>
                </a:cxn>
                <a:cxn ang="T11">
                  <a:pos x="T2" y="T3"/>
                </a:cxn>
                <a:cxn ang="T12">
                  <a:pos x="T4" y="T5"/>
                </a:cxn>
                <a:cxn ang="T13">
                  <a:pos x="T6" y="T7"/>
                </a:cxn>
                <a:cxn ang="T14">
                  <a:pos x="T8" y="T9"/>
                </a:cxn>
              </a:cxnLst>
              <a:rect l="T15" t="T16" r="T17" b="T18"/>
              <a:pathLst>
                <a:path w="20" h="28">
                  <a:moveTo>
                    <a:pt x="0" y="10"/>
                  </a:moveTo>
                  <a:cubicBezTo>
                    <a:pt x="4" y="9"/>
                    <a:pt x="3" y="9"/>
                    <a:pt x="6" y="8"/>
                  </a:cubicBezTo>
                  <a:cubicBezTo>
                    <a:pt x="5" y="6"/>
                    <a:pt x="6" y="1"/>
                    <a:pt x="4" y="0"/>
                  </a:cubicBezTo>
                  <a:cubicBezTo>
                    <a:pt x="6" y="8"/>
                    <a:pt x="9" y="14"/>
                    <a:pt x="16" y="18"/>
                  </a:cubicBezTo>
                  <a:cubicBezTo>
                    <a:pt x="17" y="19"/>
                    <a:pt x="20" y="28"/>
                    <a:pt x="20" y="28"/>
                  </a:cubicBezTo>
                </a:path>
              </a:pathLst>
            </a:custGeom>
            <a:noFill/>
            <a:ln w="6350" cap="rnd">
              <a:solidFill>
                <a:srgbClr val="FF6600"/>
              </a:solidFill>
              <a:prstDash val="solid"/>
              <a:round/>
              <a:headEnd/>
              <a:tailEnd/>
            </a:ln>
          </p:spPr>
          <p:txBody>
            <a:bodyPr/>
            <a:lstStyle/>
            <a:p>
              <a:endParaRPr lang="en-US"/>
            </a:p>
          </p:txBody>
        </p:sp>
        <p:sp>
          <p:nvSpPr>
            <p:cNvPr id="41022" name="Freeform 54"/>
            <p:cNvSpPr>
              <a:spLocks noChangeAspect="1"/>
            </p:cNvSpPr>
            <p:nvPr/>
          </p:nvSpPr>
          <p:spPr bwMode="auto">
            <a:xfrm>
              <a:off x="3782" y="1350"/>
              <a:ext cx="246" cy="367"/>
            </a:xfrm>
            <a:custGeom>
              <a:avLst/>
              <a:gdLst>
                <a:gd name="T0" fmla="*/ 0 w 48"/>
                <a:gd name="T1" fmla="*/ 247786 h 72"/>
                <a:gd name="T2" fmla="*/ 21407 w 48"/>
                <a:gd name="T3" fmla="*/ 206606 h 72"/>
                <a:gd name="T4" fmla="*/ 53162 w 48"/>
                <a:gd name="T5" fmla="*/ 161969 h 72"/>
                <a:gd name="T6" fmla="*/ 84814 w 48"/>
                <a:gd name="T7" fmla="*/ 141055 h 72"/>
                <a:gd name="T8" fmla="*/ 123451 w 48"/>
                <a:gd name="T9" fmla="*/ 89793 h 72"/>
                <a:gd name="T10" fmla="*/ 159382 w 48"/>
                <a:gd name="T11" fmla="*/ 16811 h 72"/>
                <a:gd name="T12" fmla="*/ 169755 w 48"/>
                <a:gd name="T13" fmla="*/ 0 h 72"/>
                <a:gd name="T14" fmla="*/ 0 60000 65536"/>
                <a:gd name="T15" fmla="*/ 0 60000 65536"/>
                <a:gd name="T16" fmla="*/ 0 60000 65536"/>
                <a:gd name="T17" fmla="*/ 0 60000 65536"/>
                <a:gd name="T18" fmla="*/ 0 60000 65536"/>
                <a:gd name="T19" fmla="*/ 0 60000 65536"/>
                <a:gd name="T20" fmla="*/ 0 60000 65536"/>
                <a:gd name="T21" fmla="*/ 0 w 48"/>
                <a:gd name="T22" fmla="*/ 0 h 72"/>
                <a:gd name="T23" fmla="*/ 48 w 48"/>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2">
                  <a:moveTo>
                    <a:pt x="0" y="72"/>
                  </a:moveTo>
                  <a:cubicBezTo>
                    <a:pt x="2" y="69"/>
                    <a:pt x="3" y="62"/>
                    <a:pt x="6" y="60"/>
                  </a:cubicBezTo>
                  <a:cubicBezTo>
                    <a:pt x="5" y="58"/>
                    <a:pt x="12" y="49"/>
                    <a:pt x="15" y="47"/>
                  </a:cubicBezTo>
                  <a:cubicBezTo>
                    <a:pt x="16" y="44"/>
                    <a:pt x="21" y="43"/>
                    <a:pt x="24" y="41"/>
                  </a:cubicBezTo>
                  <a:cubicBezTo>
                    <a:pt x="30" y="37"/>
                    <a:pt x="33" y="33"/>
                    <a:pt x="35" y="26"/>
                  </a:cubicBezTo>
                  <a:cubicBezTo>
                    <a:pt x="35" y="17"/>
                    <a:pt x="37" y="9"/>
                    <a:pt x="45" y="5"/>
                  </a:cubicBezTo>
                  <a:cubicBezTo>
                    <a:pt x="46" y="3"/>
                    <a:pt x="47" y="1"/>
                    <a:pt x="48" y="0"/>
                  </a:cubicBezTo>
                </a:path>
              </a:pathLst>
            </a:custGeom>
            <a:noFill/>
            <a:ln w="6350" cap="rnd">
              <a:solidFill>
                <a:srgbClr val="FF6600"/>
              </a:solidFill>
              <a:prstDash val="solid"/>
              <a:round/>
              <a:headEnd/>
              <a:tailEnd/>
            </a:ln>
          </p:spPr>
          <p:txBody>
            <a:bodyPr/>
            <a:lstStyle/>
            <a:p>
              <a:endParaRPr lang="en-US"/>
            </a:p>
          </p:txBody>
        </p:sp>
        <p:sp>
          <p:nvSpPr>
            <p:cNvPr id="41023" name="Freeform 55"/>
            <p:cNvSpPr>
              <a:spLocks noChangeAspect="1"/>
            </p:cNvSpPr>
            <p:nvPr/>
          </p:nvSpPr>
          <p:spPr bwMode="auto">
            <a:xfrm>
              <a:off x="3961" y="1422"/>
              <a:ext cx="112" cy="67"/>
            </a:xfrm>
            <a:custGeom>
              <a:avLst/>
              <a:gdLst>
                <a:gd name="T0" fmla="*/ 0 w 22"/>
                <a:gd name="T1" fmla="*/ 47230 h 13"/>
                <a:gd name="T2" fmla="*/ 34313 w 22"/>
                <a:gd name="T3" fmla="*/ 7117 h 13"/>
                <a:gd name="T4" fmla="*/ 75213 w 22"/>
                <a:gd name="T5" fmla="*/ 3561 h 13"/>
                <a:gd name="T6" fmla="*/ 0 60000 65536"/>
                <a:gd name="T7" fmla="*/ 0 60000 65536"/>
                <a:gd name="T8" fmla="*/ 0 60000 65536"/>
                <a:gd name="T9" fmla="*/ 0 w 22"/>
                <a:gd name="T10" fmla="*/ 0 h 13"/>
                <a:gd name="T11" fmla="*/ 22 w 22"/>
                <a:gd name="T12" fmla="*/ 13 h 13"/>
              </a:gdLst>
              <a:ahLst/>
              <a:cxnLst>
                <a:cxn ang="T6">
                  <a:pos x="T0" y="T1"/>
                </a:cxn>
                <a:cxn ang="T7">
                  <a:pos x="T2" y="T3"/>
                </a:cxn>
                <a:cxn ang="T8">
                  <a:pos x="T4" y="T5"/>
                </a:cxn>
              </a:cxnLst>
              <a:rect l="T9" t="T10" r="T11" b="T12"/>
              <a:pathLst>
                <a:path w="22" h="13">
                  <a:moveTo>
                    <a:pt x="0" y="13"/>
                  </a:moveTo>
                  <a:cubicBezTo>
                    <a:pt x="1" y="6"/>
                    <a:pt x="3" y="3"/>
                    <a:pt x="10" y="2"/>
                  </a:cubicBezTo>
                  <a:cubicBezTo>
                    <a:pt x="15" y="0"/>
                    <a:pt x="11" y="1"/>
                    <a:pt x="22" y="1"/>
                  </a:cubicBezTo>
                </a:path>
              </a:pathLst>
            </a:custGeom>
            <a:noFill/>
            <a:ln w="6350" cap="rnd">
              <a:solidFill>
                <a:srgbClr val="FF6600"/>
              </a:solidFill>
              <a:prstDash val="solid"/>
              <a:round/>
              <a:headEnd/>
              <a:tailEnd/>
            </a:ln>
          </p:spPr>
          <p:txBody>
            <a:bodyPr/>
            <a:lstStyle/>
            <a:p>
              <a:endParaRPr lang="en-US"/>
            </a:p>
          </p:txBody>
        </p:sp>
        <p:sp>
          <p:nvSpPr>
            <p:cNvPr id="41024" name="Freeform 56"/>
            <p:cNvSpPr>
              <a:spLocks noChangeAspect="1"/>
            </p:cNvSpPr>
            <p:nvPr/>
          </p:nvSpPr>
          <p:spPr bwMode="auto">
            <a:xfrm>
              <a:off x="4007" y="1493"/>
              <a:ext cx="35" cy="183"/>
            </a:xfrm>
            <a:custGeom>
              <a:avLst/>
              <a:gdLst>
                <a:gd name="T0" fmla="*/ 9375 w 7"/>
                <a:gd name="T1" fmla="*/ 0 h 36"/>
                <a:gd name="T2" fmla="*/ 3125 w 7"/>
                <a:gd name="T3" fmla="*/ 74730 h 36"/>
                <a:gd name="T4" fmla="*/ 3125 w 7"/>
                <a:gd name="T5" fmla="*/ 122147 h 36"/>
                <a:gd name="T6" fmla="*/ 0 60000 65536"/>
                <a:gd name="T7" fmla="*/ 0 60000 65536"/>
                <a:gd name="T8" fmla="*/ 0 60000 65536"/>
                <a:gd name="T9" fmla="*/ 0 w 7"/>
                <a:gd name="T10" fmla="*/ 0 h 36"/>
                <a:gd name="T11" fmla="*/ 7 w 7"/>
                <a:gd name="T12" fmla="*/ 36 h 36"/>
              </a:gdLst>
              <a:ahLst/>
              <a:cxnLst>
                <a:cxn ang="T6">
                  <a:pos x="T0" y="T1"/>
                </a:cxn>
                <a:cxn ang="T7">
                  <a:pos x="T2" y="T3"/>
                </a:cxn>
                <a:cxn ang="T8">
                  <a:pos x="T4" y="T5"/>
                </a:cxn>
              </a:cxnLst>
              <a:rect l="T9" t="T10" r="T11" b="T12"/>
              <a:pathLst>
                <a:path w="7" h="36">
                  <a:moveTo>
                    <a:pt x="3" y="0"/>
                  </a:moveTo>
                  <a:cubicBezTo>
                    <a:pt x="4" y="7"/>
                    <a:pt x="7" y="17"/>
                    <a:pt x="1" y="22"/>
                  </a:cubicBezTo>
                  <a:cubicBezTo>
                    <a:pt x="0" y="27"/>
                    <a:pt x="1" y="31"/>
                    <a:pt x="1" y="36"/>
                  </a:cubicBezTo>
                </a:path>
              </a:pathLst>
            </a:custGeom>
            <a:noFill/>
            <a:ln w="6350" cap="rnd">
              <a:solidFill>
                <a:srgbClr val="FF6600"/>
              </a:solidFill>
              <a:prstDash val="solid"/>
              <a:round/>
              <a:headEnd/>
              <a:tailEnd/>
            </a:ln>
          </p:spPr>
          <p:txBody>
            <a:bodyPr/>
            <a:lstStyle/>
            <a:p>
              <a:endParaRPr lang="en-US"/>
            </a:p>
          </p:txBody>
        </p:sp>
        <p:sp>
          <p:nvSpPr>
            <p:cNvPr id="41025" name="Freeform 57"/>
            <p:cNvSpPr>
              <a:spLocks noChangeAspect="1"/>
            </p:cNvSpPr>
            <p:nvPr/>
          </p:nvSpPr>
          <p:spPr bwMode="auto">
            <a:xfrm>
              <a:off x="4088" y="1493"/>
              <a:ext cx="22" cy="82"/>
            </a:xfrm>
            <a:custGeom>
              <a:avLst/>
              <a:gdLst>
                <a:gd name="T0" fmla="*/ 14641 w 4"/>
                <a:gd name="T1" fmla="*/ 0 h 16"/>
                <a:gd name="T2" fmla="*/ 20113 w 4"/>
                <a:gd name="T3" fmla="*/ 56524 h 16"/>
                <a:gd name="T4" fmla="*/ 0 60000 65536"/>
                <a:gd name="T5" fmla="*/ 0 60000 65536"/>
                <a:gd name="T6" fmla="*/ 0 w 4"/>
                <a:gd name="T7" fmla="*/ 0 h 16"/>
                <a:gd name="T8" fmla="*/ 4 w 4"/>
                <a:gd name="T9" fmla="*/ 16 h 16"/>
              </a:gdLst>
              <a:ahLst/>
              <a:cxnLst>
                <a:cxn ang="T4">
                  <a:pos x="T0" y="T1"/>
                </a:cxn>
                <a:cxn ang="T5">
                  <a:pos x="T2" y="T3"/>
                </a:cxn>
              </a:cxnLst>
              <a:rect l="T6" t="T7" r="T8" b="T9"/>
              <a:pathLst>
                <a:path w="4" h="16">
                  <a:moveTo>
                    <a:pt x="3" y="0"/>
                  </a:moveTo>
                  <a:cubicBezTo>
                    <a:pt x="3" y="6"/>
                    <a:pt x="0" y="16"/>
                    <a:pt x="4" y="16"/>
                  </a:cubicBezTo>
                </a:path>
              </a:pathLst>
            </a:custGeom>
            <a:noFill/>
            <a:ln w="6350" cap="rnd">
              <a:solidFill>
                <a:srgbClr val="FF6600"/>
              </a:solidFill>
              <a:prstDash val="solid"/>
              <a:round/>
              <a:headEnd/>
              <a:tailEnd/>
            </a:ln>
          </p:spPr>
          <p:txBody>
            <a:bodyPr/>
            <a:lstStyle/>
            <a:p>
              <a:endParaRPr lang="en-US"/>
            </a:p>
          </p:txBody>
        </p:sp>
        <p:sp>
          <p:nvSpPr>
            <p:cNvPr id="41026" name="Freeform 58"/>
            <p:cNvSpPr>
              <a:spLocks noChangeAspect="1"/>
            </p:cNvSpPr>
            <p:nvPr/>
          </p:nvSpPr>
          <p:spPr bwMode="auto">
            <a:xfrm>
              <a:off x="4140" y="1707"/>
              <a:ext cx="82" cy="142"/>
            </a:xfrm>
            <a:custGeom>
              <a:avLst/>
              <a:gdLst>
                <a:gd name="T0" fmla="*/ 14524 w 16"/>
                <a:gd name="T1" fmla="*/ 0 h 28"/>
                <a:gd name="T2" fmla="*/ 0 w 16"/>
                <a:gd name="T3" fmla="*/ 30398 h 28"/>
                <a:gd name="T4" fmla="*/ 14524 w 16"/>
                <a:gd name="T5" fmla="*/ 30398 h 28"/>
                <a:gd name="T6" fmla="*/ 31754 w 16"/>
                <a:gd name="T7" fmla="*/ 43695 h 28"/>
                <a:gd name="T8" fmla="*/ 42127 w 16"/>
                <a:gd name="T9" fmla="*/ 60259 h 28"/>
                <a:gd name="T10" fmla="*/ 46176 w 16"/>
                <a:gd name="T11" fmla="*/ 83998 h 28"/>
                <a:gd name="T12" fmla="*/ 56524 w 16"/>
                <a:gd name="T13" fmla="*/ 93903 h 28"/>
                <a:gd name="T14" fmla="*/ 0 60000 65536"/>
                <a:gd name="T15" fmla="*/ 0 60000 65536"/>
                <a:gd name="T16" fmla="*/ 0 60000 65536"/>
                <a:gd name="T17" fmla="*/ 0 60000 65536"/>
                <a:gd name="T18" fmla="*/ 0 60000 65536"/>
                <a:gd name="T19" fmla="*/ 0 60000 65536"/>
                <a:gd name="T20" fmla="*/ 0 60000 65536"/>
                <a:gd name="T21" fmla="*/ 0 w 16"/>
                <a:gd name="T22" fmla="*/ 0 h 28"/>
                <a:gd name="T23" fmla="*/ 16 w 1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8">
                  <a:moveTo>
                    <a:pt x="4" y="0"/>
                  </a:moveTo>
                  <a:cubicBezTo>
                    <a:pt x="3" y="3"/>
                    <a:pt x="1" y="6"/>
                    <a:pt x="0" y="9"/>
                  </a:cubicBezTo>
                  <a:cubicBezTo>
                    <a:pt x="0" y="10"/>
                    <a:pt x="3" y="9"/>
                    <a:pt x="4" y="9"/>
                  </a:cubicBezTo>
                  <a:cubicBezTo>
                    <a:pt x="5" y="10"/>
                    <a:pt x="7" y="12"/>
                    <a:pt x="9" y="13"/>
                  </a:cubicBezTo>
                  <a:cubicBezTo>
                    <a:pt x="10" y="15"/>
                    <a:pt x="12" y="16"/>
                    <a:pt x="12" y="18"/>
                  </a:cubicBezTo>
                  <a:cubicBezTo>
                    <a:pt x="13" y="20"/>
                    <a:pt x="13" y="23"/>
                    <a:pt x="13" y="25"/>
                  </a:cubicBezTo>
                  <a:cubicBezTo>
                    <a:pt x="13" y="27"/>
                    <a:pt x="16" y="27"/>
                    <a:pt x="16" y="28"/>
                  </a:cubicBezTo>
                </a:path>
              </a:pathLst>
            </a:custGeom>
            <a:noFill/>
            <a:ln w="6350" cap="rnd">
              <a:solidFill>
                <a:srgbClr val="FF6600"/>
              </a:solidFill>
              <a:prstDash val="solid"/>
              <a:round/>
              <a:headEnd/>
              <a:tailEnd/>
            </a:ln>
          </p:spPr>
          <p:txBody>
            <a:bodyPr/>
            <a:lstStyle/>
            <a:p>
              <a:endParaRPr lang="en-US"/>
            </a:p>
          </p:txBody>
        </p:sp>
        <p:sp>
          <p:nvSpPr>
            <p:cNvPr id="41027" name="Freeform 59"/>
            <p:cNvSpPr>
              <a:spLocks noChangeAspect="1"/>
            </p:cNvSpPr>
            <p:nvPr/>
          </p:nvSpPr>
          <p:spPr bwMode="auto">
            <a:xfrm>
              <a:off x="4062" y="1631"/>
              <a:ext cx="78" cy="45"/>
            </a:xfrm>
            <a:custGeom>
              <a:avLst/>
              <a:gdLst>
                <a:gd name="T0" fmla="*/ 0 w 15"/>
                <a:gd name="T1" fmla="*/ 0 h 9"/>
                <a:gd name="T2" fmla="*/ 15330 w 15"/>
                <a:gd name="T3" fmla="*/ 15625 h 9"/>
                <a:gd name="T4" fmla="*/ 22630 w 15"/>
                <a:gd name="T5" fmla="*/ 28125 h 9"/>
                <a:gd name="T6" fmla="*/ 34315 w 15"/>
                <a:gd name="T7" fmla="*/ 21875 h 9"/>
                <a:gd name="T8" fmla="*/ 57080 w 15"/>
                <a:gd name="T9" fmla="*/ 21875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0"/>
                  </a:moveTo>
                  <a:cubicBezTo>
                    <a:pt x="1" y="2"/>
                    <a:pt x="3" y="4"/>
                    <a:pt x="4" y="5"/>
                  </a:cubicBezTo>
                  <a:cubicBezTo>
                    <a:pt x="4" y="6"/>
                    <a:pt x="5" y="9"/>
                    <a:pt x="6" y="9"/>
                  </a:cubicBezTo>
                  <a:cubicBezTo>
                    <a:pt x="8" y="9"/>
                    <a:pt x="9" y="7"/>
                    <a:pt x="9" y="7"/>
                  </a:cubicBezTo>
                  <a:cubicBezTo>
                    <a:pt x="10" y="6"/>
                    <a:pt x="15" y="7"/>
                    <a:pt x="15" y="7"/>
                  </a:cubicBezTo>
                </a:path>
              </a:pathLst>
            </a:custGeom>
            <a:noFill/>
            <a:ln w="6350" cap="rnd">
              <a:solidFill>
                <a:srgbClr val="FF6600"/>
              </a:solidFill>
              <a:prstDash val="solid"/>
              <a:round/>
              <a:headEnd/>
              <a:tailEnd/>
            </a:ln>
          </p:spPr>
          <p:txBody>
            <a:bodyPr/>
            <a:lstStyle/>
            <a:p>
              <a:endParaRPr lang="en-US"/>
            </a:p>
          </p:txBody>
        </p:sp>
        <p:sp>
          <p:nvSpPr>
            <p:cNvPr id="41028" name="Freeform 60"/>
            <p:cNvSpPr>
              <a:spLocks noChangeAspect="1"/>
            </p:cNvSpPr>
            <p:nvPr/>
          </p:nvSpPr>
          <p:spPr bwMode="auto">
            <a:xfrm>
              <a:off x="2642" y="1656"/>
              <a:ext cx="572" cy="208"/>
            </a:xfrm>
            <a:custGeom>
              <a:avLst/>
              <a:gdLst>
                <a:gd name="T0" fmla="*/ 0 w 112"/>
                <a:gd name="T1" fmla="*/ 27152 h 41"/>
                <a:gd name="T2" fmla="*/ 65938 w 112"/>
                <a:gd name="T3" fmla="*/ 9933 h 41"/>
                <a:gd name="T4" fmla="*/ 135344 w 112"/>
                <a:gd name="T5" fmla="*/ 3267 h 41"/>
                <a:gd name="T6" fmla="*/ 215654 w 112"/>
                <a:gd name="T7" fmla="*/ 19841 h 41"/>
                <a:gd name="T8" fmla="*/ 267349 w 112"/>
                <a:gd name="T9" fmla="*/ 46998 h 41"/>
                <a:gd name="T10" fmla="*/ 312915 w 112"/>
                <a:gd name="T11" fmla="*/ 77543 h 41"/>
                <a:gd name="T12" fmla="*/ 371524 w 112"/>
                <a:gd name="T13" fmla="*/ 131081 h 41"/>
                <a:gd name="T14" fmla="*/ 389103 w 112"/>
                <a:gd name="T15" fmla="*/ 137747 h 4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41"/>
                <a:gd name="T26" fmla="*/ 112 w 11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41">
                  <a:moveTo>
                    <a:pt x="0" y="8"/>
                  </a:moveTo>
                  <a:cubicBezTo>
                    <a:pt x="3" y="8"/>
                    <a:pt x="13" y="4"/>
                    <a:pt x="19" y="3"/>
                  </a:cubicBezTo>
                  <a:cubicBezTo>
                    <a:pt x="25" y="2"/>
                    <a:pt x="32" y="1"/>
                    <a:pt x="39" y="1"/>
                  </a:cubicBezTo>
                  <a:cubicBezTo>
                    <a:pt x="49" y="2"/>
                    <a:pt x="49" y="0"/>
                    <a:pt x="62" y="6"/>
                  </a:cubicBezTo>
                  <a:cubicBezTo>
                    <a:pt x="67" y="7"/>
                    <a:pt x="72" y="11"/>
                    <a:pt x="77" y="14"/>
                  </a:cubicBezTo>
                  <a:cubicBezTo>
                    <a:pt x="81" y="17"/>
                    <a:pt x="85" y="19"/>
                    <a:pt x="90" y="23"/>
                  </a:cubicBezTo>
                  <a:cubicBezTo>
                    <a:pt x="96" y="28"/>
                    <a:pt x="103" y="36"/>
                    <a:pt x="107" y="39"/>
                  </a:cubicBezTo>
                  <a:cubicBezTo>
                    <a:pt x="109" y="40"/>
                    <a:pt x="112" y="41"/>
                    <a:pt x="112" y="41"/>
                  </a:cubicBezTo>
                </a:path>
              </a:pathLst>
            </a:custGeom>
            <a:noFill/>
            <a:ln w="6350" cap="rnd">
              <a:solidFill>
                <a:srgbClr val="FF6600"/>
              </a:solidFill>
              <a:prstDash val="solid"/>
              <a:round/>
              <a:headEnd/>
              <a:tailEnd/>
            </a:ln>
          </p:spPr>
          <p:txBody>
            <a:bodyPr/>
            <a:lstStyle/>
            <a:p>
              <a:endParaRPr lang="en-US"/>
            </a:p>
          </p:txBody>
        </p:sp>
        <p:sp>
          <p:nvSpPr>
            <p:cNvPr id="41029" name="Freeform 61"/>
            <p:cNvSpPr>
              <a:spLocks noChangeAspect="1"/>
            </p:cNvSpPr>
            <p:nvPr/>
          </p:nvSpPr>
          <p:spPr bwMode="auto">
            <a:xfrm>
              <a:off x="2602" y="1759"/>
              <a:ext cx="193" cy="160"/>
            </a:xfrm>
            <a:custGeom>
              <a:avLst/>
              <a:gdLst>
                <a:gd name="T0" fmla="*/ 6679 w 38"/>
                <a:gd name="T1" fmla="*/ 0 h 32"/>
                <a:gd name="T2" fmla="*/ 0 w 38"/>
                <a:gd name="T3" fmla="*/ 46875 h 32"/>
                <a:gd name="T4" fmla="*/ 19915 w 38"/>
                <a:gd name="T5" fmla="*/ 78125 h 32"/>
                <a:gd name="T6" fmla="*/ 64594 w 38"/>
                <a:gd name="T7" fmla="*/ 96875 h 32"/>
                <a:gd name="T8" fmla="*/ 128386 w 38"/>
                <a:gd name="T9" fmla="*/ 96875 h 32"/>
                <a:gd name="T10" fmla="*/ 0 60000 65536"/>
                <a:gd name="T11" fmla="*/ 0 60000 65536"/>
                <a:gd name="T12" fmla="*/ 0 60000 65536"/>
                <a:gd name="T13" fmla="*/ 0 60000 65536"/>
                <a:gd name="T14" fmla="*/ 0 60000 65536"/>
                <a:gd name="T15" fmla="*/ 0 w 38"/>
                <a:gd name="T16" fmla="*/ 0 h 32"/>
                <a:gd name="T17" fmla="*/ 38 w 38"/>
                <a:gd name="T18" fmla="*/ 32 h 32"/>
              </a:gdLst>
              <a:ahLst/>
              <a:cxnLst>
                <a:cxn ang="T10">
                  <a:pos x="T0" y="T1"/>
                </a:cxn>
                <a:cxn ang="T11">
                  <a:pos x="T2" y="T3"/>
                </a:cxn>
                <a:cxn ang="T12">
                  <a:pos x="T4" y="T5"/>
                </a:cxn>
                <a:cxn ang="T13">
                  <a:pos x="T6" y="T7"/>
                </a:cxn>
                <a:cxn ang="T14">
                  <a:pos x="T8" y="T9"/>
                </a:cxn>
              </a:cxnLst>
              <a:rect l="T15" t="T16" r="T17" b="T18"/>
              <a:pathLst>
                <a:path w="38" h="32">
                  <a:moveTo>
                    <a:pt x="2" y="0"/>
                  </a:moveTo>
                  <a:cubicBezTo>
                    <a:pt x="2" y="3"/>
                    <a:pt x="0" y="11"/>
                    <a:pt x="0" y="15"/>
                  </a:cubicBezTo>
                  <a:cubicBezTo>
                    <a:pt x="1" y="19"/>
                    <a:pt x="3" y="22"/>
                    <a:pt x="6" y="25"/>
                  </a:cubicBezTo>
                  <a:cubicBezTo>
                    <a:pt x="9" y="28"/>
                    <a:pt x="14" y="30"/>
                    <a:pt x="19" y="31"/>
                  </a:cubicBezTo>
                  <a:cubicBezTo>
                    <a:pt x="24" y="32"/>
                    <a:pt x="34" y="31"/>
                    <a:pt x="38" y="31"/>
                  </a:cubicBezTo>
                </a:path>
              </a:pathLst>
            </a:custGeom>
            <a:noFill/>
            <a:ln w="6350" cap="rnd">
              <a:solidFill>
                <a:srgbClr val="FF6600"/>
              </a:solidFill>
              <a:prstDash val="solid"/>
              <a:round/>
              <a:headEnd/>
              <a:tailEnd/>
            </a:ln>
          </p:spPr>
          <p:txBody>
            <a:bodyPr/>
            <a:lstStyle/>
            <a:p>
              <a:endParaRPr lang="en-US"/>
            </a:p>
          </p:txBody>
        </p:sp>
        <p:sp>
          <p:nvSpPr>
            <p:cNvPr id="41030" name="Freeform 62"/>
            <p:cNvSpPr>
              <a:spLocks noChangeAspect="1"/>
            </p:cNvSpPr>
            <p:nvPr/>
          </p:nvSpPr>
          <p:spPr bwMode="auto">
            <a:xfrm>
              <a:off x="2586" y="1849"/>
              <a:ext cx="23" cy="0"/>
            </a:xfrm>
            <a:custGeom>
              <a:avLst/>
              <a:gdLst>
                <a:gd name="T0" fmla="*/ 25093 w 4"/>
                <a:gd name="T1" fmla="*/ 25093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4" y="0"/>
                  </a:moveTo>
                  <a:cubicBezTo>
                    <a:pt x="4" y="0"/>
                    <a:pt x="4" y="0"/>
                    <a:pt x="4" y="0"/>
                  </a:cubicBezTo>
                  <a:cubicBezTo>
                    <a:pt x="3" y="0"/>
                    <a:pt x="1" y="0"/>
                    <a:pt x="0" y="0"/>
                  </a:cubicBezTo>
                </a:path>
              </a:pathLst>
            </a:custGeom>
            <a:noFill/>
            <a:ln w="6350" cap="rnd">
              <a:solidFill>
                <a:srgbClr val="FF6600"/>
              </a:solidFill>
              <a:prstDash val="solid"/>
              <a:round/>
              <a:headEnd/>
              <a:tailEnd/>
            </a:ln>
          </p:spPr>
          <p:txBody>
            <a:bodyPr/>
            <a:lstStyle/>
            <a:p>
              <a:endParaRPr lang="en-US"/>
            </a:p>
          </p:txBody>
        </p:sp>
        <p:sp>
          <p:nvSpPr>
            <p:cNvPr id="41031" name="Freeform 63"/>
            <p:cNvSpPr>
              <a:spLocks noChangeAspect="1"/>
            </p:cNvSpPr>
            <p:nvPr/>
          </p:nvSpPr>
          <p:spPr bwMode="auto">
            <a:xfrm>
              <a:off x="2937" y="1926"/>
              <a:ext cx="128" cy="76"/>
            </a:xfrm>
            <a:custGeom>
              <a:avLst/>
              <a:gdLst>
                <a:gd name="T0" fmla="*/ 87921 w 25"/>
                <a:gd name="T1" fmla="*/ 50084 h 15"/>
                <a:gd name="T2" fmla="*/ 52874 w 25"/>
                <a:gd name="T3" fmla="*/ 23028 h 15"/>
                <a:gd name="T4" fmla="*/ 0 w 25"/>
                <a:gd name="T5" fmla="*/ 0 h 15"/>
                <a:gd name="T6" fmla="*/ 0 60000 65536"/>
                <a:gd name="T7" fmla="*/ 0 60000 65536"/>
                <a:gd name="T8" fmla="*/ 0 60000 65536"/>
                <a:gd name="T9" fmla="*/ 0 w 25"/>
                <a:gd name="T10" fmla="*/ 0 h 15"/>
                <a:gd name="T11" fmla="*/ 25 w 25"/>
                <a:gd name="T12" fmla="*/ 15 h 15"/>
              </a:gdLst>
              <a:ahLst/>
              <a:cxnLst>
                <a:cxn ang="T6">
                  <a:pos x="T0" y="T1"/>
                </a:cxn>
                <a:cxn ang="T7">
                  <a:pos x="T2" y="T3"/>
                </a:cxn>
                <a:cxn ang="T8">
                  <a:pos x="T4" y="T5"/>
                </a:cxn>
              </a:cxnLst>
              <a:rect l="T9" t="T10" r="T11" b="T12"/>
              <a:pathLst>
                <a:path w="25" h="15">
                  <a:moveTo>
                    <a:pt x="25" y="15"/>
                  </a:moveTo>
                  <a:cubicBezTo>
                    <a:pt x="23" y="14"/>
                    <a:pt x="19" y="10"/>
                    <a:pt x="15" y="7"/>
                  </a:cubicBezTo>
                  <a:cubicBezTo>
                    <a:pt x="11" y="5"/>
                    <a:pt x="3" y="2"/>
                    <a:pt x="0" y="0"/>
                  </a:cubicBezTo>
                </a:path>
              </a:pathLst>
            </a:custGeom>
            <a:noFill/>
            <a:ln w="6350" cap="rnd">
              <a:solidFill>
                <a:srgbClr val="FF6600"/>
              </a:solidFill>
              <a:prstDash val="solid"/>
              <a:round/>
              <a:headEnd/>
              <a:tailEnd/>
            </a:ln>
          </p:spPr>
          <p:txBody>
            <a:bodyPr/>
            <a:lstStyle/>
            <a:p>
              <a:endParaRPr lang="en-US"/>
            </a:p>
          </p:txBody>
        </p:sp>
        <p:sp>
          <p:nvSpPr>
            <p:cNvPr id="41032" name="Freeform 64"/>
            <p:cNvSpPr>
              <a:spLocks noChangeAspect="1"/>
            </p:cNvSpPr>
            <p:nvPr/>
          </p:nvSpPr>
          <p:spPr bwMode="auto">
            <a:xfrm>
              <a:off x="2983" y="1885"/>
              <a:ext cx="118" cy="60"/>
            </a:xfrm>
            <a:custGeom>
              <a:avLst/>
              <a:gdLst>
                <a:gd name="T0" fmla="*/ 81702 w 23"/>
                <a:gd name="T1" fmla="*/ 37500 h 12"/>
                <a:gd name="T2" fmla="*/ 38745 w 23"/>
                <a:gd name="T3" fmla="*/ 21875 h 12"/>
                <a:gd name="T4" fmla="*/ 0 w 23"/>
                <a:gd name="T5" fmla="*/ 0 h 12"/>
                <a:gd name="T6" fmla="*/ 0 60000 65536"/>
                <a:gd name="T7" fmla="*/ 0 60000 65536"/>
                <a:gd name="T8" fmla="*/ 0 60000 65536"/>
                <a:gd name="T9" fmla="*/ 0 w 23"/>
                <a:gd name="T10" fmla="*/ 0 h 12"/>
                <a:gd name="T11" fmla="*/ 23 w 23"/>
                <a:gd name="T12" fmla="*/ 12 h 12"/>
              </a:gdLst>
              <a:ahLst/>
              <a:cxnLst>
                <a:cxn ang="T6">
                  <a:pos x="T0" y="T1"/>
                </a:cxn>
                <a:cxn ang="T7">
                  <a:pos x="T2" y="T3"/>
                </a:cxn>
                <a:cxn ang="T8">
                  <a:pos x="T4" y="T5"/>
                </a:cxn>
              </a:cxnLst>
              <a:rect l="T9" t="T10" r="T11" b="T12"/>
              <a:pathLst>
                <a:path w="23" h="12">
                  <a:moveTo>
                    <a:pt x="23" y="12"/>
                  </a:moveTo>
                  <a:cubicBezTo>
                    <a:pt x="21" y="11"/>
                    <a:pt x="15" y="9"/>
                    <a:pt x="11" y="7"/>
                  </a:cubicBezTo>
                  <a:cubicBezTo>
                    <a:pt x="8" y="5"/>
                    <a:pt x="2" y="1"/>
                    <a:pt x="0" y="0"/>
                  </a:cubicBezTo>
                </a:path>
              </a:pathLst>
            </a:custGeom>
            <a:noFill/>
            <a:ln w="6350" cap="rnd">
              <a:solidFill>
                <a:srgbClr val="FF6600"/>
              </a:solidFill>
              <a:prstDash val="solid"/>
              <a:round/>
              <a:headEnd/>
              <a:tailEnd/>
            </a:ln>
          </p:spPr>
          <p:txBody>
            <a:bodyPr/>
            <a:lstStyle/>
            <a:p>
              <a:endParaRPr lang="en-US"/>
            </a:p>
          </p:txBody>
        </p:sp>
        <p:sp>
          <p:nvSpPr>
            <p:cNvPr id="41033" name="Freeform 65"/>
            <p:cNvSpPr>
              <a:spLocks noChangeAspect="1"/>
            </p:cNvSpPr>
            <p:nvPr/>
          </p:nvSpPr>
          <p:spPr bwMode="auto">
            <a:xfrm>
              <a:off x="2944" y="1721"/>
              <a:ext cx="90" cy="194"/>
            </a:xfrm>
            <a:custGeom>
              <a:avLst/>
              <a:gdLst>
                <a:gd name="T0" fmla="*/ 53125 w 18"/>
                <a:gd name="T1" fmla="*/ 131726 h 38"/>
                <a:gd name="T2" fmla="*/ 53125 w 18"/>
                <a:gd name="T3" fmla="*/ 69329 h 38"/>
                <a:gd name="T4" fmla="*/ 37500 w 18"/>
                <a:gd name="T5" fmla="*/ 24475 h 38"/>
                <a:gd name="T6" fmla="*/ 0 w 18"/>
                <a:gd name="T7" fmla="*/ 0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17" y="38"/>
                  </a:moveTo>
                  <a:cubicBezTo>
                    <a:pt x="17" y="35"/>
                    <a:pt x="18" y="25"/>
                    <a:pt x="17" y="20"/>
                  </a:cubicBezTo>
                  <a:cubicBezTo>
                    <a:pt x="16" y="15"/>
                    <a:pt x="14" y="10"/>
                    <a:pt x="12" y="7"/>
                  </a:cubicBezTo>
                  <a:cubicBezTo>
                    <a:pt x="9" y="4"/>
                    <a:pt x="2" y="2"/>
                    <a:pt x="0" y="0"/>
                  </a:cubicBezTo>
                </a:path>
              </a:pathLst>
            </a:custGeom>
            <a:noFill/>
            <a:ln w="6350" cap="rnd">
              <a:solidFill>
                <a:srgbClr val="FF6600"/>
              </a:solidFill>
              <a:prstDash val="solid"/>
              <a:round/>
              <a:headEnd/>
              <a:tailEnd/>
            </a:ln>
          </p:spPr>
          <p:txBody>
            <a:bodyPr/>
            <a:lstStyle/>
            <a:p>
              <a:endParaRPr lang="en-US"/>
            </a:p>
          </p:txBody>
        </p:sp>
        <p:sp>
          <p:nvSpPr>
            <p:cNvPr id="41034" name="Oval 66"/>
            <p:cNvSpPr>
              <a:spLocks noChangeAspect="1" noChangeArrowheads="1"/>
            </p:cNvSpPr>
            <p:nvPr/>
          </p:nvSpPr>
          <p:spPr bwMode="auto">
            <a:xfrm>
              <a:off x="2739" y="1759"/>
              <a:ext cx="83" cy="55"/>
            </a:xfrm>
            <a:prstGeom prst="ellipse">
              <a:avLst/>
            </a:prstGeom>
            <a:noFill/>
            <a:ln w="6350" cap="rnd">
              <a:solidFill>
                <a:srgbClr val="FF6600"/>
              </a:solidFill>
              <a:round/>
              <a:headEnd/>
              <a:tailEnd/>
            </a:ln>
          </p:spPr>
          <p:txBody>
            <a:bodyPr/>
            <a:lstStyle/>
            <a:p>
              <a:endParaRPr lang="en-US">
                <a:latin typeface="Calibri" pitchFamily="34" charset="0"/>
              </a:endParaRPr>
            </a:p>
          </p:txBody>
        </p:sp>
        <p:sp>
          <p:nvSpPr>
            <p:cNvPr id="41035" name="Freeform 67"/>
            <p:cNvSpPr>
              <a:spLocks noChangeAspect="1"/>
            </p:cNvSpPr>
            <p:nvPr/>
          </p:nvSpPr>
          <p:spPr bwMode="auto">
            <a:xfrm>
              <a:off x="3080" y="1840"/>
              <a:ext cx="86" cy="45"/>
            </a:xfrm>
            <a:custGeom>
              <a:avLst/>
              <a:gdLst>
                <a:gd name="T0" fmla="*/ 56325 w 17"/>
                <a:gd name="T1" fmla="*/ 28125 h 9"/>
                <a:gd name="T2" fmla="*/ 33398 w 17"/>
                <a:gd name="T3" fmla="*/ 25000 h 9"/>
                <a:gd name="T4" fmla="*/ 6602 w 17"/>
                <a:gd name="T5" fmla="*/ 21875 h 9"/>
                <a:gd name="T6" fmla="*/ 0 w 17"/>
                <a:gd name="T7" fmla="*/ 0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17" y="9"/>
                  </a:moveTo>
                  <a:cubicBezTo>
                    <a:pt x="16" y="9"/>
                    <a:pt x="13" y="8"/>
                    <a:pt x="10" y="8"/>
                  </a:cubicBezTo>
                  <a:cubicBezTo>
                    <a:pt x="8" y="8"/>
                    <a:pt x="4" y="8"/>
                    <a:pt x="2" y="7"/>
                  </a:cubicBezTo>
                  <a:cubicBezTo>
                    <a:pt x="1" y="6"/>
                    <a:pt x="0" y="2"/>
                    <a:pt x="0" y="0"/>
                  </a:cubicBezTo>
                </a:path>
              </a:pathLst>
            </a:custGeom>
            <a:noFill/>
            <a:ln w="6350" cap="rnd">
              <a:solidFill>
                <a:srgbClr val="FF6600"/>
              </a:solidFill>
              <a:prstDash val="solid"/>
              <a:round/>
              <a:headEnd/>
              <a:tailEnd/>
            </a:ln>
          </p:spPr>
          <p:txBody>
            <a:bodyPr/>
            <a:lstStyle/>
            <a:p>
              <a:endParaRPr lang="en-US"/>
            </a:p>
          </p:txBody>
        </p:sp>
        <p:sp>
          <p:nvSpPr>
            <p:cNvPr id="41036" name="Freeform 68"/>
            <p:cNvSpPr>
              <a:spLocks noChangeAspect="1"/>
            </p:cNvSpPr>
            <p:nvPr/>
          </p:nvSpPr>
          <p:spPr bwMode="auto">
            <a:xfrm>
              <a:off x="3249" y="1900"/>
              <a:ext cx="70" cy="67"/>
            </a:xfrm>
            <a:custGeom>
              <a:avLst/>
              <a:gdLst>
                <a:gd name="T0" fmla="*/ 43750 w 14"/>
                <a:gd name="T1" fmla="*/ 47230 h 13"/>
                <a:gd name="T2" fmla="*/ 12500 w 14"/>
                <a:gd name="T3" fmla="*/ 40241 h 13"/>
                <a:gd name="T4" fmla="*/ 0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14" y="13"/>
                  </a:moveTo>
                  <a:cubicBezTo>
                    <a:pt x="12" y="13"/>
                    <a:pt x="6" y="13"/>
                    <a:pt x="4" y="11"/>
                  </a:cubicBezTo>
                  <a:cubicBezTo>
                    <a:pt x="2" y="9"/>
                    <a:pt x="1" y="3"/>
                    <a:pt x="0" y="0"/>
                  </a:cubicBezTo>
                </a:path>
              </a:pathLst>
            </a:custGeom>
            <a:noFill/>
            <a:ln w="6350" cap="rnd">
              <a:solidFill>
                <a:srgbClr val="FF6600"/>
              </a:solidFill>
              <a:prstDash val="solid"/>
              <a:round/>
              <a:headEnd/>
              <a:tailEnd/>
            </a:ln>
          </p:spPr>
          <p:txBody>
            <a:bodyPr/>
            <a:lstStyle/>
            <a:p>
              <a:endParaRPr lang="en-US"/>
            </a:p>
          </p:txBody>
        </p:sp>
        <p:sp>
          <p:nvSpPr>
            <p:cNvPr id="41037" name="Freeform 69"/>
            <p:cNvSpPr>
              <a:spLocks noChangeAspect="1"/>
            </p:cNvSpPr>
            <p:nvPr/>
          </p:nvSpPr>
          <p:spPr bwMode="auto">
            <a:xfrm>
              <a:off x="2377" y="1519"/>
              <a:ext cx="225" cy="182"/>
            </a:xfrm>
            <a:custGeom>
              <a:avLst/>
              <a:gdLst>
                <a:gd name="T0" fmla="*/ 153915 w 44"/>
                <a:gd name="T1" fmla="*/ 79079 h 36"/>
                <a:gd name="T2" fmla="*/ 129176 w 44"/>
                <a:gd name="T3" fmla="*/ 105813 h 36"/>
                <a:gd name="T4" fmla="*/ 90920 w 44"/>
                <a:gd name="T5" fmla="*/ 118871 h 36"/>
                <a:gd name="T6" fmla="*/ 45184 w 44"/>
                <a:gd name="T7" fmla="*/ 115651 h 36"/>
                <a:gd name="T8" fmla="*/ 13648 w 44"/>
                <a:gd name="T9" fmla="*/ 85545 h 36"/>
                <a:gd name="T10" fmla="*/ 0 w 44"/>
                <a:gd name="T11" fmla="*/ 52856 h 36"/>
                <a:gd name="T12" fmla="*/ 6827 w 44"/>
                <a:gd name="T13" fmla="*/ 22876 h 36"/>
                <a:gd name="T14" fmla="*/ 38255 w 4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36"/>
                <a:gd name="T26" fmla="*/ 44 w 4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36">
                  <a:moveTo>
                    <a:pt x="44" y="24"/>
                  </a:moveTo>
                  <a:cubicBezTo>
                    <a:pt x="43" y="25"/>
                    <a:pt x="40" y="30"/>
                    <a:pt x="37" y="32"/>
                  </a:cubicBezTo>
                  <a:cubicBezTo>
                    <a:pt x="34" y="34"/>
                    <a:pt x="30" y="36"/>
                    <a:pt x="26" y="36"/>
                  </a:cubicBezTo>
                  <a:cubicBezTo>
                    <a:pt x="22" y="36"/>
                    <a:pt x="16" y="36"/>
                    <a:pt x="13" y="35"/>
                  </a:cubicBezTo>
                  <a:cubicBezTo>
                    <a:pt x="9" y="33"/>
                    <a:pt x="6" y="29"/>
                    <a:pt x="4" y="26"/>
                  </a:cubicBezTo>
                  <a:cubicBezTo>
                    <a:pt x="2" y="23"/>
                    <a:pt x="0" y="19"/>
                    <a:pt x="0" y="16"/>
                  </a:cubicBezTo>
                  <a:cubicBezTo>
                    <a:pt x="0" y="13"/>
                    <a:pt x="0" y="10"/>
                    <a:pt x="2" y="7"/>
                  </a:cubicBezTo>
                  <a:cubicBezTo>
                    <a:pt x="4" y="5"/>
                    <a:pt x="9" y="2"/>
                    <a:pt x="11" y="0"/>
                  </a:cubicBezTo>
                </a:path>
              </a:pathLst>
            </a:custGeom>
            <a:noFill/>
            <a:ln w="6350" cap="rnd">
              <a:solidFill>
                <a:srgbClr val="FF6600"/>
              </a:solidFill>
              <a:prstDash val="solid"/>
              <a:round/>
              <a:headEnd/>
              <a:tailEnd/>
            </a:ln>
          </p:spPr>
          <p:txBody>
            <a:bodyPr/>
            <a:lstStyle/>
            <a:p>
              <a:endParaRPr lang="en-US"/>
            </a:p>
          </p:txBody>
        </p:sp>
        <p:sp>
          <p:nvSpPr>
            <p:cNvPr id="41038" name="Freeform 70"/>
            <p:cNvSpPr>
              <a:spLocks noChangeAspect="1"/>
            </p:cNvSpPr>
            <p:nvPr/>
          </p:nvSpPr>
          <p:spPr bwMode="auto">
            <a:xfrm>
              <a:off x="2377" y="2389"/>
              <a:ext cx="378" cy="25"/>
            </a:xfrm>
            <a:custGeom>
              <a:avLst/>
              <a:gdLst>
                <a:gd name="T0" fmla="*/ 257377 w 74"/>
                <a:gd name="T1" fmla="*/ 0 h 5"/>
                <a:gd name="T2" fmla="*/ 163419 w 74"/>
                <a:gd name="T3" fmla="*/ 15625 h 5"/>
                <a:gd name="T4" fmla="*/ 83707 w 74"/>
                <a:gd name="T5" fmla="*/ 3125 h 5"/>
                <a:gd name="T6" fmla="*/ 44905 w 74"/>
                <a:gd name="T7" fmla="*/ 3125 h 5"/>
                <a:gd name="T8" fmla="*/ 0 w 74"/>
                <a:gd name="T9" fmla="*/ 12500 h 5"/>
                <a:gd name="T10" fmla="*/ 0 60000 65536"/>
                <a:gd name="T11" fmla="*/ 0 60000 65536"/>
                <a:gd name="T12" fmla="*/ 0 60000 65536"/>
                <a:gd name="T13" fmla="*/ 0 60000 65536"/>
                <a:gd name="T14" fmla="*/ 0 60000 65536"/>
                <a:gd name="T15" fmla="*/ 0 w 74"/>
                <a:gd name="T16" fmla="*/ 0 h 5"/>
                <a:gd name="T17" fmla="*/ 74 w 74"/>
                <a:gd name="T18" fmla="*/ 5 h 5"/>
              </a:gdLst>
              <a:ahLst/>
              <a:cxnLst>
                <a:cxn ang="T10">
                  <a:pos x="T0" y="T1"/>
                </a:cxn>
                <a:cxn ang="T11">
                  <a:pos x="T2" y="T3"/>
                </a:cxn>
                <a:cxn ang="T12">
                  <a:pos x="T4" y="T5"/>
                </a:cxn>
                <a:cxn ang="T13">
                  <a:pos x="T6" y="T7"/>
                </a:cxn>
                <a:cxn ang="T14">
                  <a:pos x="T8" y="T9"/>
                </a:cxn>
              </a:cxnLst>
              <a:rect l="T15" t="T16" r="T17" b="T18"/>
              <a:pathLst>
                <a:path w="74" h="5">
                  <a:moveTo>
                    <a:pt x="74" y="0"/>
                  </a:moveTo>
                  <a:cubicBezTo>
                    <a:pt x="69" y="1"/>
                    <a:pt x="55" y="5"/>
                    <a:pt x="47" y="5"/>
                  </a:cubicBezTo>
                  <a:cubicBezTo>
                    <a:pt x="38" y="5"/>
                    <a:pt x="29" y="2"/>
                    <a:pt x="24" y="1"/>
                  </a:cubicBezTo>
                  <a:cubicBezTo>
                    <a:pt x="18" y="1"/>
                    <a:pt x="17" y="0"/>
                    <a:pt x="13" y="1"/>
                  </a:cubicBezTo>
                  <a:cubicBezTo>
                    <a:pt x="9" y="1"/>
                    <a:pt x="3" y="3"/>
                    <a:pt x="0" y="4"/>
                  </a:cubicBezTo>
                </a:path>
              </a:pathLst>
            </a:custGeom>
            <a:noFill/>
            <a:ln w="6350" cap="rnd">
              <a:solidFill>
                <a:srgbClr val="FF6600"/>
              </a:solidFill>
              <a:prstDash val="solid"/>
              <a:round/>
              <a:headEnd/>
              <a:tailEnd/>
            </a:ln>
          </p:spPr>
          <p:txBody>
            <a:bodyPr/>
            <a:lstStyle/>
            <a:p>
              <a:endParaRPr lang="en-US"/>
            </a:p>
          </p:txBody>
        </p:sp>
        <p:sp>
          <p:nvSpPr>
            <p:cNvPr id="41039" name="Freeform 71"/>
            <p:cNvSpPr>
              <a:spLocks noChangeAspect="1"/>
            </p:cNvSpPr>
            <p:nvPr/>
          </p:nvSpPr>
          <p:spPr bwMode="auto">
            <a:xfrm>
              <a:off x="2280" y="2180"/>
              <a:ext cx="145" cy="25"/>
            </a:xfrm>
            <a:custGeom>
              <a:avLst/>
              <a:gdLst>
                <a:gd name="T0" fmla="*/ 104291 w 28"/>
                <a:gd name="T1" fmla="*/ 12500 h 5"/>
                <a:gd name="T2" fmla="*/ 81930 w 28"/>
                <a:gd name="T3" fmla="*/ 12500 h 5"/>
                <a:gd name="T4" fmla="*/ 48192 w 28"/>
                <a:gd name="T5" fmla="*/ 3125 h 5"/>
                <a:gd name="T6" fmla="*/ 0 w 28"/>
                <a:gd name="T7" fmla="*/ 3125 h 5"/>
                <a:gd name="T8" fmla="*/ 0 60000 65536"/>
                <a:gd name="T9" fmla="*/ 0 60000 65536"/>
                <a:gd name="T10" fmla="*/ 0 60000 65536"/>
                <a:gd name="T11" fmla="*/ 0 60000 65536"/>
                <a:gd name="T12" fmla="*/ 0 w 28"/>
                <a:gd name="T13" fmla="*/ 0 h 5"/>
                <a:gd name="T14" fmla="*/ 28 w 28"/>
                <a:gd name="T15" fmla="*/ 5 h 5"/>
              </a:gdLst>
              <a:ahLst/>
              <a:cxnLst>
                <a:cxn ang="T8">
                  <a:pos x="T0" y="T1"/>
                </a:cxn>
                <a:cxn ang="T9">
                  <a:pos x="T2" y="T3"/>
                </a:cxn>
                <a:cxn ang="T10">
                  <a:pos x="T4" y="T5"/>
                </a:cxn>
                <a:cxn ang="T11">
                  <a:pos x="T6" y="T7"/>
                </a:cxn>
              </a:cxnLst>
              <a:rect l="T12" t="T13" r="T14" b="T15"/>
              <a:pathLst>
                <a:path w="28" h="5">
                  <a:moveTo>
                    <a:pt x="28" y="4"/>
                  </a:moveTo>
                  <a:cubicBezTo>
                    <a:pt x="27" y="4"/>
                    <a:pt x="25" y="5"/>
                    <a:pt x="22" y="4"/>
                  </a:cubicBezTo>
                  <a:cubicBezTo>
                    <a:pt x="20" y="4"/>
                    <a:pt x="17" y="2"/>
                    <a:pt x="13" y="1"/>
                  </a:cubicBezTo>
                  <a:cubicBezTo>
                    <a:pt x="9" y="0"/>
                    <a:pt x="2" y="1"/>
                    <a:pt x="0" y="1"/>
                  </a:cubicBezTo>
                </a:path>
              </a:pathLst>
            </a:custGeom>
            <a:noFill/>
            <a:ln w="6350" cap="rnd">
              <a:solidFill>
                <a:srgbClr val="FF6600"/>
              </a:solidFill>
              <a:prstDash val="solid"/>
              <a:round/>
              <a:headEnd/>
              <a:tailEnd/>
            </a:ln>
          </p:spPr>
          <p:txBody>
            <a:bodyPr/>
            <a:lstStyle/>
            <a:p>
              <a:endParaRPr lang="en-US"/>
            </a:p>
          </p:txBody>
        </p:sp>
        <p:sp>
          <p:nvSpPr>
            <p:cNvPr id="41040" name="Freeform 72"/>
            <p:cNvSpPr>
              <a:spLocks noChangeAspect="1"/>
            </p:cNvSpPr>
            <p:nvPr/>
          </p:nvSpPr>
          <p:spPr bwMode="auto">
            <a:xfrm>
              <a:off x="2161" y="2322"/>
              <a:ext cx="126" cy="36"/>
            </a:xfrm>
            <a:custGeom>
              <a:avLst/>
              <a:gdLst>
                <a:gd name="T0" fmla="*/ 81285 w 25"/>
                <a:gd name="T1" fmla="*/ 0 h 7"/>
                <a:gd name="T2" fmla="*/ 45824 w 25"/>
                <a:gd name="T3" fmla="*/ 21636 h 7"/>
                <a:gd name="T4" fmla="*/ 0 w 25"/>
                <a:gd name="T5" fmla="*/ 18221 h 7"/>
                <a:gd name="T6" fmla="*/ 0 60000 65536"/>
                <a:gd name="T7" fmla="*/ 0 60000 65536"/>
                <a:gd name="T8" fmla="*/ 0 60000 65536"/>
                <a:gd name="T9" fmla="*/ 0 w 25"/>
                <a:gd name="T10" fmla="*/ 0 h 7"/>
                <a:gd name="T11" fmla="*/ 25 w 25"/>
                <a:gd name="T12" fmla="*/ 7 h 7"/>
              </a:gdLst>
              <a:ahLst/>
              <a:cxnLst>
                <a:cxn ang="T6">
                  <a:pos x="T0" y="T1"/>
                </a:cxn>
                <a:cxn ang="T7">
                  <a:pos x="T2" y="T3"/>
                </a:cxn>
                <a:cxn ang="T8">
                  <a:pos x="T4" y="T5"/>
                </a:cxn>
              </a:cxnLst>
              <a:rect l="T9" t="T10" r="T11" b="T12"/>
              <a:pathLst>
                <a:path w="25" h="7">
                  <a:moveTo>
                    <a:pt x="25" y="0"/>
                  </a:moveTo>
                  <a:cubicBezTo>
                    <a:pt x="23" y="1"/>
                    <a:pt x="18" y="5"/>
                    <a:pt x="14" y="6"/>
                  </a:cubicBezTo>
                  <a:cubicBezTo>
                    <a:pt x="10" y="7"/>
                    <a:pt x="3" y="5"/>
                    <a:pt x="0" y="5"/>
                  </a:cubicBezTo>
                </a:path>
              </a:pathLst>
            </a:custGeom>
            <a:noFill/>
            <a:ln w="6350" cap="rnd">
              <a:solidFill>
                <a:srgbClr val="FF6600"/>
              </a:solidFill>
              <a:prstDash val="solid"/>
              <a:round/>
              <a:headEnd/>
              <a:tailEnd/>
            </a:ln>
          </p:spPr>
          <p:txBody>
            <a:bodyPr/>
            <a:lstStyle/>
            <a:p>
              <a:endParaRPr lang="en-US"/>
            </a:p>
          </p:txBody>
        </p:sp>
        <p:sp>
          <p:nvSpPr>
            <p:cNvPr id="41041" name="Freeform 73"/>
            <p:cNvSpPr>
              <a:spLocks noChangeAspect="1"/>
            </p:cNvSpPr>
            <p:nvPr/>
          </p:nvSpPr>
          <p:spPr bwMode="auto">
            <a:xfrm>
              <a:off x="2631" y="2120"/>
              <a:ext cx="201" cy="112"/>
            </a:xfrm>
            <a:custGeom>
              <a:avLst/>
              <a:gdLst>
                <a:gd name="T0" fmla="*/ 91027 w 39"/>
                <a:gd name="T1" fmla="*/ 0 h 22"/>
                <a:gd name="T2" fmla="*/ 109385 w 39"/>
                <a:gd name="T3" fmla="*/ 41028 h 22"/>
                <a:gd name="T4" fmla="*/ 138257 w 39"/>
                <a:gd name="T5" fmla="*/ 65184 h 22"/>
                <a:gd name="T6" fmla="*/ 87471 w 39"/>
                <a:gd name="T7" fmla="*/ 61763 h 22"/>
                <a:gd name="T8" fmla="*/ 43803 w 39"/>
                <a:gd name="T9" fmla="*/ 75213 h 22"/>
                <a:gd name="T10" fmla="*/ 0 w 39"/>
                <a:gd name="T11" fmla="*/ 61763 h 22"/>
                <a:gd name="T12" fmla="*/ 0 60000 65536"/>
                <a:gd name="T13" fmla="*/ 0 60000 65536"/>
                <a:gd name="T14" fmla="*/ 0 60000 65536"/>
                <a:gd name="T15" fmla="*/ 0 60000 65536"/>
                <a:gd name="T16" fmla="*/ 0 60000 65536"/>
                <a:gd name="T17" fmla="*/ 0 60000 65536"/>
                <a:gd name="T18" fmla="*/ 0 w 39"/>
                <a:gd name="T19" fmla="*/ 0 h 22"/>
                <a:gd name="T20" fmla="*/ 39 w 3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9" h="22">
                  <a:moveTo>
                    <a:pt x="25" y="0"/>
                  </a:moveTo>
                  <a:cubicBezTo>
                    <a:pt x="26" y="2"/>
                    <a:pt x="28" y="8"/>
                    <a:pt x="30" y="12"/>
                  </a:cubicBezTo>
                  <a:cubicBezTo>
                    <a:pt x="32" y="15"/>
                    <a:pt x="39" y="18"/>
                    <a:pt x="38" y="19"/>
                  </a:cubicBezTo>
                  <a:cubicBezTo>
                    <a:pt x="37" y="20"/>
                    <a:pt x="29" y="18"/>
                    <a:pt x="24" y="18"/>
                  </a:cubicBezTo>
                  <a:cubicBezTo>
                    <a:pt x="20" y="18"/>
                    <a:pt x="16" y="22"/>
                    <a:pt x="12" y="22"/>
                  </a:cubicBezTo>
                  <a:cubicBezTo>
                    <a:pt x="8" y="22"/>
                    <a:pt x="2" y="19"/>
                    <a:pt x="0" y="18"/>
                  </a:cubicBezTo>
                </a:path>
              </a:pathLst>
            </a:custGeom>
            <a:noFill/>
            <a:ln w="6350" cap="rnd">
              <a:solidFill>
                <a:srgbClr val="FF6600"/>
              </a:solidFill>
              <a:prstDash val="solid"/>
              <a:round/>
              <a:headEnd/>
              <a:tailEnd/>
            </a:ln>
          </p:spPr>
          <p:txBody>
            <a:bodyPr/>
            <a:lstStyle/>
            <a:p>
              <a:endParaRPr lang="en-US"/>
            </a:p>
          </p:txBody>
        </p:sp>
        <p:sp>
          <p:nvSpPr>
            <p:cNvPr id="41042" name="Freeform 74"/>
            <p:cNvSpPr>
              <a:spLocks noChangeAspect="1"/>
            </p:cNvSpPr>
            <p:nvPr/>
          </p:nvSpPr>
          <p:spPr bwMode="auto">
            <a:xfrm>
              <a:off x="1626" y="1631"/>
              <a:ext cx="319" cy="489"/>
            </a:xfrm>
            <a:custGeom>
              <a:avLst/>
              <a:gdLst>
                <a:gd name="T0" fmla="*/ 209674 w 63"/>
                <a:gd name="T1" fmla="*/ 329235 h 96"/>
                <a:gd name="T2" fmla="*/ 176164 w 63"/>
                <a:gd name="T3" fmla="*/ 291556 h 96"/>
                <a:gd name="T4" fmla="*/ 179420 w 63"/>
                <a:gd name="T5" fmla="*/ 267249 h 96"/>
                <a:gd name="T6" fmla="*/ 156447 w 63"/>
                <a:gd name="T7" fmla="*/ 260499 h 96"/>
                <a:gd name="T8" fmla="*/ 103199 w 63"/>
                <a:gd name="T9" fmla="*/ 198646 h 96"/>
                <a:gd name="T10" fmla="*/ 69714 w 63"/>
                <a:gd name="T11" fmla="*/ 137307 h 96"/>
                <a:gd name="T12" fmla="*/ 43354 w 63"/>
                <a:gd name="T13" fmla="*/ 140761 h 96"/>
                <a:gd name="T14" fmla="*/ 49972 w 63"/>
                <a:gd name="T15" fmla="*/ 123167 h 96"/>
                <a:gd name="T16" fmla="*/ 53227 w 63"/>
                <a:gd name="T17" fmla="*/ 88815 h 96"/>
                <a:gd name="T18" fmla="*/ 36867 w 63"/>
                <a:gd name="T19" fmla="*/ 34352 h 96"/>
                <a:gd name="T20" fmla="*/ 0 w 63"/>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96"/>
                <a:gd name="T35" fmla="*/ 63 w 63"/>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96">
                  <a:moveTo>
                    <a:pt x="63" y="96"/>
                  </a:moveTo>
                  <a:cubicBezTo>
                    <a:pt x="61" y="94"/>
                    <a:pt x="55" y="88"/>
                    <a:pt x="53" y="85"/>
                  </a:cubicBezTo>
                  <a:cubicBezTo>
                    <a:pt x="52" y="82"/>
                    <a:pt x="55" y="79"/>
                    <a:pt x="54" y="78"/>
                  </a:cubicBezTo>
                  <a:cubicBezTo>
                    <a:pt x="53" y="77"/>
                    <a:pt x="51" y="80"/>
                    <a:pt x="47" y="76"/>
                  </a:cubicBezTo>
                  <a:cubicBezTo>
                    <a:pt x="43" y="73"/>
                    <a:pt x="35" y="64"/>
                    <a:pt x="31" y="58"/>
                  </a:cubicBezTo>
                  <a:cubicBezTo>
                    <a:pt x="27" y="52"/>
                    <a:pt x="24" y="42"/>
                    <a:pt x="21" y="40"/>
                  </a:cubicBezTo>
                  <a:cubicBezTo>
                    <a:pt x="18" y="37"/>
                    <a:pt x="14" y="42"/>
                    <a:pt x="13" y="41"/>
                  </a:cubicBezTo>
                  <a:cubicBezTo>
                    <a:pt x="12" y="40"/>
                    <a:pt x="15" y="39"/>
                    <a:pt x="15" y="36"/>
                  </a:cubicBezTo>
                  <a:cubicBezTo>
                    <a:pt x="15" y="33"/>
                    <a:pt x="17" y="30"/>
                    <a:pt x="16" y="26"/>
                  </a:cubicBezTo>
                  <a:cubicBezTo>
                    <a:pt x="15" y="21"/>
                    <a:pt x="14" y="14"/>
                    <a:pt x="11" y="10"/>
                  </a:cubicBezTo>
                  <a:cubicBezTo>
                    <a:pt x="9" y="6"/>
                    <a:pt x="2" y="2"/>
                    <a:pt x="0" y="0"/>
                  </a:cubicBezTo>
                </a:path>
              </a:pathLst>
            </a:custGeom>
            <a:noFill/>
            <a:ln w="6350" cap="rnd">
              <a:solidFill>
                <a:srgbClr val="FF6600"/>
              </a:solidFill>
              <a:prstDash val="solid"/>
              <a:round/>
              <a:headEnd/>
              <a:tailEnd/>
            </a:ln>
          </p:spPr>
          <p:txBody>
            <a:bodyPr/>
            <a:lstStyle/>
            <a:p>
              <a:endParaRPr lang="en-US"/>
            </a:p>
          </p:txBody>
        </p:sp>
        <p:sp>
          <p:nvSpPr>
            <p:cNvPr id="41043" name="Freeform 75"/>
            <p:cNvSpPr>
              <a:spLocks noChangeAspect="1"/>
            </p:cNvSpPr>
            <p:nvPr/>
          </p:nvSpPr>
          <p:spPr bwMode="auto">
            <a:xfrm>
              <a:off x="1839" y="1759"/>
              <a:ext cx="530" cy="320"/>
            </a:xfrm>
            <a:custGeom>
              <a:avLst/>
              <a:gdLst>
                <a:gd name="T0" fmla="*/ 157772 w 104"/>
                <a:gd name="T1" fmla="*/ 212952 h 63"/>
                <a:gd name="T2" fmla="*/ 168627 w 104"/>
                <a:gd name="T3" fmla="*/ 193036 h 63"/>
                <a:gd name="T4" fmla="*/ 147697 w 104"/>
                <a:gd name="T5" fmla="*/ 193036 h 63"/>
                <a:gd name="T6" fmla="*/ 199586 w 104"/>
                <a:gd name="T7" fmla="*/ 189115 h 63"/>
                <a:gd name="T8" fmla="*/ 226595 w 104"/>
                <a:gd name="T9" fmla="*/ 175726 h 63"/>
                <a:gd name="T10" fmla="*/ 278586 w 104"/>
                <a:gd name="T11" fmla="*/ 121879 h 63"/>
                <a:gd name="T12" fmla="*/ 326505 w 104"/>
                <a:gd name="T13" fmla="*/ 118471 h 63"/>
                <a:gd name="T14" fmla="*/ 357490 w 104"/>
                <a:gd name="T15" fmla="*/ 97884 h 63"/>
                <a:gd name="T16" fmla="*/ 329828 w 104"/>
                <a:gd name="T17" fmla="*/ 118471 h 63"/>
                <a:gd name="T18" fmla="*/ 278586 w 104"/>
                <a:gd name="T19" fmla="*/ 118471 h 63"/>
                <a:gd name="T20" fmla="*/ 254252 w 104"/>
                <a:gd name="T21" fmla="*/ 138519 h 63"/>
                <a:gd name="T22" fmla="*/ 261005 w 104"/>
                <a:gd name="T23" fmla="*/ 108516 h 63"/>
                <a:gd name="T24" fmla="*/ 213091 w 104"/>
                <a:gd name="T25" fmla="*/ 94481 h 63"/>
                <a:gd name="T26" fmla="*/ 172056 w 104"/>
                <a:gd name="T27" fmla="*/ 94481 h 63"/>
                <a:gd name="T28" fmla="*/ 127465 w 104"/>
                <a:gd name="T29" fmla="*/ 84521 h 63"/>
                <a:gd name="T30" fmla="*/ 72121 w 104"/>
                <a:gd name="T31" fmla="*/ 71157 h 63"/>
                <a:gd name="T32" fmla="*/ 62071 w 104"/>
                <a:gd name="T33" fmla="*/ 91205 h 63"/>
                <a:gd name="T34" fmla="*/ 65368 w 104"/>
                <a:gd name="T35" fmla="*/ 67881 h 63"/>
                <a:gd name="T36" fmla="*/ 34409 w 104"/>
                <a:gd name="T37" fmla="*/ 40635 h 63"/>
                <a:gd name="T38" fmla="*/ 0 w 104"/>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63"/>
                <a:gd name="T62" fmla="*/ 104 w 104"/>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63">
                  <a:moveTo>
                    <a:pt x="46" y="63"/>
                  </a:moveTo>
                  <a:cubicBezTo>
                    <a:pt x="47" y="62"/>
                    <a:pt x="50" y="58"/>
                    <a:pt x="49" y="57"/>
                  </a:cubicBezTo>
                  <a:cubicBezTo>
                    <a:pt x="49" y="56"/>
                    <a:pt x="42" y="58"/>
                    <a:pt x="43" y="57"/>
                  </a:cubicBezTo>
                  <a:cubicBezTo>
                    <a:pt x="45" y="57"/>
                    <a:pt x="54" y="57"/>
                    <a:pt x="58" y="56"/>
                  </a:cubicBezTo>
                  <a:cubicBezTo>
                    <a:pt x="62" y="55"/>
                    <a:pt x="63" y="55"/>
                    <a:pt x="66" y="52"/>
                  </a:cubicBezTo>
                  <a:cubicBezTo>
                    <a:pt x="70" y="48"/>
                    <a:pt x="76" y="38"/>
                    <a:pt x="81" y="36"/>
                  </a:cubicBezTo>
                  <a:cubicBezTo>
                    <a:pt x="85" y="33"/>
                    <a:pt x="91" y="36"/>
                    <a:pt x="95" y="35"/>
                  </a:cubicBezTo>
                  <a:cubicBezTo>
                    <a:pt x="99" y="34"/>
                    <a:pt x="104" y="29"/>
                    <a:pt x="104" y="29"/>
                  </a:cubicBezTo>
                  <a:cubicBezTo>
                    <a:pt x="104" y="29"/>
                    <a:pt x="99" y="34"/>
                    <a:pt x="96" y="35"/>
                  </a:cubicBezTo>
                  <a:cubicBezTo>
                    <a:pt x="92" y="36"/>
                    <a:pt x="85" y="34"/>
                    <a:pt x="81" y="35"/>
                  </a:cubicBezTo>
                  <a:cubicBezTo>
                    <a:pt x="78" y="36"/>
                    <a:pt x="75" y="42"/>
                    <a:pt x="74" y="41"/>
                  </a:cubicBezTo>
                  <a:cubicBezTo>
                    <a:pt x="73" y="41"/>
                    <a:pt x="78" y="34"/>
                    <a:pt x="76" y="32"/>
                  </a:cubicBezTo>
                  <a:cubicBezTo>
                    <a:pt x="74" y="29"/>
                    <a:pt x="66" y="28"/>
                    <a:pt x="62" y="28"/>
                  </a:cubicBezTo>
                  <a:cubicBezTo>
                    <a:pt x="57" y="27"/>
                    <a:pt x="54" y="29"/>
                    <a:pt x="50" y="28"/>
                  </a:cubicBezTo>
                  <a:cubicBezTo>
                    <a:pt x="46" y="28"/>
                    <a:pt x="42" y="26"/>
                    <a:pt x="37" y="25"/>
                  </a:cubicBezTo>
                  <a:cubicBezTo>
                    <a:pt x="33" y="24"/>
                    <a:pt x="24" y="21"/>
                    <a:pt x="21" y="21"/>
                  </a:cubicBezTo>
                  <a:cubicBezTo>
                    <a:pt x="18" y="22"/>
                    <a:pt x="18" y="27"/>
                    <a:pt x="18" y="27"/>
                  </a:cubicBezTo>
                  <a:cubicBezTo>
                    <a:pt x="17" y="27"/>
                    <a:pt x="20" y="23"/>
                    <a:pt x="19" y="20"/>
                  </a:cubicBezTo>
                  <a:cubicBezTo>
                    <a:pt x="18" y="18"/>
                    <a:pt x="13" y="16"/>
                    <a:pt x="10" y="12"/>
                  </a:cubicBezTo>
                  <a:cubicBezTo>
                    <a:pt x="6" y="9"/>
                    <a:pt x="2" y="3"/>
                    <a:pt x="0" y="0"/>
                  </a:cubicBezTo>
                </a:path>
              </a:pathLst>
            </a:custGeom>
            <a:noFill/>
            <a:ln w="6350" cap="rnd">
              <a:solidFill>
                <a:srgbClr val="FF6600"/>
              </a:solidFill>
              <a:prstDash val="solid"/>
              <a:round/>
              <a:headEnd/>
              <a:tailEnd/>
            </a:ln>
          </p:spPr>
          <p:txBody>
            <a:bodyPr/>
            <a:lstStyle/>
            <a:p>
              <a:endParaRPr lang="en-US"/>
            </a:p>
          </p:txBody>
        </p:sp>
        <p:sp>
          <p:nvSpPr>
            <p:cNvPr id="41044" name="Freeform 76"/>
            <p:cNvSpPr>
              <a:spLocks noChangeAspect="1"/>
            </p:cNvSpPr>
            <p:nvPr/>
          </p:nvSpPr>
          <p:spPr bwMode="auto">
            <a:xfrm>
              <a:off x="1615" y="1482"/>
              <a:ext cx="325" cy="254"/>
            </a:xfrm>
            <a:custGeom>
              <a:avLst/>
              <a:gdLst>
                <a:gd name="T0" fmla="*/ 0 w 64"/>
                <a:gd name="T1" fmla="*/ 27280 h 50"/>
                <a:gd name="T2" fmla="*/ 43865 w 64"/>
                <a:gd name="T3" fmla="*/ 23998 h 50"/>
                <a:gd name="T4" fmla="*/ 47267 w 64"/>
                <a:gd name="T5" fmla="*/ 6685 h 50"/>
                <a:gd name="T6" fmla="*/ 57220 w 64"/>
                <a:gd name="T7" fmla="*/ 67894 h 50"/>
                <a:gd name="T8" fmla="*/ 101085 w 64"/>
                <a:gd name="T9" fmla="*/ 131872 h 50"/>
                <a:gd name="T10" fmla="*/ 131620 w 64"/>
                <a:gd name="T11" fmla="*/ 155870 h 50"/>
                <a:gd name="T12" fmla="*/ 141700 w 64"/>
                <a:gd name="T13" fmla="*/ 165832 h 50"/>
                <a:gd name="T14" fmla="*/ 152298 w 64"/>
                <a:gd name="T15" fmla="*/ 125186 h 50"/>
                <a:gd name="T16" fmla="*/ 172209 w 64"/>
                <a:gd name="T17" fmla="*/ 91252 h 50"/>
                <a:gd name="T18" fmla="*/ 216074 w 64"/>
                <a:gd name="T19" fmla="*/ 7460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50"/>
                <a:gd name="T32" fmla="*/ 64 w 64"/>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50">
                  <a:moveTo>
                    <a:pt x="0" y="8"/>
                  </a:moveTo>
                  <a:cubicBezTo>
                    <a:pt x="2" y="8"/>
                    <a:pt x="11" y="8"/>
                    <a:pt x="13" y="7"/>
                  </a:cubicBezTo>
                  <a:cubicBezTo>
                    <a:pt x="16" y="6"/>
                    <a:pt x="13" y="0"/>
                    <a:pt x="14" y="2"/>
                  </a:cubicBezTo>
                  <a:cubicBezTo>
                    <a:pt x="14" y="5"/>
                    <a:pt x="15" y="14"/>
                    <a:pt x="17" y="20"/>
                  </a:cubicBezTo>
                  <a:cubicBezTo>
                    <a:pt x="20" y="26"/>
                    <a:pt x="26" y="35"/>
                    <a:pt x="30" y="39"/>
                  </a:cubicBezTo>
                  <a:cubicBezTo>
                    <a:pt x="34" y="44"/>
                    <a:pt x="37" y="44"/>
                    <a:pt x="39" y="46"/>
                  </a:cubicBezTo>
                  <a:cubicBezTo>
                    <a:pt x="41" y="48"/>
                    <a:pt x="41" y="50"/>
                    <a:pt x="42" y="49"/>
                  </a:cubicBezTo>
                  <a:cubicBezTo>
                    <a:pt x="43" y="47"/>
                    <a:pt x="43" y="40"/>
                    <a:pt x="45" y="37"/>
                  </a:cubicBezTo>
                  <a:cubicBezTo>
                    <a:pt x="46" y="33"/>
                    <a:pt x="48" y="29"/>
                    <a:pt x="51" y="27"/>
                  </a:cubicBezTo>
                  <a:cubicBezTo>
                    <a:pt x="54" y="24"/>
                    <a:pt x="61" y="23"/>
                    <a:pt x="64" y="22"/>
                  </a:cubicBezTo>
                </a:path>
              </a:pathLst>
            </a:custGeom>
            <a:noFill/>
            <a:ln w="6350" cap="rnd">
              <a:solidFill>
                <a:srgbClr val="FF6600"/>
              </a:solidFill>
              <a:prstDash val="solid"/>
              <a:round/>
              <a:headEnd/>
              <a:tailEnd/>
            </a:ln>
          </p:spPr>
          <p:txBody>
            <a:bodyPr/>
            <a:lstStyle/>
            <a:p>
              <a:endParaRPr lang="en-US"/>
            </a:p>
          </p:txBody>
        </p:sp>
        <p:sp>
          <p:nvSpPr>
            <p:cNvPr id="41045" name="Freeform 77"/>
            <p:cNvSpPr>
              <a:spLocks noChangeAspect="1"/>
            </p:cNvSpPr>
            <p:nvPr/>
          </p:nvSpPr>
          <p:spPr bwMode="auto">
            <a:xfrm>
              <a:off x="1650" y="1377"/>
              <a:ext cx="646" cy="407"/>
            </a:xfrm>
            <a:custGeom>
              <a:avLst/>
              <a:gdLst>
                <a:gd name="T0" fmla="*/ 0 w 127"/>
                <a:gd name="T1" fmla="*/ 0 h 80"/>
                <a:gd name="T2" fmla="*/ 37519 w 127"/>
                <a:gd name="T3" fmla="*/ 10017 h 80"/>
                <a:gd name="T4" fmla="*/ 71594 w 127"/>
                <a:gd name="T5" fmla="*/ 30800 h 80"/>
                <a:gd name="T6" fmla="*/ 115812 w 127"/>
                <a:gd name="T7" fmla="*/ 75061 h 80"/>
                <a:gd name="T8" fmla="*/ 170040 w 127"/>
                <a:gd name="T9" fmla="*/ 99155 h 80"/>
                <a:gd name="T10" fmla="*/ 221634 w 127"/>
                <a:gd name="T11" fmla="*/ 187647 h 80"/>
                <a:gd name="T12" fmla="*/ 272424 w 127"/>
                <a:gd name="T13" fmla="*/ 231751 h 80"/>
                <a:gd name="T14" fmla="*/ 398379 w 127"/>
                <a:gd name="T15" fmla="*/ 259264 h 80"/>
                <a:gd name="T16" fmla="*/ 432479 w 127"/>
                <a:gd name="T17" fmla="*/ 27270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80"/>
                <a:gd name="T29" fmla="*/ 127 w 1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80">
                  <a:moveTo>
                    <a:pt x="0" y="0"/>
                  </a:moveTo>
                  <a:cubicBezTo>
                    <a:pt x="2" y="1"/>
                    <a:pt x="8" y="1"/>
                    <a:pt x="11" y="3"/>
                  </a:cubicBezTo>
                  <a:cubicBezTo>
                    <a:pt x="14" y="4"/>
                    <a:pt x="18" y="6"/>
                    <a:pt x="21" y="9"/>
                  </a:cubicBezTo>
                  <a:cubicBezTo>
                    <a:pt x="25" y="12"/>
                    <a:pt x="29" y="18"/>
                    <a:pt x="34" y="22"/>
                  </a:cubicBezTo>
                  <a:cubicBezTo>
                    <a:pt x="39" y="25"/>
                    <a:pt x="45" y="23"/>
                    <a:pt x="50" y="29"/>
                  </a:cubicBezTo>
                  <a:cubicBezTo>
                    <a:pt x="55" y="35"/>
                    <a:pt x="60" y="49"/>
                    <a:pt x="65" y="55"/>
                  </a:cubicBezTo>
                  <a:cubicBezTo>
                    <a:pt x="70" y="62"/>
                    <a:pt x="72" y="64"/>
                    <a:pt x="80" y="68"/>
                  </a:cubicBezTo>
                  <a:cubicBezTo>
                    <a:pt x="89" y="71"/>
                    <a:pt x="110" y="74"/>
                    <a:pt x="117" y="76"/>
                  </a:cubicBezTo>
                  <a:cubicBezTo>
                    <a:pt x="125" y="78"/>
                    <a:pt x="125" y="79"/>
                    <a:pt x="127" y="80"/>
                  </a:cubicBezTo>
                </a:path>
              </a:pathLst>
            </a:custGeom>
            <a:noFill/>
            <a:ln w="6350" cap="rnd">
              <a:solidFill>
                <a:srgbClr val="FF6600"/>
              </a:solidFill>
              <a:prstDash val="solid"/>
              <a:round/>
              <a:headEnd/>
              <a:tailEnd/>
            </a:ln>
          </p:spPr>
          <p:txBody>
            <a:bodyPr/>
            <a:lstStyle/>
            <a:p>
              <a:endParaRPr lang="en-US"/>
            </a:p>
          </p:txBody>
        </p:sp>
        <p:sp>
          <p:nvSpPr>
            <p:cNvPr id="41046" name="Freeform 78"/>
            <p:cNvSpPr>
              <a:spLocks noChangeAspect="1"/>
            </p:cNvSpPr>
            <p:nvPr/>
          </p:nvSpPr>
          <p:spPr bwMode="auto">
            <a:xfrm>
              <a:off x="1742" y="1259"/>
              <a:ext cx="90" cy="70"/>
            </a:xfrm>
            <a:custGeom>
              <a:avLst/>
              <a:gdLst>
                <a:gd name="T0" fmla="*/ 0 w 18"/>
                <a:gd name="T1" fmla="*/ 0 h 14"/>
                <a:gd name="T2" fmla="*/ 6250 w 18"/>
                <a:gd name="T3" fmla="*/ 15625 h 14"/>
                <a:gd name="T4" fmla="*/ 12500 w 18"/>
                <a:gd name="T5" fmla="*/ 21875 h 14"/>
                <a:gd name="T6" fmla="*/ 12500 w 18"/>
                <a:gd name="T7" fmla="*/ 43750 h 14"/>
                <a:gd name="T8" fmla="*/ 12500 w 18"/>
                <a:gd name="T9" fmla="*/ 40625 h 14"/>
                <a:gd name="T10" fmla="*/ 18750 w 18"/>
                <a:gd name="T11" fmla="*/ 37500 h 14"/>
                <a:gd name="T12" fmla="*/ 56250 w 18"/>
                <a:gd name="T13" fmla="*/ 43750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0" y="0"/>
                  </a:moveTo>
                  <a:cubicBezTo>
                    <a:pt x="0" y="2"/>
                    <a:pt x="2" y="3"/>
                    <a:pt x="2" y="5"/>
                  </a:cubicBezTo>
                  <a:cubicBezTo>
                    <a:pt x="3" y="5"/>
                    <a:pt x="4" y="7"/>
                    <a:pt x="4" y="7"/>
                  </a:cubicBezTo>
                  <a:cubicBezTo>
                    <a:pt x="4" y="10"/>
                    <a:pt x="4" y="9"/>
                    <a:pt x="4" y="14"/>
                  </a:cubicBezTo>
                  <a:cubicBezTo>
                    <a:pt x="4" y="13"/>
                    <a:pt x="4" y="13"/>
                    <a:pt x="4" y="13"/>
                  </a:cubicBezTo>
                  <a:cubicBezTo>
                    <a:pt x="5" y="12"/>
                    <a:pt x="5" y="12"/>
                    <a:pt x="6" y="12"/>
                  </a:cubicBezTo>
                  <a:cubicBezTo>
                    <a:pt x="7" y="8"/>
                    <a:pt x="16" y="12"/>
                    <a:pt x="18" y="14"/>
                  </a:cubicBezTo>
                </a:path>
              </a:pathLst>
            </a:custGeom>
            <a:noFill/>
            <a:ln w="6350" cap="rnd">
              <a:solidFill>
                <a:srgbClr val="FF6600"/>
              </a:solidFill>
              <a:prstDash val="solid"/>
              <a:round/>
              <a:headEnd/>
              <a:tailEnd/>
            </a:ln>
          </p:spPr>
          <p:txBody>
            <a:bodyPr/>
            <a:lstStyle/>
            <a:p>
              <a:endParaRPr lang="en-US"/>
            </a:p>
          </p:txBody>
        </p:sp>
        <p:sp>
          <p:nvSpPr>
            <p:cNvPr id="41047" name="Freeform 79"/>
            <p:cNvSpPr>
              <a:spLocks noChangeAspect="1"/>
            </p:cNvSpPr>
            <p:nvPr/>
          </p:nvSpPr>
          <p:spPr bwMode="auto">
            <a:xfrm>
              <a:off x="2018" y="1447"/>
              <a:ext cx="46" cy="66"/>
            </a:xfrm>
            <a:custGeom>
              <a:avLst/>
              <a:gdLst>
                <a:gd name="T0" fmla="*/ 0 w 9"/>
                <a:gd name="T1" fmla="*/ 3275 h 13"/>
                <a:gd name="T2" fmla="*/ 13611 w 9"/>
                <a:gd name="T3" fmla="*/ 3275 h 13"/>
                <a:gd name="T4" fmla="*/ 21109 w 9"/>
                <a:gd name="T5" fmla="*/ 19896 h 13"/>
                <a:gd name="T6" fmla="*/ 31372 w 9"/>
                <a:gd name="T7" fmla="*/ 43844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
                  </a:moveTo>
                  <a:cubicBezTo>
                    <a:pt x="2" y="1"/>
                    <a:pt x="2" y="0"/>
                    <a:pt x="4" y="1"/>
                  </a:cubicBezTo>
                  <a:cubicBezTo>
                    <a:pt x="5" y="3"/>
                    <a:pt x="4" y="5"/>
                    <a:pt x="6" y="6"/>
                  </a:cubicBezTo>
                  <a:cubicBezTo>
                    <a:pt x="7" y="8"/>
                    <a:pt x="9" y="10"/>
                    <a:pt x="9" y="13"/>
                  </a:cubicBezTo>
                </a:path>
              </a:pathLst>
            </a:custGeom>
            <a:noFill/>
            <a:ln w="6350" cap="rnd">
              <a:solidFill>
                <a:srgbClr val="FF6600"/>
              </a:solidFill>
              <a:prstDash val="solid"/>
              <a:round/>
              <a:headEnd/>
              <a:tailEnd/>
            </a:ln>
          </p:spPr>
          <p:txBody>
            <a:bodyPr/>
            <a:lstStyle/>
            <a:p>
              <a:endParaRPr lang="en-US"/>
            </a:p>
          </p:txBody>
        </p:sp>
        <p:sp>
          <p:nvSpPr>
            <p:cNvPr id="41048" name="Freeform 80"/>
            <p:cNvSpPr>
              <a:spLocks noChangeAspect="1"/>
            </p:cNvSpPr>
            <p:nvPr/>
          </p:nvSpPr>
          <p:spPr bwMode="auto">
            <a:xfrm>
              <a:off x="2048" y="1381"/>
              <a:ext cx="65" cy="97"/>
            </a:xfrm>
            <a:custGeom>
              <a:avLst/>
              <a:gdLst>
                <a:gd name="T0" fmla="*/ 0 w 13"/>
                <a:gd name="T1" fmla="*/ 65863 h 19"/>
                <a:gd name="T2" fmla="*/ 15625 w 13"/>
                <a:gd name="T3" fmla="*/ 34588 h 19"/>
                <a:gd name="T4" fmla="*/ 28125 w 13"/>
                <a:gd name="T5" fmla="*/ 21034 h 19"/>
                <a:gd name="T6" fmla="*/ 40625 w 13"/>
                <a:gd name="T7" fmla="*/ 0 h 19"/>
                <a:gd name="T8" fmla="*/ 0 60000 65536"/>
                <a:gd name="T9" fmla="*/ 0 60000 65536"/>
                <a:gd name="T10" fmla="*/ 0 60000 65536"/>
                <a:gd name="T11" fmla="*/ 0 60000 65536"/>
                <a:gd name="T12" fmla="*/ 0 w 13"/>
                <a:gd name="T13" fmla="*/ 0 h 19"/>
                <a:gd name="T14" fmla="*/ 13 w 13"/>
                <a:gd name="T15" fmla="*/ 19 h 19"/>
              </a:gdLst>
              <a:ahLst/>
              <a:cxnLst>
                <a:cxn ang="T8">
                  <a:pos x="T0" y="T1"/>
                </a:cxn>
                <a:cxn ang="T9">
                  <a:pos x="T2" y="T3"/>
                </a:cxn>
                <a:cxn ang="T10">
                  <a:pos x="T4" y="T5"/>
                </a:cxn>
                <a:cxn ang="T11">
                  <a:pos x="T6" y="T7"/>
                </a:cxn>
              </a:cxnLst>
              <a:rect l="T12" t="T13" r="T14" b="T15"/>
              <a:pathLst>
                <a:path w="13" h="19">
                  <a:moveTo>
                    <a:pt x="0" y="19"/>
                  </a:moveTo>
                  <a:cubicBezTo>
                    <a:pt x="1" y="17"/>
                    <a:pt x="4" y="12"/>
                    <a:pt x="5" y="10"/>
                  </a:cubicBezTo>
                  <a:cubicBezTo>
                    <a:pt x="6" y="8"/>
                    <a:pt x="8" y="7"/>
                    <a:pt x="9" y="6"/>
                  </a:cubicBezTo>
                  <a:cubicBezTo>
                    <a:pt x="10" y="4"/>
                    <a:pt x="10" y="2"/>
                    <a:pt x="13" y="0"/>
                  </a:cubicBezTo>
                </a:path>
              </a:pathLst>
            </a:custGeom>
            <a:noFill/>
            <a:ln w="6350" cap="rnd">
              <a:solidFill>
                <a:srgbClr val="FF6600"/>
              </a:solidFill>
              <a:prstDash val="solid"/>
              <a:round/>
              <a:headEnd/>
              <a:tailEnd/>
            </a:ln>
          </p:spPr>
          <p:txBody>
            <a:bodyPr/>
            <a:lstStyle/>
            <a:p>
              <a:endParaRPr lang="en-US"/>
            </a:p>
          </p:txBody>
        </p:sp>
        <p:sp>
          <p:nvSpPr>
            <p:cNvPr id="41049" name="Freeform 81"/>
            <p:cNvSpPr>
              <a:spLocks noChangeAspect="1"/>
            </p:cNvSpPr>
            <p:nvPr/>
          </p:nvSpPr>
          <p:spPr bwMode="auto">
            <a:xfrm>
              <a:off x="1873" y="1067"/>
              <a:ext cx="1584" cy="758"/>
            </a:xfrm>
            <a:custGeom>
              <a:avLst/>
              <a:gdLst>
                <a:gd name="T0" fmla="*/ 10039 w 311"/>
                <a:gd name="T1" fmla="*/ 296765 h 149"/>
                <a:gd name="T2" fmla="*/ 0 w 311"/>
                <a:gd name="T3" fmla="*/ 255822 h 149"/>
                <a:gd name="T4" fmla="*/ 10039 w 311"/>
                <a:gd name="T5" fmla="*/ 228417 h 149"/>
                <a:gd name="T6" fmla="*/ 30921 w 311"/>
                <a:gd name="T7" fmla="*/ 197619 h 149"/>
                <a:gd name="T8" fmla="*/ 44388 w 311"/>
                <a:gd name="T9" fmla="*/ 177484 h 149"/>
                <a:gd name="T10" fmla="*/ 51131 w 311"/>
                <a:gd name="T11" fmla="*/ 153391 h 149"/>
                <a:gd name="T12" fmla="*/ 51131 w 311"/>
                <a:gd name="T13" fmla="*/ 135997 h 149"/>
                <a:gd name="T14" fmla="*/ 65270 w 311"/>
                <a:gd name="T15" fmla="*/ 139960 h 149"/>
                <a:gd name="T16" fmla="*/ 75309 w 311"/>
                <a:gd name="T17" fmla="*/ 122567 h 149"/>
                <a:gd name="T18" fmla="*/ 96191 w 311"/>
                <a:gd name="T19" fmla="*/ 125853 h 149"/>
                <a:gd name="T20" fmla="*/ 137278 w 311"/>
                <a:gd name="T21" fmla="*/ 112581 h 149"/>
                <a:gd name="T22" fmla="*/ 174923 w 311"/>
                <a:gd name="T23" fmla="*/ 95055 h 149"/>
                <a:gd name="T24" fmla="*/ 205971 w 311"/>
                <a:gd name="T25" fmla="*/ 91769 h 149"/>
                <a:gd name="T26" fmla="*/ 232797 w 311"/>
                <a:gd name="T27" fmla="*/ 64908 h 149"/>
                <a:gd name="T28" fmla="*/ 281305 w 311"/>
                <a:gd name="T29" fmla="*/ 40815 h 149"/>
                <a:gd name="T30" fmla="*/ 291344 w 311"/>
                <a:gd name="T31" fmla="*/ 16717 h 149"/>
                <a:gd name="T32" fmla="*/ 315654 w 311"/>
                <a:gd name="T33" fmla="*/ 24093 h 149"/>
                <a:gd name="T34" fmla="*/ 380247 w 311"/>
                <a:gd name="T35" fmla="*/ 20807 h 149"/>
                <a:gd name="T36" fmla="*/ 407872 w 311"/>
                <a:gd name="T37" fmla="*/ 13430 h 149"/>
                <a:gd name="T38" fmla="*/ 442089 w 311"/>
                <a:gd name="T39" fmla="*/ 24093 h 149"/>
                <a:gd name="T40" fmla="*/ 479758 w 311"/>
                <a:gd name="T41" fmla="*/ 24093 h 149"/>
                <a:gd name="T42" fmla="*/ 558490 w 311"/>
                <a:gd name="T43" fmla="*/ 6705 h 149"/>
                <a:gd name="T44" fmla="*/ 620459 w 311"/>
                <a:gd name="T45" fmla="*/ 3286 h 149"/>
                <a:gd name="T46" fmla="*/ 640669 w 311"/>
                <a:gd name="T47" fmla="*/ 16717 h 149"/>
                <a:gd name="T48" fmla="*/ 640669 w 311"/>
                <a:gd name="T49" fmla="*/ 44229 h 149"/>
                <a:gd name="T50" fmla="*/ 620459 w 311"/>
                <a:gd name="T51" fmla="*/ 64908 h 149"/>
                <a:gd name="T52" fmla="*/ 599577 w 311"/>
                <a:gd name="T53" fmla="*/ 88483 h 149"/>
                <a:gd name="T54" fmla="*/ 644637 w 311"/>
                <a:gd name="T55" fmla="*/ 44229 h 149"/>
                <a:gd name="T56" fmla="*/ 658104 w 311"/>
                <a:gd name="T57" fmla="*/ 37529 h 149"/>
                <a:gd name="T58" fmla="*/ 689025 w 311"/>
                <a:gd name="T59" fmla="*/ 30798 h 149"/>
                <a:gd name="T60" fmla="*/ 730112 w 311"/>
                <a:gd name="T61" fmla="*/ 30798 h 149"/>
                <a:gd name="T62" fmla="*/ 784696 w 311"/>
                <a:gd name="T63" fmla="*/ 50959 h 149"/>
                <a:gd name="T64" fmla="*/ 798830 w 311"/>
                <a:gd name="T65" fmla="*/ 71608 h 149"/>
                <a:gd name="T66" fmla="*/ 808874 w 311"/>
                <a:gd name="T67" fmla="*/ 61622 h 149"/>
                <a:gd name="T68" fmla="*/ 829756 w 311"/>
                <a:gd name="T69" fmla="*/ 57659 h 149"/>
                <a:gd name="T70" fmla="*/ 849961 w 311"/>
                <a:gd name="T71" fmla="*/ 64908 h 149"/>
                <a:gd name="T72" fmla="*/ 870843 w 311"/>
                <a:gd name="T73" fmla="*/ 75052 h 149"/>
                <a:gd name="T74" fmla="*/ 884310 w 311"/>
                <a:gd name="T75" fmla="*/ 64908 h 149"/>
                <a:gd name="T76" fmla="*/ 921975 w 311"/>
                <a:gd name="T77" fmla="*/ 68322 h 149"/>
                <a:gd name="T78" fmla="*/ 952870 w 311"/>
                <a:gd name="T79" fmla="*/ 81757 h 149"/>
                <a:gd name="T80" fmla="*/ 990540 w 311"/>
                <a:gd name="T81" fmla="*/ 129297 h 149"/>
                <a:gd name="T82" fmla="*/ 1011422 w 311"/>
                <a:gd name="T83" fmla="*/ 187475 h 149"/>
                <a:gd name="T84" fmla="*/ 1045119 w 311"/>
                <a:gd name="T85" fmla="*/ 228417 h 149"/>
                <a:gd name="T86" fmla="*/ 1052509 w 311"/>
                <a:gd name="T87" fmla="*/ 282663 h 149"/>
                <a:gd name="T88" fmla="*/ 1024884 w 311"/>
                <a:gd name="T89" fmla="*/ 313486 h 149"/>
                <a:gd name="T90" fmla="*/ 990540 w 311"/>
                <a:gd name="T91" fmla="*/ 364288 h 149"/>
                <a:gd name="T92" fmla="*/ 980496 w 311"/>
                <a:gd name="T93" fmla="*/ 422623 h 149"/>
                <a:gd name="T94" fmla="*/ 1004027 w 311"/>
                <a:gd name="T95" fmla="*/ 466852 h 149"/>
                <a:gd name="T96" fmla="*/ 1024884 w 311"/>
                <a:gd name="T97" fmla="*/ 497675 h 149"/>
                <a:gd name="T98" fmla="*/ 1065976 w 311"/>
                <a:gd name="T99" fmla="*/ 507662 h 1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
                <a:gd name="T151" fmla="*/ 0 h 149"/>
                <a:gd name="T152" fmla="*/ 311 w 311"/>
                <a:gd name="T153" fmla="*/ 149 h 1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 h="149">
                  <a:moveTo>
                    <a:pt x="3" y="87"/>
                  </a:moveTo>
                  <a:cubicBezTo>
                    <a:pt x="2" y="85"/>
                    <a:pt x="0" y="78"/>
                    <a:pt x="0" y="75"/>
                  </a:cubicBezTo>
                  <a:cubicBezTo>
                    <a:pt x="0" y="72"/>
                    <a:pt x="1" y="70"/>
                    <a:pt x="3" y="67"/>
                  </a:cubicBezTo>
                  <a:cubicBezTo>
                    <a:pt x="5" y="64"/>
                    <a:pt x="7" y="60"/>
                    <a:pt x="9" y="58"/>
                  </a:cubicBezTo>
                  <a:cubicBezTo>
                    <a:pt x="11" y="55"/>
                    <a:pt x="12" y="54"/>
                    <a:pt x="13" y="52"/>
                  </a:cubicBezTo>
                  <a:cubicBezTo>
                    <a:pt x="14" y="50"/>
                    <a:pt x="14" y="47"/>
                    <a:pt x="15" y="45"/>
                  </a:cubicBezTo>
                  <a:cubicBezTo>
                    <a:pt x="15" y="43"/>
                    <a:pt x="14" y="41"/>
                    <a:pt x="15" y="40"/>
                  </a:cubicBezTo>
                  <a:cubicBezTo>
                    <a:pt x="15" y="40"/>
                    <a:pt x="18" y="41"/>
                    <a:pt x="19" y="41"/>
                  </a:cubicBezTo>
                  <a:cubicBezTo>
                    <a:pt x="20" y="40"/>
                    <a:pt x="20" y="37"/>
                    <a:pt x="22" y="36"/>
                  </a:cubicBezTo>
                  <a:cubicBezTo>
                    <a:pt x="24" y="36"/>
                    <a:pt x="25" y="37"/>
                    <a:pt x="28" y="37"/>
                  </a:cubicBezTo>
                  <a:cubicBezTo>
                    <a:pt x="31" y="36"/>
                    <a:pt x="36" y="35"/>
                    <a:pt x="40" y="33"/>
                  </a:cubicBezTo>
                  <a:cubicBezTo>
                    <a:pt x="44" y="32"/>
                    <a:pt x="48" y="29"/>
                    <a:pt x="51" y="28"/>
                  </a:cubicBezTo>
                  <a:cubicBezTo>
                    <a:pt x="54" y="27"/>
                    <a:pt x="57" y="28"/>
                    <a:pt x="60" y="27"/>
                  </a:cubicBezTo>
                  <a:cubicBezTo>
                    <a:pt x="63" y="25"/>
                    <a:pt x="64" y="22"/>
                    <a:pt x="68" y="19"/>
                  </a:cubicBezTo>
                  <a:cubicBezTo>
                    <a:pt x="72" y="17"/>
                    <a:pt x="79" y="14"/>
                    <a:pt x="82" y="12"/>
                  </a:cubicBezTo>
                  <a:cubicBezTo>
                    <a:pt x="85" y="10"/>
                    <a:pt x="83" y="5"/>
                    <a:pt x="85" y="5"/>
                  </a:cubicBezTo>
                  <a:cubicBezTo>
                    <a:pt x="86" y="4"/>
                    <a:pt x="88" y="7"/>
                    <a:pt x="92" y="7"/>
                  </a:cubicBezTo>
                  <a:cubicBezTo>
                    <a:pt x="96" y="8"/>
                    <a:pt x="106" y="7"/>
                    <a:pt x="111" y="6"/>
                  </a:cubicBezTo>
                  <a:cubicBezTo>
                    <a:pt x="115" y="5"/>
                    <a:pt x="116" y="4"/>
                    <a:pt x="119" y="4"/>
                  </a:cubicBezTo>
                  <a:cubicBezTo>
                    <a:pt x="122" y="4"/>
                    <a:pt x="125" y="6"/>
                    <a:pt x="129" y="7"/>
                  </a:cubicBezTo>
                  <a:cubicBezTo>
                    <a:pt x="133" y="7"/>
                    <a:pt x="134" y="7"/>
                    <a:pt x="140" y="7"/>
                  </a:cubicBezTo>
                  <a:cubicBezTo>
                    <a:pt x="146" y="6"/>
                    <a:pt x="156" y="3"/>
                    <a:pt x="163" y="2"/>
                  </a:cubicBezTo>
                  <a:cubicBezTo>
                    <a:pt x="169" y="1"/>
                    <a:pt x="177" y="0"/>
                    <a:pt x="181" y="1"/>
                  </a:cubicBezTo>
                  <a:cubicBezTo>
                    <a:pt x="185" y="1"/>
                    <a:pt x="186" y="3"/>
                    <a:pt x="187" y="5"/>
                  </a:cubicBezTo>
                  <a:cubicBezTo>
                    <a:pt x="188" y="7"/>
                    <a:pt x="188" y="11"/>
                    <a:pt x="187" y="13"/>
                  </a:cubicBezTo>
                  <a:cubicBezTo>
                    <a:pt x="186" y="15"/>
                    <a:pt x="183" y="17"/>
                    <a:pt x="181" y="19"/>
                  </a:cubicBezTo>
                  <a:cubicBezTo>
                    <a:pt x="179" y="22"/>
                    <a:pt x="174" y="27"/>
                    <a:pt x="175" y="26"/>
                  </a:cubicBezTo>
                  <a:cubicBezTo>
                    <a:pt x="176" y="25"/>
                    <a:pt x="185" y="15"/>
                    <a:pt x="188" y="13"/>
                  </a:cubicBezTo>
                  <a:cubicBezTo>
                    <a:pt x="191" y="10"/>
                    <a:pt x="190" y="12"/>
                    <a:pt x="192" y="11"/>
                  </a:cubicBezTo>
                  <a:cubicBezTo>
                    <a:pt x="194" y="11"/>
                    <a:pt x="198" y="9"/>
                    <a:pt x="201" y="9"/>
                  </a:cubicBezTo>
                  <a:cubicBezTo>
                    <a:pt x="205" y="9"/>
                    <a:pt x="209" y="8"/>
                    <a:pt x="213" y="9"/>
                  </a:cubicBezTo>
                  <a:cubicBezTo>
                    <a:pt x="217" y="10"/>
                    <a:pt x="225" y="13"/>
                    <a:pt x="229" y="15"/>
                  </a:cubicBezTo>
                  <a:cubicBezTo>
                    <a:pt x="232" y="17"/>
                    <a:pt x="232" y="20"/>
                    <a:pt x="233" y="21"/>
                  </a:cubicBezTo>
                  <a:cubicBezTo>
                    <a:pt x="234" y="21"/>
                    <a:pt x="234" y="19"/>
                    <a:pt x="236" y="18"/>
                  </a:cubicBezTo>
                  <a:cubicBezTo>
                    <a:pt x="237" y="17"/>
                    <a:pt x="240" y="17"/>
                    <a:pt x="242" y="17"/>
                  </a:cubicBezTo>
                  <a:cubicBezTo>
                    <a:pt x="244" y="17"/>
                    <a:pt x="246" y="18"/>
                    <a:pt x="248" y="19"/>
                  </a:cubicBezTo>
                  <a:cubicBezTo>
                    <a:pt x="250" y="19"/>
                    <a:pt x="252" y="22"/>
                    <a:pt x="254" y="22"/>
                  </a:cubicBezTo>
                  <a:cubicBezTo>
                    <a:pt x="255" y="22"/>
                    <a:pt x="256" y="19"/>
                    <a:pt x="258" y="19"/>
                  </a:cubicBezTo>
                  <a:cubicBezTo>
                    <a:pt x="261" y="18"/>
                    <a:pt x="266" y="19"/>
                    <a:pt x="269" y="20"/>
                  </a:cubicBezTo>
                  <a:cubicBezTo>
                    <a:pt x="273" y="21"/>
                    <a:pt x="275" y="21"/>
                    <a:pt x="278" y="24"/>
                  </a:cubicBezTo>
                  <a:cubicBezTo>
                    <a:pt x="282" y="27"/>
                    <a:pt x="286" y="33"/>
                    <a:pt x="289" y="38"/>
                  </a:cubicBezTo>
                  <a:cubicBezTo>
                    <a:pt x="292" y="43"/>
                    <a:pt x="292" y="50"/>
                    <a:pt x="295" y="55"/>
                  </a:cubicBezTo>
                  <a:cubicBezTo>
                    <a:pt x="297" y="60"/>
                    <a:pt x="302" y="63"/>
                    <a:pt x="305" y="67"/>
                  </a:cubicBezTo>
                  <a:cubicBezTo>
                    <a:pt x="307" y="72"/>
                    <a:pt x="308" y="79"/>
                    <a:pt x="307" y="83"/>
                  </a:cubicBezTo>
                  <a:cubicBezTo>
                    <a:pt x="305" y="87"/>
                    <a:pt x="302" y="88"/>
                    <a:pt x="299" y="92"/>
                  </a:cubicBezTo>
                  <a:cubicBezTo>
                    <a:pt x="296" y="96"/>
                    <a:pt x="291" y="102"/>
                    <a:pt x="289" y="107"/>
                  </a:cubicBezTo>
                  <a:cubicBezTo>
                    <a:pt x="287" y="113"/>
                    <a:pt x="285" y="119"/>
                    <a:pt x="286" y="124"/>
                  </a:cubicBezTo>
                  <a:cubicBezTo>
                    <a:pt x="286" y="129"/>
                    <a:pt x="291" y="133"/>
                    <a:pt x="293" y="137"/>
                  </a:cubicBezTo>
                  <a:cubicBezTo>
                    <a:pt x="295" y="141"/>
                    <a:pt x="296" y="144"/>
                    <a:pt x="299" y="146"/>
                  </a:cubicBezTo>
                  <a:cubicBezTo>
                    <a:pt x="302" y="148"/>
                    <a:pt x="308" y="148"/>
                    <a:pt x="311" y="149"/>
                  </a:cubicBezTo>
                </a:path>
              </a:pathLst>
            </a:custGeom>
            <a:noFill/>
            <a:ln w="6350" cap="rnd">
              <a:solidFill>
                <a:srgbClr val="FF6600"/>
              </a:solidFill>
              <a:prstDash val="solid"/>
              <a:round/>
              <a:headEnd/>
              <a:tailEnd/>
            </a:ln>
          </p:spPr>
          <p:txBody>
            <a:bodyPr/>
            <a:lstStyle/>
            <a:p>
              <a:endParaRPr lang="en-US"/>
            </a:p>
          </p:txBody>
        </p:sp>
        <p:sp>
          <p:nvSpPr>
            <p:cNvPr id="41050" name="Freeform 82"/>
            <p:cNvSpPr>
              <a:spLocks noChangeAspect="1"/>
            </p:cNvSpPr>
            <p:nvPr/>
          </p:nvSpPr>
          <p:spPr bwMode="auto">
            <a:xfrm>
              <a:off x="1869" y="1142"/>
              <a:ext cx="76" cy="131"/>
            </a:xfrm>
            <a:custGeom>
              <a:avLst/>
              <a:gdLst>
                <a:gd name="T0" fmla="*/ 50084 w 15"/>
                <a:gd name="T1" fmla="*/ 84409 h 26"/>
                <a:gd name="T2" fmla="*/ 43437 w 15"/>
                <a:gd name="T3" fmla="*/ 71511 h 26"/>
                <a:gd name="T4" fmla="*/ 40199 w 15"/>
                <a:gd name="T5" fmla="*/ 65117 h 26"/>
                <a:gd name="T6" fmla="*/ 19765 w 15"/>
                <a:gd name="T7" fmla="*/ 42600 h 26"/>
                <a:gd name="T8" fmla="*/ 6622 w 15"/>
                <a:gd name="T9" fmla="*/ 22517 h 26"/>
                <a:gd name="T10" fmla="*/ 0 w 15"/>
                <a:gd name="T11" fmla="*/ 0 h 26"/>
                <a:gd name="T12" fmla="*/ 0 60000 65536"/>
                <a:gd name="T13" fmla="*/ 0 60000 65536"/>
                <a:gd name="T14" fmla="*/ 0 60000 65536"/>
                <a:gd name="T15" fmla="*/ 0 60000 65536"/>
                <a:gd name="T16" fmla="*/ 0 60000 65536"/>
                <a:gd name="T17" fmla="*/ 0 60000 65536"/>
                <a:gd name="T18" fmla="*/ 0 w 15"/>
                <a:gd name="T19" fmla="*/ 0 h 26"/>
                <a:gd name="T20" fmla="*/ 15 w 1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5" h="26">
                  <a:moveTo>
                    <a:pt x="15" y="26"/>
                  </a:moveTo>
                  <a:cubicBezTo>
                    <a:pt x="14" y="23"/>
                    <a:pt x="15" y="24"/>
                    <a:pt x="13" y="22"/>
                  </a:cubicBezTo>
                  <a:cubicBezTo>
                    <a:pt x="13" y="21"/>
                    <a:pt x="13" y="20"/>
                    <a:pt x="12" y="20"/>
                  </a:cubicBezTo>
                  <a:cubicBezTo>
                    <a:pt x="11" y="17"/>
                    <a:pt x="8" y="15"/>
                    <a:pt x="6" y="13"/>
                  </a:cubicBezTo>
                  <a:cubicBezTo>
                    <a:pt x="6" y="11"/>
                    <a:pt x="4" y="9"/>
                    <a:pt x="2" y="7"/>
                  </a:cubicBezTo>
                  <a:cubicBezTo>
                    <a:pt x="1" y="5"/>
                    <a:pt x="0" y="3"/>
                    <a:pt x="0" y="0"/>
                  </a:cubicBezTo>
                </a:path>
              </a:pathLst>
            </a:custGeom>
            <a:noFill/>
            <a:ln w="6350" cap="rnd">
              <a:solidFill>
                <a:srgbClr val="FF6600"/>
              </a:solidFill>
              <a:prstDash val="solid"/>
              <a:round/>
              <a:headEnd/>
              <a:tailEnd/>
            </a:ln>
          </p:spPr>
          <p:txBody>
            <a:bodyPr/>
            <a:lstStyle/>
            <a:p>
              <a:endParaRPr lang="en-US"/>
            </a:p>
          </p:txBody>
        </p:sp>
        <p:sp>
          <p:nvSpPr>
            <p:cNvPr id="41051" name="Freeform 83"/>
            <p:cNvSpPr>
              <a:spLocks noChangeAspect="1"/>
            </p:cNvSpPr>
            <p:nvPr/>
          </p:nvSpPr>
          <p:spPr bwMode="auto">
            <a:xfrm>
              <a:off x="1963" y="1067"/>
              <a:ext cx="22" cy="182"/>
            </a:xfrm>
            <a:custGeom>
              <a:avLst/>
              <a:gdLst>
                <a:gd name="T0" fmla="*/ 8268 w 5"/>
                <a:gd name="T1" fmla="*/ 118871 h 36"/>
                <a:gd name="T2" fmla="*/ 3406 w 5"/>
                <a:gd name="T3" fmla="*/ 102592 h 36"/>
                <a:gd name="T4" fmla="*/ 4858 w 5"/>
                <a:gd name="T5" fmla="*/ 69266 h 36"/>
                <a:gd name="T6" fmla="*/ 0 w 5"/>
                <a:gd name="T7" fmla="*/ 22876 h 36"/>
                <a:gd name="T8" fmla="*/ 1531 w 5"/>
                <a:gd name="T9" fmla="*/ 0 h 36"/>
                <a:gd name="T10" fmla="*/ 0 60000 65536"/>
                <a:gd name="T11" fmla="*/ 0 60000 65536"/>
                <a:gd name="T12" fmla="*/ 0 60000 65536"/>
                <a:gd name="T13" fmla="*/ 0 60000 65536"/>
                <a:gd name="T14" fmla="*/ 0 60000 65536"/>
                <a:gd name="T15" fmla="*/ 0 w 5"/>
                <a:gd name="T16" fmla="*/ 0 h 36"/>
                <a:gd name="T17" fmla="*/ 5 w 5"/>
                <a:gd name="T18" fmla="*/ 36 h 36"/>
              </a:gdLst>
              <a:ahLst/>
              <a:cxnLst>
                <a:cxn ang="T10">
                  <a:pos x="T0" y="T1"/>
                </a:cxn>
                <a:cxn ang="T11">
                  <a:pos x="T2" y="T3"/>
                </a:cxn>
                <a:cxn ang="T12">
                  <a:pos x="T4" y="T5"/>
                </a:cxn>
                <a:cxn ang="T13">
                  <a:pos x="T6" y="T7"/>
                </a:cxn>
                <a:cxn ang="T14">
                  <a:pos x="T8" y="T9"/>
                </a:cxn>
              </a:cxnLst>
              <a:rect l="T15" t="T16" r="T17" b="T18"/>
              <a:pathLst>
                <a:path w="5" h="36">
                  <a:moveTo>
                    <a:pt x="5" y="36"/>
                  </a:moveTo>
                  <a:cubicBezTo>
                    <a:pt x="4" y="34"/>
                    <a:pt x="3" y="32"/>
                    <a:pt x="2" y="31"/>
                  </a:cubicBezTo>
                  <a:cubicBezTo>
                    <a:pt x="2" y="27"/>
                    <a:pt x="3" y="24"/>
                    <a:pt x="3" y="21"/>
                  </a:cubicBezTo>
                  <a:cubicBezTo>
                    <a:pt x="3" y="15"/>
                    <a:pt x="5" y="10"/>
                    <a:pt x="0" y="7"/>
                  </a:cubicBezTo>
                  <a:cubicBezTo>
                    <a:pt x="1" y="0"/>
                    <a:pt x="1" y="3"/>
                    <a:pt x="1" y="0"/>
                  </a:cubicBezTo>
                </a:path>
              </a:pathLst>
            </a:custGeom>
            <a:noFill/>
            <a:ln w="6350" cap="rnd">
              <a:solidFill>
                <a:srgbClr val="FF6600"/>
              </a:solidFill>
              <a:prstDash val="solid"/>
              <a:round/>
              <a:headEnd/>
              <a:tailEnd/>
            </a:ln>
          </p:spPr>
          <p:txBody>
            <a:bodyPr/>
            <a:lstStyle/>
            <a:p>
              <a:endParaRPr lang="en-US"/>
            </a:p>
          </p:txBody>
        </p:sp>
        <p:sp>
          <p:nvSpPr>
            <p:cNvPr id="41052" name="Freeform 84"/>
            <p:cNvSpPr>
              <a:spLocks noChangeAspect="1"/>
            </p:cNvSpPr>
            <p:nvPr/>
          </p:nvSpPr>
          <p:spPr bwMode="auto">
            <a:xfrm>
              <a:off x="2093" y="963"/>
              <a:ext cx="76" cy="112"/>
            </a:xfrm>
            <a:custGeom>
              <a:avLst/>
              <a:gdLst>
                <a:gd name="T0" fmla="*/ 0 w 15"/>
                <a:gd name="T1" fmla="*/ 0 h 22"/>
                <a:gd name="T2" fmla="*/ 9885 w 15"/>
                <a:gd name="T3" fmla="*/ 30866 h 22"/>
                <a:gd name="T4" fmla="*/ 16507 w 15"/>
                <a:gd name="T5" fmla="*/ 47636 h 22"/>
                <a:gd name="T6" fmla="*/ 27056 w 15"/>
                <a:gd name="T7" fmla="*/ 68473 h 22"/>
                <a:gd name="T8" fmla="*/ 50084 w 15"/>
                <a:gd name="T9" fmla="*/ 75213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0" y="0"/>
                  </a:moveTo>
                  <a:cubicBezTo>
                    <a:pt x="1" y="4"/>
                    <a:pt x="1" y="6"/>
                    <a:pt x="3" y="9"/>
                  </a:cubicBezTo>
                  <a:cubicBezTo>
                    <a:pt x="4" y="10"/>
                    <a:pt x="4" y="12"/>
                    <a:pt x="5" y="14"/>
                  </a:cubicBezTo>
                  <a:cubicBezTo>
                    <a:pt x="5" y="17"/>
                    <a:pt x="5" y="19"/>
                    <a:pt x="8" y="20"/>
                  </a:cubicBezTo>
                  <a:cubicBezTo>
                    <a:pt x="10" y="22"/>
                    <a:pt x="13" y="22"/>
                    <a:pt x="15" y="22"/>
                  </a:cubicBezTo>
                </a:path>
              </a:pathLst>
            </a:custGeom>
            <a:noFill/>
            <a:ln w="6350" cap="rnd">
              <a:solidFill>
                <a:srgbClr val="FF6600"/>
              </a:solidFill>
              <a:prstDash val="solid"/>
              <a:round/>
              <a:headEnd/>
              <a:tailEnd/>
            </a:ln>
          </p:spPr>
          <p:txBody>
            <a:bodyPr/>
            <a:lstStyle/>
            <a:p>
              <a:endParaRPr lang="en-US"/>
            </a:p>
          </p:txBody>
        </p:sp>
        <p:sp>
          <p:nvSpPr>
            <p:cNvPr id="41053" name="Freeform 85"/>
            <p:cNvSpPr>
              <a:spLocks noChangeAspect="1"/>
            </p:cNvSpPr>
            <p:nvPr/>
          </p:nvSpPr>
          <p:spPr bwMode="auto">
            <a:xfrm>
              <a:off x="2098" y="1067"/>
              <a:ext cx="21" cy="29"/>
            </a:xfrm>
            <a:custGeom>
              <a:avLst/>
              <a:gdLst>
                <a:gd name="T0" fmla="*/ 15902 w 4"/>
                <a:gd name="T1" fmla="*/ 0 h 6"/>
                <a:gd name="T2" fmla="*/ 0 w 4"/>
                <a:gd name="T3" fmla="*/ 15815 h 6"/>
                <a:gd name="T4" fmla="*/ 0 60000 65536"/>
                <a:gd name="T5" fmla="*/ 0 60000 65536"/>
                <a:gd name="T6" fmla="*/ 0 w 4"/>
                <a:gd name="T7" fmla="*/ 0 h 6"/>
                <a:gd name="T8" fmla="*/ 4 w 4"/>
                <a:gd name="T9" fmla="*/ 6 h 6"/>
              </a:gdLst>
              <a:ahLst/>
              <a:cxnLst>
                <a:cxn ang="T4">
                  <a:pos x="T0" y="T1"/>
                </a:cxn>
                <a:cxn ang="T5">
                  <a:pos x="T2" y="T3"/>
                </a:cxn>
              </a:cxnLst>
              <a:rect l="T6" t="T7" r="T8" b="T9"/>
              <a:pathLst>
                <a:path w="4" h="6">
                  <a:moveTo>
                    <a:pt x="4" y="0"/>
                  </a:moveTo>
                  <a:cubicBezTo>
                    <a:pt x="3" y="2"/>
                    <a:pt x="0" y="4"/>
                    <a:pt x="0" y="6"/>
                  </a:cubicBezTo>
                </a:path>
              </a:pathLst>
            </a:custGeom>
            <a:noFill/>
            <a:ln w="6350" cap="rnd">
              <a:solidFill>
                <a:srgbClr val="FF6600"/>
              </a:solidFill>
              <a:prstDash val="solid"/>
              <a:round/>
              <a:headEnd/>
              <a:tailEnd/>
            </a:ln>
          </p:spPr>
          <p:txBody>
            <a:bodyPr/>
            <a:lstStyle/>
            <a:p>
              <a:endParaRPr lang="en-US"/>
            </a:p>
          </p:txBody>
        </p:sp>
        <p:sp>
          <p:nvSpPr>
            <p:cNvPr id="41054" name="Freeform 86"/>
            <p:cNvSpPr>
              <a:spLocks noChangeAspect="1"/>
            </p:cNvSpPr>
            <p:nvPr/>
          </p:nvSpPr>
          <p:spPr bwMode="auto">
            <a:xfrm>
              <a:off x="1925" y="1067"/>
              <a:ext cx="38" cy="29"/>
            </a:xfrm>
            <a:custGeom>
              <a:avLst/>
              <a:gdLst>
                <a:gd name="T0" fmla="*/ 32946 w 7"/>
                <a:gd name="T1" fmla="*/ 15815 h 6"/>
                <a:gd name="T2" fmla="*/ 13908 w 7"/>
                <a:gd name="T3" fmla="*/ 5418 h 6"/>
                <a:gd name="T4" fmla="*/ 0 w 7"/>
                <a:gd name="T5" fmla="*/ 2712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6"/>
                  </a:moveTo>
                  <a:cubicBezTo>
                    <a:pt x="7" y="4"/>
                    <a:pt x="5" y="3"/>
                    <a:pt x="3" y="2"/>
                  </a:cubicBezTo>
                  <a:cubicBezTo>
                    <a:pt x="2" y="0"/>
                    <a:pt x="3" y="1"/>
                    <a:pt x="0" y="1"/>
                  </a:cubicBezTo>
                </a:path>
              </a:pathLst>
            </a:custGeom>
            <a:noFill/>
            <a:ln w="6350" cap="rnd">
              <a:solidFill>
                <a:srgbClr val="FF6600"/>
              </a:solidFill>
              <a:prstDash val="solid"/>
              <a:round/>
              <a:headEnd/>
              <a:tailEnd/>
            </a:ln>
          </p:spPr>
          <p:txBody>
            <a:bodyPr/>
            <a:lstStyle/>
            <a:p>
              <a:endParaRPr lang="en-US"/>
            </a:p>
          </p:txBody>
        </p:sp>
        <p:sp>
          <p:nvSpPr>
            <p:cNvPr id="41055" name="Freeform 87"/>
            <p:cNvSpPr>
              <a:spLocks noChangeAspect="1"/>
            </p:cNvSpPr>
            <p:nvPr/>
          </p:nvSpPr>
          <p:spPr bwMode="auto">
            <a:xfrm>
              <a:off x="2201" y="888"/>
              <a:ext cx="106" cy="198"/>
            </a:xfrm>
            <a:custGeom>
              <a:avLst/>
              <a:gdLst>
                <a:gd name="T0" fmla="*/ 6421 w 21"/>
                <a:gd name="T1" fmla="*/ 0 h 39"/>
                <a:gd name="T2" fmla="*/ 0 w 21"/>
                <a:gd name="T3" fmla="*/ 13352 h 39"/>
                <a:gd name="T4" fmla="*/ 12993 w 21"/>
                <a:gd name="T5" fmla="*/ 60466 h 39"/>
                <a:gd name="T6" fmla="*/ 19413 w 21"/>
                <a:gd name="T7" fmla="*/ 67787 h 39"/>
                <a:gd name="T8" fmla="*/ 25990 w 21"/>
                <a:gd name="T9" fmla="*/ 77738 h 39"/>
                <a:gd name="T10" fmla="*/ 32411 w 21"/>
                <a:gd name="T11" fmla="*/ 87689 h 39"/>
                <a:gd name="T12" fmla="*/ 39619 w 21"/>
                <a:gd name="T13" fmla="*/ 94339 h 39"/>
                <a:gd name="T14" fmla="*/ 52586 w 21"/>
                <a:gd name="T15" fmla="*/ 104285 h 39"/>
                <a:gd name="T16" fmla="*/ 65584 w 21"/>
                <a:gd name="T17" fmla="*/ 124831 h 39"/>
                <a:gd name="T18" fmla="*/ 68794 w 21"/>
                <a:gd name="T19" fmla="*/ 131502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9"/>
                <a:gd name="T32" fmla="*/ 21 w 21"/>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9">
                  <a:moveTo>
                    <a:pt x="2" y="0"/>
                  </a:moveTo>
                  <a:cubicBezTo>
                    <a:pt x="1" y="1"/>
                    <a:pt x="0" y="4"/>
                    <a:pt x="0" y="4"/>
                  </a:cubicBezTo>
                  <a:cubicBezTo>
                    <a:pt x="0" y="8"/>
                    <a:pt x="0" y="15"/>
                    <a:pt x="4" y="18"/>
                  </a:cubicBezTo>
                  <a:cubicBezTo>
                    <a:pt x="4" y="19"/>
                    <a:pt x="6" y="20"/>
                    <a:pt x="6" y="20"/>
                  </a:cubicBezTo>
                  <a:cubicBezTo>
                    <a:pt x="6" y="22"/>
                    <a:pt x="7" y="23"/>
                    <a:pt x="8" y="23"/>
                  </a:cubicBezTo>
                  <a:cubicBezTo>
                    <a:pt x="9" y="25"/>
                    <a:pt x="10" y="26"/>
                    <a:pt x="10" y="26"/>
                  </a:cubicBezTo>
                  <a:cubicBezTo>
                    <a:pt x="11" y="27"/>
                    <a:pt x="12" y="28"/>
                    <a:pt x="12" y="28"/>
                  </a:cubicBezTo>
                  <a:cubicBezTo>
                    <a:pt x="14" y="29"/>
                    <a:pt x="15" y="30"/>
                    <a:pt x="16" y="31"/>
                  </a:cubicBezTo>
                  <a:cubicBezTo>
                    <a:pt x="17" y="33"/>
                    <a:pt x="19" y="36"/>
                    <a:pt x="20" y="37"/>
                  </a:cubicBezTo>
                  <a:cubicBezTo>
                    <a:pt x="20" y="38"/>
                    <a:pt x="21" y="39"/>
                    <a:pt x="21" y="39"/>
                  </a:cubicBezTo>
                </a:path>
              </a:pathLst>
            </a:custGeom>
            <a:noFill/>
            <a:ln w="6350" cap="rnd">
              <a:solidFill>
                <a:srgbClr val="FF6600"/>
              </a:solidFill>
              <a:prstDash val="solid"/>
              <a:round/>
              <a:headEnd/>
              <a:tailEnd/>
            </a:ln>
          </p:spPr>
          <p:txBody>
            <a:bodyPr/>
            <a:lstStyle/>
            <a:p>
              <a:endParaRPr lang="en-US"/>
            </a:p>
          </p:txBody>
        </p:sp>
        <p:sp>
          <p:nvSpPr>
            <p:cNvPr id="41056" name="Freeform 88"/>
            <p:cNvSpPr>
              <a:spLocks noChangeAspect="1"/>
            </p:cNvSpPr>
            <p:nvPr/>
          </p:nvSpPr>
          <p:spPr bwMode="auto">
            <a:xfrm>
              <a:off x="2183" y="1209"/>
              <a:ext cx="68" cy="127"/>
            </a:xfrm>
            <a:custGeom>
              <a:avLst/>
              <a:gdLst>
                <a:gd name="T0" fmla="*/ 0 w 13"/>
                <a:gd name="T1" fmla="*/ 0 h 25"/>
                <a:gd name="T2" fmla="*/ 7443 w 13"/>
                <a:gd name="T3" fmla="*/ 9962 h 25"/>
                <a:gd name="T4" fmla="*/ 15734 w 13"/>
                <a:gd name="T5" fmla="*/ 16647 h 25"/>
                <a:gd name="T6" fmla="*/ 38933 w 13"/>
                <a:gd name="T7" fmla="*/ 30683 h 25"/>
                <a:gd name="T8" fmla="*/ 35214 w 13"/>
                <a:gd name="T9" fmla="*/ 84567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0"/>
                  </a:moveTo>
                  <a:cubicBezTo>
                    <a:pt x="0" y="1"/>
                    <a:pt x="1" y="3"/>
                    <a:pt x="2" y="3"/>
                  </a:cubicBezTo>
                  <a:cubicBezTo>
                    <a:pt x="2" y="4"/>
                    <a:pt x="4" y="5"/>
                    <a:pt x="4" y="5"/>
                  </a:cubicBezTo>
                  <a:cubicBezTo>
                    <a:pt x="6" y="7"/>
                    <a:pt x="8" y="7"/>
                    <a:pt x="10" y="9"/>
                  </a:cubicBezTo>
                  <a:cubicBezTo>
                    <a:pt x="10" y="13"/>
                    <a:pt x="13" y="22"/>
                    <a:pt x="9" y="25"/>
                  </a:cubicBezTo>
                </a:path>
              </a:pathLst>
            </a:custGeom>
            <a:noFill/>
            <a:ln w="6350" cap="rnd">
              <a:solidFill>
                <a:srgbClr val="FF6600"/>
              </a:solidFill>
              <a:prstDash val="solid"/>
              <a:round/>
              <a:headEnd/>
              <a:tailEnd/>
            </a:ln>
          </p:spPr>
          <p:txBody>
            <a:bodyPr/>
            <a:lstStyle/>
            <a:p>
              <a:endParaRPr lang="en-US"/>
            </a:p>
          </p:txBody>
        </p:sp>
        <p:sp>
          <p:nvSpPr>
            <p:cNvPr id="41057" name="Freeform 89"/>
            <p:cNvSpPr>
              <a:spLocks noChangeAspect="1"/>
            </p:cNvSpPr>
            <p:nvPr/>
          </p:nvSpPr>
          <p:spPr bwMode="auto">
            <a:xfrm>
              <a:off x="2307" y="914"/>
              <a:ext cx="213" cy="19"/>
            </a:xfrm>
            <a:custGeom>
              <a:avLst/>
              <a:gdLst>
                <a:gd name="T0" fmla="*/ 0 w 42"/>
                <a:gd name="T1" fmla="*/ 5030 h 4"/>
                <a:gd name="T2" fmla="*/ 13171 w 42"/>
                <a:gd name="T3" fmla="*/ 9633 h 4"/>
                <a:gd name="T4" fmla="*/ 83998 w 42"/>
                <a:gd name="T5" fmla="*/ 0 h 4"/>
                <a:gd name="T6" fmla="*/ 117769 w 42"/>
                <a:gd name="T7" fmla="*/ 5030 h 4"/>
                <a:gd name="T8" fmla="*/ 140864 w 42"/>
                <a:gd name="T9" fmla="*/ 5030 h 4"/>
                <a:gd name="T10" fmla="*/ 0 60000 65536"/>
                <a:gd name="T11" fmla="*/ 0 60000 65536"/>
                <a:gd name="T12" fmla="*/ 0 60000 65536"/>
                <a:gd name="T13" fmla="*/ 0 60000 65536"/>
                <a:gd name="T14" fmla="*/ 0 60000 65536"/>
                <a:gd name="T15" fmla="*/ 0 w 42"/>
                <a:gd name="T16" fmla="*/ 0 h 4"/>
                <a:gd name="T17" fmla="*/ 42 w 42"/>
                <a:gd name="T18" fmla="*/ 4 h 4"/>
              </a:gdLst>
              <a:ahLst/>
              <a:cxnLst>
                <a:cxn ang="T10">
                  <a:pos x="T0" y="T1"/>
                </a:cxn>
                <a:cxn ang="T11">
                  <a:pos x="T2" y="T3"/>
                </a:cxn>
                <a:cxn ang="T12">
                  <a:pos x="T4" y="T5"/>
                </a:cxn>
                <a:cxn ang="T13">
                  <a:pos x="T6" y="T7"/>
                </a:cxn>
                <a:cxn ang="T14">
                  <a:pos x="T8" y="T9"/>
                </a:cxn>
              </a:cxnLst>
              <a:rect l="T15" t="T16" r="T17" b="T18"/>
              <a:pathLst>
                <a:path w="42" h="4">
                  <a:moveTo>
                    <a:pt x="0" y="2"/>
                  </a:moveTo>
                  <a:cubicBezTo>
                    <a:pt x="1" y="3"/>
                    <a:pt x="3" y="4"/>
                    <a:pt x="4" y="4"/>
                  </a:cubicBezTo>
                  <a:cubicBezTo>
                    <a:pt x="13" y="4"/>
                    <a:pt x="18" y="2"/>
                    <a:pt x="25" y="0"/>
                  </a:cubicBezTo>
                  <a:cubicBezTo>
                    <a:pt x="30" y="1"/>
                    <a:pt x="31" y="0"/>
                    <a:pt x="35" y="2"/>
                  </a:cubicBezTo>
                  <a:cubicBezTo>
                    <a:pt x="38" y="1"/>
                    <a:pt x="42" y="3"/>
                    <a:pt x="42" y="2"/>
                  </a:cubicBezTo>
                </a:path>
              </a:pathLst>
            </a:custGeom>
            <a:noFill/>
            <a:ln w="6350" cap="rnd">
              <a:solidFill>
                <a:srgbClr val="FF6600"/>
              </a:solidFill>
              <a:prstDash val="solid"/>
              <a:round/>
              <a:headEnd/>
              <a:tailEnd/>
            </a:ln>
          </p:spPr>
          <p:txBody>
            <a:bodyPr/>
            <a:lstStyle/>
            <a:p>
              <a:endParaRPr lang="en-US"/>
            </a:p>
          </p:txBody>
        </p:sp>
        <p:sp>
          <p:nvSpPr>
            <p:cNvPr id="41058" name="Freeform 90"/>
            <p:cNvSpPr>
              <a:spLocks noChangeAspect="1"/>
            </p:cNvSpPr>
            <p:nvPr/>
          </p:nvSpPr>
          <p:spPr bwMode="auto">
            <a:xfrm>
              <a:off x="2307" y="933"/>
              <a:ext cx="62" cy="30"/>
            </a:xfrm>
            <a:custGeom>
              <a:avLst/>
              <a:gdLst>
                <a:gd name="T0" fmla="*/ 0 w 12"/>
                <a:gd name="T1" fmla="*/ 18750 h 6"/>
                <a:gd name="T2" fmla="*/ 18471 w 12"/>
                <a:gd name="T3" fmla="*/ 6250 h 6"/>
                <a:gd name="T4" fmla="*/ 44123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cubicBezTo>
                    <a:pt x="1" y="6"/>
                    <a:pt x="3" y="3"/>
                    <a:pt x="5" y="2"/>
                  </a:cubicBezTo>
                  <a:cubicBezTo>
                    <a:pt x="6" y="1"/>
                    <a:pt x="11" y="0"/>
                    <a:pt x="12" y="0"/>
                  </a:cubicBezTo>
                </a:path>
              </a:pathLst>
            </a:custGeom>
            <a:noFill/>
            <a:ln w="6350" cap="rnd">
              <a:solidFill>
                <a:srgbClr val="FF6600"/>
              </a:solidFill>
              <a:prstDash val="solid"/>
              <a:round/>
              <a:headEnd/>
              <a:tailEnd/>
            </a:ln>
          </p:spPr>
          <p:txBody>
            <a:bodyPr/>
            <a:lstStyle/>
            <a:p>
              <a:endParaRPr lang="en-US"/>
            </a:p>
          </p:txBody>
        </p:sp>
        <p:sp>
          <p:nvSpPr>
            <p:cNvPr id="41059" name="Freeform 91"/>
            <p:cNvSpPr>
              <a:spLocks noChangeAspect="1"/>
            </p:cNvSpPr>
            <p:nvPr/>
          </p:nvSpPr>
          <p:spPr bwMode="auto">
            <a:xfrm>
              <a:off x="2613" y="776"/>
              <a:ext cx="29" cy="146"/>
            </a:xfrm>
            <a:custGeom>
              <a:avLst/>
              <a:gdLst>
                <a:gd name="T0" fmla="*/ 8130 w 6"/>
                <a:gd name="T1" fmla="*/ 0 h 29"/>
                <a:gd name="T2" fmla="*/ 2712 w 6"/>
                <a:gd name="T3" fmla="*/ 16070 h 29"/>
                <a:gd name="T4" fmla="*/ 0 w 6"/>
                <a:gd name="T5" fmla="*/ 22459 h 29"/>
                <a:gd name="T6" fmla="*/ 8130 w 6"/>
                <a:gd name="T7" fmla="*/ 77712 h 29"/>
                <a:gd name="T8" fmla="*/ 10397 w 6"/>
                <a:gd name="T9" fmla="*/ 87419 h 29"/>
                <a:gd name="T10" fmla="*/ 15815 w 6"/>
                <a:gd name="T11" fmla="*/ 93782 h 29"/>
                <a:gd name="T12" fmla="*/ 0 60000 65536"/>
                <a:gd name="T13" fmla="*/ 0 60000 65536"/>
                <a:gd name="T14" fmla="*/ 0 60000 65536"/>
                <a:gd name="T15" fmla="*/ 0 60000 65536"/>
                <a:gd name="T16" fmla="*/ 0 60000 65536"/>
                <a:gd name="T17" fmla="*/ 0 60000 65536"/>
                <a:gd name="T18" fmla="*/ 0 w 6"/>
                <a:gd name="T19" fmla="*/ 0 h 29"/>
                <a:gd name="T20" fmla="*/ 6 w 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6" h="29">
                  <a:moveTo>
                    <a:pt x="3" y="0"/>
                  </a:moveTo>
                  <a:cubicBezTo>
                    <a:pt x="2" y="2"/>
                    <a:pt x="2" y="3"/>
                    <a:pt x="1" y="5"/>
                  </a:cubicBezTo>
                  <a:cubicBezTo>
                    <a:pt x="1" y="5"/>
                    <a:pt x="0" y="7"/>
                    <a:pt x="0" y="7"/>
                  </a:cubicBezTo>
                  <a:cubicBezTo>
                    <a:pt x="0" y="8"/>
                    <a:pt x="0" y="22"/>
                    <a:pt x="3" y="24"/>
                  </a:cubicBezTo>
                  <a:cubicBezTo>
                    <a:pt x="4" y="25"/>
                    <a:pt x="4" y="27"/>
                    <a:pt x="4" y="27"/>
                  </a:cubicBezTo>
                  <a:cubicBezTo>
                    <a:pt x="5" y="28"/>
                    <a:pt x="6" y="29"/>
                    <a:pt x="6" y="29"/>
                  </a:cubicBezTo>
                </a:path>
              </a:pathLst>
            </a:custGeom>
            <a:noFill/>
            <a:ln w="6350" cap="rnd">
              <a:solidFill>
                <a:srgbClr val="FF6600"/>
              </a:solidFill>
              <a:prstDash val="solid"/>
              <a:round/>
              <a:headEnd/>
              <a:tailEnd/>
            </a:ln>
          </p:spPr>
          <p:txBody>
            <a:bodyPr/>
            <a:lstStyle/>
            <a:p>
              <a:endParaRPr lang="en-US"/>
            </a:p>
          </p:txBody>
        </p:sp>
        <p:sp>
          <p:nvSpPr>
            <p:cNvPr id="41060" name="Freeform 92"/>
            <p:cNvSpPr>
              <a:spLocks noChangeAspect="1"/>
            </p:cNvSpPr>
            <p:nvPr/>
          </p:nvSpPr>
          <p:spPr bwMode="auto">
            <a:xfrm>
              <a:off x="2784" y="765"/>
              <a:ext cx="68" cy="101"/>
            </a:xfrm>
            <a:custGeom>
              <a:avLst/>
              <a:gdLst>
                <a:gd name="T0" fmla="*/ 0 w 13"/>
                <a:gd name="T1" fmla="*/ 0 h 20"/>
                <a:gd name="T2" fmla="*/ 12010 w 13"/>
                <a:gd name="T3" fmla="*/ 26013 h 20"/>
                <a:gd name="T4" fmla="*/ 15734 w 13"/>
                <a:gd name="T5" fmla="*/ 39658 h 20"/>
                <a:gd name="T6" fmla="*/ 23172 w 13"/>
                <a:gd name="T7" fmla="*/ 39658 h 20"/>
                <a:gd name="T8" fmla="*/ 31494 w 13"/>
                <a:gd name="T9" fmla="*/ 42895 h 20"/>
                <a:gd name="T10" fmla="*/ 50948 w 13"/>
                <a:gd name="T11" fmla="*/ 65670 h 20"/>
                <a:gd name="T12" fmla="*/ 0 60000 65536"/>
                <a:gd name="T13" fmla="*/ 0 60000 65536"/>
                <a:gd name="T14" fmla="*/ 0 60000 65536"/>
                <a:gd name="T15" fmla="*/ 0 60000 65536"/>
                <a:gd name="T16" fmla="*/ 0 60000 65536"/>
                <a:gd name="T17" fmla="*/ 0 60000 65536"/>
                <a:gd name="T18" fmla="*/ 0 w 13"/>
                <a:gd name="T19" fmla="*/ 0 h 20"/>
                <a:gd name="T20" fmla="*/ 13 w 1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 h="20">
                  <a:moveTo>
                    <a:pt x="0" y="0"/>
                  </a:moveTo>
                  <a:cubicBezTo>
                    <a:pt x="1" y="3"/>
                    <a:pt x="2" y="5"/>
                    <a:pt x="3" y="8"/>
                  </a:cubicBezTo>
                  <a:cubicBezTo>
                    <a:pt x="3" y="9"/>
                    <a:pt x="2" y="11"/>
                    <a:pt x="4" y="12"/>
                  </a:cubicBezTo>
                  <a:cubicBezTo>
                    <a:pt x="4" y="12"/>
                    <a:pt x="5" y="12"/>
                    <a:pt x="6" y="12"/>
                  </a:cubicBezTo>
                  <a:cubicBezTo>
                    <a:pt x="6" y="12"/>
                    <a:pt x="7" y="12"/>
                    <a:pt x="8" y="13"/>
                  </a:cubicBezTo>
                  <a:cubicBezTo>
                    <a:pt x="10" y="14"/>
                    <a:pt x="13" y="18"/>
                    <a:pt x="13" y="20"/>
                  </a:cubicBezTo>
                </a:path>
              </a:pathLst>
            </a:custGeom>
            <a:noFill/>
            <a:ln w="6350" cap="rnd">
              <a:solidFill>
                <a:srgbClr val="FF6600"/>
              </a:solidFill>
              <a:prstDash val="solid"/>
              <a:round/>
              <a:headEnd/>
              <a:tailEnd/>
            </a:ln>
          </p:spPr>
          <p:txBody>
            <a:bodyPr/>
            <a:lstStyle/>
            <a:p>
              <a:endParaRPr lang="en-US"/>
            </a:p>
          </p:txBody>
        </p:sp>
        <p:sp>
          <p:nvSpPr>
            <p:cNvPr id="41061" name="Freeform 93"/>
            <p:cNvSpPr>
              <a:spLocks noChangeAspect="1"/>
            </p:cNvSpPr>
            <p:nvPr/>
          </p:nvSpPr>
          <p:spPr bwMode="auto">
            <a:xfrm>
              <a:off x="2908" y="772"/>
              <a:ext cx="85" cy="142"/>
            </a:xfrm>
            <a:custGeom>
              <a:avLst/>
              <a:gdLst>
                <a:gd name="T0" fmla="*/ 0 w 17"/>
                <a:gd name="T1" fmla="*/ 0 h 28"/>
                <a:gd name="T2" fmla="*/ 9375 w 17"/>
                <a:gd name="T3" fmla="*/ 6664 h 28"/>
                <a:gd name="T4" fmla="*/ 18750 w 17"/>
                <a:gd name="T5" fmla="*/ 19829 h 28"/>
                <a:gd name="T6" fmla="*/ 25000 w 17"/>
                <a:gd name="T7" fmla="*/ 43695 h 28"/>
                <a:gd name="T8" fmla="*/ 43750 w 17"/>
                <a:gd name="T9" fmla="*/ 60259 h 28"/>
                <a:gd name="T10" fmla="*/ 53125 w 17"/>
                <a:gd name="T11" fmla="*/ 87264 h 28"/>
                <a:gd name="T12" fmla="*/ 50000 w 17"/>
                <a:gd name="T13" fmla="*/ 93903 h 28"/>
                <a:gd name="T14" fmla="*/ 0 60000 65536"/>
                <a:gd name="T15" fmla="*/ 0 60000 65536"/>
                <a:gd name="T16" fmla="*/ 0 60000 65536"/>
                <a:gd name="T17" fmla="*/ 0 60000 65536"/>
                <a:gd name="T18" fmla="*/ 0 60000 65536"/>
                <a:gd name="T19" fmla="*/ 0 60000 65536"/>
                <a:gd name="T20" fmla="*/ 0 60000 65536"/>
                <a:gd name="T21" fmla="*/ 0 w 17"/>
                <a:gd name="T22" fmla="*/ 0 h 28"/>
                <a:gd name="T23" fmla="*/ 17 w 1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8">
                  <a:moveTo>
                    <a:pt x="0" y="0"/>
                  </a:moveTo>
                  <a:cubicBezTo>
                    <a:pt x="3" y="0"/>
                    <a:pt x="1" y="1"/>
                    <a:pt x="3" y="2"/>
                  </a:cubicBezTo>
                  <a:cubicBezTo>
                    <a:pt x="5" y="5"/>
                    <a:pt x="4" y="4"/>
                    <a:pt x="6" y="6"/>
                  </a:cubicBezTo>
                  <a:cubicBezTo>
                    <a:pt x="7" y="8"/>
                    <a:pt x="7" y="12"/>
                    <a:pt x="8" y="13"/>
                  </a:cubicBezTo>
                  <a:cubicBezTo>
                    <a:pt x="9" y="15"/>
                    <a:pt x="13" y="16"/>
                    <a:pt x="14" y="18"/>
                  </a:cubicBezTo>
                  <a:cubicBezTo>
                    <a:pt x="15" y="21"/>
                    <a:pt x="16" y="23"/>
                    <a:pt x="17" y="26"/>
                  </a:cubicBezTo>
                  <a:cubicBezTo>
                    <a:pt x="17" y="27"/>
                    <a:pt x="16" y="28"/>
                    <a:pt x="16" y="28"/>
                  </a:cubicBezTo>
                </a:path>
              </a:pathLst>
            </a:custGeom>
            <a:noFill/>
            <a:ln w="6350" cap="rnd">
              <a:solidFill>
                <a:srgbClr val="FF6600"/>
              </a:solidFill>
              <a:prstDash val="solid"/>
              <a:round/>
              <a:headEnd/>
              <a:tailEnd/>
            </a:ln>
          </p:spPr>
          <p:txBody>
            <a:bodyPr/>
            <a:lstStyle/>
            <a:p>
              <a:endParaRPr lang="en-US"/>
            </a:p>
          </p:txBody>
        </p:sp>
        <p:sp>
          <p:nvSpPr>
            <p:cNvPr id="41062" name="Freeform 94"/>
            <p:cNvSpPr>
              <a:spLocks noChangeAspect="1"/>
            </p:cNvSpPr>
            <p:nvPr/>
          </p:nvSpPr>
          <p:spPr bwMode="auto">
            <a:xfrm>
              <a:off x="3050" y="761"/>
              <a:ext cx="60" cy="153"/>
            </a:xfrm>
            <a:custGeom>
              <a:avLst/>
              <a:gdLst>
                <a:gd name="T0" fmla="*/ 0 w 12"/>
                <a:gd name="T1" fmla="*/ 0 h 30"/>
                <a:gd name="T2" fmla="*/ 9375 w 12"/>
                <a:gd name="T3" fmla="*/ 41254 h 30"/>
                <a:gd name="T4" fmla="*/ 25000 w 12"/>
                <a:gd name="T5" fmla="*/ 65647 h 30"/>
                <a:gd name="T6" fmla="*/ 31250 w 12"/>
                <a:gd name="T7" fmla="*/ 86613 h 30"/>
                <a:gd name="T8" fmla="*/ 37500 w 12"/>
                <a:gd name="T9" fmla="*/ 103469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0"/>
                  </a:moveTo>
                  <a:cubicBezTo>
                    <a:pt x="0" y="4"/>
                    <a:pt x="0" y="9"/>
                    <a:pt x="3" y="12"/>
                  </a:cubicBezTo>
                  <a:cubicBezTo>
                    <a:pt x="5" y="14"/>
                    <a:pt x="6" y="17"/>
                    <a:pt x="8" y="19"/>
                  </a:cubicBezTo>
                  <a:cubicBezTo>
                    <a:pt x="8" y="21"/>
                    <a:pt x="9" y="23"/>
                    <a:pt x="10" y="25"/>
                  </a:cubicBezTo>
                  <a:cubicBezTo>
                    <a:pt x="10" y="27"/>
                    <a:pt x="12" y="29"/>
                    <a:pt x="12" y="30"/>
                  </a:cubicBezTo>
                </a:path>
              </a:pathLst>
            </a:custGeom>
            <a:noFill/>
            <a:ln w="6350" cap="rnd">
              <a:solidFill>
                <a:srgbClr val="FF6600"/>
              </a:solidFill>
              <a:prstDash val="solid"/>
              <a:round/>
              <a:headEnd/>
              <a:tailEnd/>
            </a:ln>
          </p:spPr>
          <p:txBody>
            <a:bodyPr/>
            <a:lstStyle/>
            <a:p>
              <a:endParaRPr lang="en-US"/>
            </a:p>
          </p:txBody>
        </p:sp>
        <p:sp>
          <p:nvSpPr>
            <p:cNvPr id="41063" name="Freeform 95"/>
            <p:cNvSpPr>
              <a:spLocks noChangeAspect="1"/>
            </p:cNvSpPr>
            <p:nvPr/>
          </p:nvSpPr>
          <p:spPr bwMode="auto">
            <a:xfrm>
              <a:off x="3166" y="761"/>
              <a:ext cx="48" cy="112"/>
            </a:xfrm>
            <a:custGeom>
              <a:avLst/>
              <a:gdLst>
                <a:gd name="T0" fmla="*/ 0 w 9"/>
                <a:gd name="T1" fmla="*/ 0 h 22"/>
                <a:gd name="T2" fmla="*/ 8960 w 9"/>
                <a:gd name="T3" fmla="*/ 24156 h 22"/>
                <a:gd name="T4" fmla="*/ 4096 w 9"/>
                <a:gd name="T5" fmla="*/ 54351 h 22"/>
                <a:gd name="T6" fmla="*/ 29893 w 9"/>
                <a:gd name="T7" fmla="*/ 61763 h 22"/>
                <a:gd name="T8" fmla="*/ 38827 w 9"/>
                <a:gd name="T9" fmla="*/ 75213 h 22"/>
                <a:gd name="T10" fmla="*/ 0 60000 65536"/>
                <a:gd name="T11" fmla="*/ 0 60000 65536"/>
                <a:gd name="T12" fmla="*/ 0 60000 65536"/>
                <a:gd name="T13" fmla="*/ 0 60000 65536"/>
                <a:gd name="T14" fmla="*/ 0 60000 65536"/>
                <a:gd name="T15" fmla="*/ 0 w 9"/>
                <a:gd name="T16" fmla="*/ 0 h 22"/>
                <a:gd name="T17" fmla="*/ 9 w 9"/>
                <a:gd name="T18" fmla="*/ 22 h 22"/>
              </a:gdLst>
              <a:ahLst/>
              <a:cxnLst>
                <a:cxn ang="T10">
                  <a:pos x="T0" y="T1"/>
                </a:cxn>
                <a:cxn ang="T11">
                  <a:pos x="T2" y="T3"/>
                </a:cxn>
                <a:cxn ang="T12">
                  <a:pos x="T4" y="T5"/>
                </a:cxn>
                <a:cxn ang="T13">
                  <a:pos x="T6" y="T7"/>
                </a:cxn>
                <a:cxn ang="T14">
                  <a:pos x="T8" y="T9"/>
                </a:cxn>
              </a:cxnLst>
              <a:rect l="T15" t="T16" r="T17" b="T18"/>
              <a:pathLst>
                <a:path w="9" h="22">
                  <a:moveTo>
                    <a:pt x="0" y="0"/>
                  </a:moveTo>
                  <a:cubicBezTo>
                    <a:pt x="0" y="3"/>
                    <a:pt x="0" y="5"/>
                    <a:pt x="2" y="7"/>
                  </a:cubicBezTo>
                  <a:cubicBezTo>
                    <a:pt x="2" y="8"/>
                    <a:pt x="1" y="15"/>
                    <a:pt x="1" y="16"/>
                  </a:cubicBezTo>
                  <a:cubicBezTo>
                    <a:pt x="3" y="17"/>
                    <a:pt x="7" y="18"/>
                    <a:pt x="7" y="18"/>
                  </a:cubicBezTo>
                  <a:cubicBezTo>
                    <a:pt x="7" y="20"/>
                    <a:pt x="9" y="21"/>
                    <a:pt x="9" y="22"/>
                  </a:cubicBezTo>
                </a:path>
              </a:pathLst>
            </a:custGeom>
            <a:noFill/>
            <a:ln w="6350" cap="rnd">
              <a:solidFill>
                <a:srgbClr val="FF6600"/>
              </a:solidFill>
              <a:prstDash val="solid"/>
              <a:round/>
              <a:headEnd/>
              <a:tailEnd/>
            </a:ln>
          </p:spPr>
          <p:txBody>
            <a:bodyPr/>
            <a:lstStyle/>
            <a:p>
              <a:endParaRPr lang="en-US"/>
            </a:p>
          </p:txBody>
        </p:sp>
        <p:sp>
          <p:nvSpPr>
            <p:cNvPr id="41064" name="Freeform 96"/>
            <p:cNvSpPr>
              <a:spLocks noChangeAspect="1"/>
            </p:cNvSpPr>
            <p:nvPr/>
          </p:nvSpPr>
          <p:spPr bwMode="auto">
            <a:xfrm>
              <a:off x="3270" y="832"/>
              <a:ext cx="14" cy="72"/>
            </a:xfrm>
            <a:custGeom>
              <a:avLst/>
              <a:gdLst>
                <a:gd name="T0" fmla="*/ 0 w 3"/>
                <a:gd name="T1" fmla="*/ 50333 h 14"/>
                <a:gd name="T2" fmla="*/ 0 w 3"/>
                <a:gd name="T3" fmla="*/ 0 h 14"/>
                <a:gd name="T4" fmla="*/ 0 60000 65536"/>
                <a:gd name="T5" fmla="*/ 0 60000 65536"/>
                <a:gd name="T6" fmla="*/ 0 w 3"/>
                <a:gd name="T7" fmla="*/ 0 h 14"/>
                <a:gd name="T8" fmla="*/ 3 w 3"/>
                <a:gd name="T9" fmla="*/ 14 h 14"/>
              </a:gdLst>
              <a:ahLst/>
              <a:cxnLst>
                <a:cxn ang="T4">
                  <a:pos x="T0" y="T1"/>
                </a:cxn>
                <a:cxn ang="T5">
                  <a:pos x="T2" y="T3"/>
                </a:cxn>
              </a:cxnLst>
              <a:rect l="T6" t="T7" r="T8" b="T9"/>
              <a:pathLst>
                <a:path w="3" h="14">
                  <a:moveTo>
                    <a:pt x="0" y="14"/>
                  </a:moveTo>
                  <a:cubicBezTo>
                    <a:pt x="1" y="11"/>
                    <a:pt x="3" y="1"/>
                    <a:pt x="0" y="0"/>
                  </a:cubicBezTo>
                </a:path>
              </a:pathLst>
            </a:custGeom>
            <a:noFill/>
            <a:ln w="6350" cap="rnd">
              <a:solidFill>
                <a:srgbClr val="FF6600"/>
              </a:solidFill>
              <a:prstDash val="solid"/>
              <a:round/>
              <a:headEnd/>
              <a:tailEnd/>
            </a:ln>
          </p:spPr>
          <p:txBody>
            <a:bodyPr/>
            <a:lstStyle/>
            <a:p>
              <a:endParaRPr lang="en-US"/>
            </a:p>
          </p:txBody>
        </p:sp>
        <p:sp>
          <p:nvSpPr>
            <p:cNvPr id="41065" name="Freeform 97"/>
            <p:cNvSpPr>
              <a:spLocks noChangeAspect="1"/>
            </p:cNvSpPr>
            <p:nvPr/>
          </p:nvSpPr>
          <p:spPr bwMode="auto">
            <a:xfrm>
              <a:off x="3278" y="862"/>
              <a:ext cx="41" cy="31"/>
            </a:xfrm>
            <a:custGeom>
              <a:avLst/>
              <a:gdLst>
                <a:gd name="T0" fmla="*/ 0 w 8"/>
                <a:gd name="T1" fmla="*/ 0 h 6"/>
                <a:gd name="T2" fmla="*/ 24769 w 8"/>
                <a:gd name="T3" fmla="*/ 18471 h 6"/>
                <a:gd name="T4" fmla="*/ 28259 w 8"/>
                <a:gd name="T5" fmla="*/ 22077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cubicBezTo>
                    <a:pt x="2" y="2"/>
                    <a:pt x="4" y="4"/>
                    <a:pt x="7" y="5"/>
                  </a:cubicBezTo>
                  <a:cubicBezTo>
                    <a:pt x="8" y="6"/>
                    <a:pt x="8" y="5"/>
                    <a:pt x="8" y="6"/>
                  </a:cubicBezTo>
                </a:path>
              </a:pathLst>
            </a:custGeom>
            <a:noFill/>
            <a:ln w="6350" cap="rnd">
              <a:solidFill>
                <a:srgbClr val="FF6600"/>
              </a:solidFill>
              <a:prstDash val="solid"/>
              <a:round/>
              <a:headEnd/>
              <a:tailEnd/>
            </a:ln>
          </p:spPr>
          <p:txBody>
            <a:bodyPr/>
            <a:lstStyle/>
            <a:p>
              <a:endParaRPr lang="en-US"/>
            </a:p>
          </p:txBody>
        </p:sp>
        <p:sp>
          <p:nvSpPr>
            <p:cNvPr id="41066" name="Freeform 98"/>
            <p:cNvSpPr>
              <a:spLocks noChangeAspect="1"/>
            </p:cNvSpPr>
            <p:nvPr/>
          </p:nvSpPr>
          <p:spPr bwMode="auto">
            <a:xfrm>
              <a:off x="2471" y="1179"/>
              <a:ext cx="34" cy="146"/>
            </a:xfrm>
            <a:custGeom>
              <a:avLst/>
              <a:gdLst>
                <a:gd name="T0" fmla="*/ 18899 w 7"/>
                <a:gd name="T1" fmla="*/ 0 h 29"/>
                <a:gd name="T2" fmla="*/ 10545 w 7"/>
                <a:gd name="T3" fmla="*/ 9706 h 29"/>
                <a:gd name="T4" fmla="*/ 10545 w 7"/>
                <a:gd name="T5" fmla="*/ 32165 h 29"/>
                <a:gd name="T6" fmla="*/ 13401 w 7"/>
                <a:gd name="T7" fmla="*/ 48865 h 29"/>
                <a:gd name="T8" fmla="*/ 16160 w 7"/>
                <a:gd name="T9" fmla="*/ 55253 h 29"/>
                <a:gd name="T10" fmla="*/ 5615 w 7"/>
                <a:gd name="T11" fmla="*/ 87419 h 29"/>
                <a:gd name="T12" fmla="*/ 0 w 7"/>
                <a:gd name="T13" fmla="*/ 93782 h 29"/>
                <a:gd name="T14" fmla="*/ 0 60000 65536"/>
                <a:gd name="T15" fmla="*/ 0 60000 65536"/>
                <a:gd name="T16" fmla="*/ 0 60000 65536"/>
                <a:gd name="T17" fmla="*/ 0 60000 65536"/>
                <a:gd name="T18" fmla="*/ 0 60000 65536"/>
                <a:gd name="T19" fmla="*/ 0 60000 65536"/>
                <a:gd name="T20" fmla="*/ 0 60000 65536"/>
                <a:gd name="T21" fmla="*/ 0 w 7"/>
                <a:gd name="T22" fmla="*/ 0 h 29"/>
                <a:gd name="T23" fmla="*/ 7 w 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29">
                  <a:moveTo>
                    <a:pt x="7" y="0"/>
                  </a:moveTo>
                  <a:cubicBezTo>
                    <a:pt x="6" y="1"/>
                    <a:pt x="6" y="2"/>
                    <a:pt x="4" y="3"/>
                  </a:cubicBezTo>
                  <a:cubicBezTo>
                    <a:pt x="3" y="5"/>
                    <a:pt x="3" y="7"/>
                    <a:pt x="4" y="10"/>
                  </a:cubicBezTo>
                  <a:cubicBezTo>
                    <a:pt x="4" y="12"/>
                    <a:pt x="5" y="13"/>
                    <a:pt x="5" y="15"/>
                  </a:cubicBezTo>
                  <a:cubicBezTo>
                    <a:pt x="5" y="16"/>
                    <a:pt x="6" y="17"/>
                    <a:pt x="6" y="17"/>
                  </a:cubicBezTo>
                  <a:cubicBezTo>
                    <a:pt x="6" y="21"/>
                    <a:pt x="6" y="25"/>
                    <a:pt x="2" y="27"/>
                  </a:cubicBezTo>
                  <a:cubicBezTo>
                    <a:pt x="2" y="28"/>
                    <a:pt x="0" y="28"/>
                    <a:pt x="0" y="29"/>
                  </a:cubicBezTo>
                </a:path>
              </a:pathLst>
            </a:custGeom>
            <a:noFill/>
            <a:ln w="6350" cap="rnd">
              <a:solidFill>
                <a:srgbClr val="FF6600"/>
              </a:solidFill>
              <a:prstDash val="solid"/>
              <a:round/>
              <a:headEnd/>
              <a:tailEnd/>
            </a:ln>
          </p:spPr>
          <p:txBody>
            <a:bodyPr/>
            <a:lstStyle/>
            <a:p>
              <a:endParaRPr lang="en-US"/>
            </a:p>
          </p:txBody>
        </p:sp>
        <p:sp>
          <p:nvSpPr>
            <p:cNvPr id="41067" name="Freeform 99"/>
            <p:cNvSpPr>
              <a:spLocks noChangeAspect="1"/>
            </p:cNvSpPr>
            <p:nvPr/>
          </p:nvSpPr>
          <p:spPr bwMode="auto">
            <a:xfrm>
              <a:off x="2501" y="1187"/>
              <a:ext cx="299" cy="82"/>
            </a:xfrm>
            <a:custGeom>
              <a:avLst/>
              <a:gdLst>
                <a:gd name="T0" fmla="*/ 0 w 59"/>
                <a:gd name="T1" fmla="*/ 46176 h 16"/>
                <a:gd name="T2" fmla="*/ 9887 w 59"/>
                <a:gd name="T3" fmla="*/ 56524 h 16"/>
                <a:gd name="T4" fmla="*/ 33569 w 59"/>
                <a:gd name="T5" fmla="*/ 53162 h 16"/>
                <a:gd name="T6" fmla="*/ 80436 w 59"/>
                <a:gd name="T7" fmla="*/ 28259 h 16"/>
                <a:gd name="T8" fmla="*/ 106865 w 59"/>
                <a:gd name="T9" fmla="*/ 10373 h 16"/>
                <a:gd name="T10" fmla="*/ 116752 w 59"/>
                <a:gd name="T11" fmla="*/ 6857 h 16"/>
                <a:gd name="T12" fmla="*/ 133937 w 59"/>
                <a:gd name="T13" fmla="*/ 0 h 16"/>
                <a:gd name="T14" fmla="*/ 174155 w 59"/>
                <a:gd name="T15" fmla="*/ 6857 h 16"/>
                <a:gd name="T16" fmla="*/ 184042 w 59"/>
                <a:gd name="T17" fmla="*/ 14524 h 16"/>
                <a:gd name="T18" fmla="*/ 193929 w 59"/>
                <a:gd name="T19" fmla="*/ 31754 h 16"/>
                <a:gd name="T20" fmla="*/ 197193 w 59"/>
                <a:gd name="T21" fmla="*/ 4966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16"/>
                <a:gd name="T35" fmla="*/ 59 w 59"/>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16">
                  <a:moveTo>
                    <a:pt x="0" y="13"/>
                  </a:moveTo>
                  <a:cubicBezTo>
                    <a:pt x="3" y="16"/>
                    <a:pt x="1" y="15"/>
                    <a:pt x="3" y="16"/>
                  </a:cubicBezTo>
                  <a:cubicBezTo>
                    <a:pt x="5" y="16"/>
                    <a:pt x="8" y="15"/>
                    <a:pt x="10" y="15"/>
                  </a:cubicBezTo>
                  <a:cubicBezTo>
                    <a:pt x="15" y="14"/>
                    <a:pt x="19" y="9"/>
                    <a:pt x="24" y="8"/>
                  </a:cubicBezTo>
                  <a:cubicBezTo>
                    <a:pt x="25" y="6"/>
                    <a:pt x="30" y="3"/>
                    <a:pt x="32" y="3"/>
                  </a:cubicBezTo>
                  <a:cubicBezTo>
                    <a:pt x="33" y="2"/>
                    <a:pt x="35" y="2"/>
                    <a:pt x="35" y="2"/>
                  </a:cubicBezTo>
                  <a:cubicBezTo>
                    <a:pt x="36" y="0"/>
                    <a:pt x="38" y="0"/>
                    <a:pt x="40" y="0"/>
                  </a:cubicBezTo>
                  <a:cubicBezTo>
                    <a:pt x="48" y="0"/>
                    <a:pt x="47" y="0"/>
                    <a:pt x="52" y="2"/>
                  </a:cubicBezTo>
                  <a:cubicBezTo>
                    <a:pt x="53" y="3"/>
                    <a:pt x="54" y="4"/>
                    <a:pt x="55" y="4"/>
                  </a:cubicBezTo>
                  <a:cubicBezTo>
                    <a:pt x="56" y="6"/>
                    <a:pt x="57" y="7"/>
                    <a:pt x="58" y="9"/>
                  </a:cubicBezTo>
                  <a:cubicBezTo>
                    <a:pt x="59" y="11"/>
                    <a:pt x="59" y="12"/>
                    <a:pt x="59" y="14"/>
                  </a:cubicBezTo>
                </a:path>
              </a:pathLst>
            </a:custGeom>
            <a:noFill/>
            <a:ln w="6350" cap="rnd">
              <a:solidFill>
                <a:srgbClr val="FF6600"/>
              </a:solidFill>
              <a:prstDash val="solid"/>
              <a:round/>
              <a:headEnd/>
              <a:tailEnd/>
            </a:ln>
          </p:spPr>
          <p:txBody>
            <a:bodyPr/>
            <a:lstStyle/>
            <a:p>
              <a:endParaRPr lang="en-US"/>
            </a:p>
          </p:txBody>
        </p:sp>
        <p:sp>
          <p:nvSpPr>
            <p:cNvPr id="41068" name="Freeform 100"/>
            <p:cNvSpPr>
              <a:spLocks noChangeAspect="1"/>
            </p:cNvSpPr>
            <p:nvPr/>
          </p:nvSpPr>
          <p:spPr bwMode="auto">
            <a:xfrm>
              <a:off x="3016" y="1005"/>
              <a:ext cx="34" cy="122"/>
            </a:xfrm>
            <a:custGeom>
              <a:avLst/>
              <a:gdLst>
                <a:gd name="T0" fmla="*/ 0 w 7"/>
                <a:gd name="T1" fmla="*/ 81450 h 24"/>
                <a:gd name="T2" fmla="*/ 8374 w 7"/>
                <a:gd name="T3" fmla="*/ 68035 h 24"/>
                <a:gd name="T4" fmla="*/ 16160 w 7"/>
                <a:gd name="T5" fmla="*/ 50696 h 24"/>
                <a:gd name="T6" fmla="*/ 10545 w 7"/>
                <a:gd name="T7" fmla="*/ 13384 h 24"/>
                <a:gd name="T8" fmla="*/ 5615 w 7"/>
                <a:gd name="T9" fmla="*/ 0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24"/>
                  </a:moveTo>
                  <a:cubicBezTo>
                    <a:pt x="1" y="23"/>
                    <a:pt x="2" y="22"/>
                    <a:pt x="3" y="20"/>
                  </a:cubicBezTo>
                  <a:cubicBezTo>
                    <a:pt x="4" y="18"/>
                    <a:pt x="5" y="18"/>
                    <a:pt x="6" y="15"/>
                  </a:cubicBezTo>
                  <a:cubicBezTo>
                    <a:pt x="6" y="12"/>
                    <a:pt x="7" y="7"/>
                    <a:pt x="4" y="4"/>
                  </a:cubicBezTo>
                  <a:cubicBezTo>
                    <a:pt x="3" y="3"/>
                    <a:pt x="2" y="1"/>
                    <a:pt x="2" y="0"/>
                  </a:cubicBezTo>
                </a:path>
              </a:pathLst>
            </a:custGeom>
            <a:noFill/>
            <a:ln w="6350" cap="rnd">
              <a:solidFill>
                <a:srgbClr val="FF6600"/>
              </a:solidFill>
              <a:prstDash val="solid"/>
              <a:round/>
              <a:headEnd/>
              <a:tailEnd/>
            </a:ln>
          </p:spPr>
          <p:txBody>
            <a:bodyPr/>
            <a:lstStyle/>
            <a:p>
              <a:endParaRPr lang="en-US"/>
            </a:p>
          </p:txBody>
        </p:sp>
        <p:sp>
          <p:nvSpPr>
            <p:cNvPr id="41069" name="Freeform 101"/>
            <p:cNvSpPr>
              <a:spLocks noChangeAspect="1"/>
            </p:cNvSpPr>
            <p:nvPr/>
          </p:nvSpPr>
          <p:spPr bwMode="auto">
            <a:xfrm>
              <a:off x="2807" y="1026"/>
              <a:ext cx="49" cy="41"/>
            </a:xfrm>
            <a:custGeom>
              <a:avLst/>
              <a:gdLst>
                <a:gd name="T0" fmla="*/ 0 w 10"/>
                <a:gd name="T1" fmla="*/ 28259 h 8"/>
                <a:gd name="T2" fmla="*/ 8595 w 10"/>
                <a:gd name="T3" fmla="*/ 21407 h 8"/>
                <a:gd name="T4" fmla="*/ 19639 w 10"/>
                <a:gd name="T5" fmla="*/ 6857 h 8"/>
                <a:gd name="T6" fmla="*/ 28234 w 10"/>
                <a:gd name="T7" fmla="*/ 0 h 8"/>
                <a:gd name="T8" fmla="*/ 0 60000 65536"/>
                <a:gd name="T9" fmla="*/ 0 60000 65536"/>
                <a:gd name="T10" fmla="*/ 0 60000 65536"/>
                <a:gd name="T11" fmla="*/ 0 60000 65536"/>
                <a:gd name="T12" fmla="*/ 0 w 10"/>
                <a:gd name="T13" fmla="*/ 0 h 8"/>
                <a:gd name="T14" fmla="*/ 10 w 10"/>
                <a:gd name="T15" fmla="*/ 8 h 8"/>
              </a:gdLst>
              <a:ahLst/>
              <a:cxnLst>
                <a:cxn ang="T8">
                  <a:pos x="T0" y="T1"/>
                </a:cxn>
                <a:cxn ang="T9">
                  <a:pos x="T2" y="T3"/>
                </a:cxn>
                <a:cxn ang="T10">
                  <a:pos x="T4" y="T5"/>
                </a:cxn>
                <a:cxn ang="T11">
                  <a:pos x="T6" y="T7"/>
                </a:cxn>
              </a:cxnLst>
              <a:rect l="T12" t="T13" r="T14" b="T15"/>
              <a:pathLst>
                <a:path w="10" h="8">
                  <a:moveTo>
                    <a:pt x="0" y="8"/>
                  </a:moveTo>
                  <a:cubicBezTo>
                    <a:pt x="1" y="8"/>
                    <a:pt x="3" y="6"/>
                    <a:pt x="3" y="6"/>
                  </a:cubicBezTo>
                  <a:cubicBezTo>
                    <a:pt x="4" y="4"/>
                    <a:pt x="4" y="3"/>
                    <a:pt x="7" y="2"/>
                  </a:cubicBezTo>
                  <a:cubicBezTo>
                    <a:pt x="8" y="1"/>
                    <a:pt x="10" y="0"/>
                    <a:pt x="10" y="0"/>
                  </a:cubicBezTo>
                </a:path>
              </a:pathLst>
            </a:custGeom>
            <a:noFill/>
            <a:ln w="6350" cap="rnd">
              <a:solidFill>
                <a:srgbClr val="FF6600"/>
              </a:solidFill>
              <a:prstDash val="solid"/>
              <a:round/>
              <a:headEnd/>
              <a:tailEnd/>
            </a:ln>
          </p:spPr>
          <p:txBody>
            <a:bodyPr/>
            <a:lstStyle/>
            <a:p>
              <a:endParaRPr lang="en-US"/>
            </a:p>
          </p:txBody>
        </p:sp>
        <p:sp>
          <p:nvSpPr>
            <p:cNvPr id="41070" name="Freeform 102"/>
            <p:cNvSpPr>
              <a:spLocks noChangeAspect="1"/>
            </p:cNvSpPr>
            <p:nvPr/>
          </p:nvSpPr>
          <p:spPr bwMode="auto">
            <a:xfrm>
              <a:off x="2287" y="1224"/>
              <a:ext cx="82" cy="19"/>
            </a:xfrm>
            <a:custGeom>
              <a:avLst/>
              <a:gdLst>
                <a:gd name="T0" fmla="*/ 56524 w 16"/>
                <a:gd name="T1" fmla="*/ 0 h 4"/>
                <a:gd name="T2" fmla="*/ 21407 w 16"/>
                <a:gd name="T3" fmla="*/ 2570 h 4"/>
                <a:gd name="T4" fmla="*/ 0 w 16"/>
                <a:gd name="T5" fmla="*/ 2570 h 4"/>
                <a:gd name="T6" fmla="*/ 0 60000 65536"/>
                <a:gd name="T7" fmla="*/ 0 60000 65536"/>
                <a:gd name="T8" fmla="*/ 0 60000 65536"/>
                <a:gd name="T9" fmla="*/ 0 w 16"/>
                <a:gd name="T10" fmla="*/ 0 h 4"/>
                <a:gd name="T11" fmla="*/ 16 w 16"/>
                <a:gd name="T12" fmla="*/ 4 h 4"/>
              </a:gdLst>
              <a:ahLst/>
              <a:cxnLst>
                <a:cxn ang="T6">
                  <a:pos x="T0" y="T1"/>
                </a:cxn>
                <a:cxn ang="T7">
                  <a:pos x="T2" y="T3"/>
                </a:cxn>
                <a:cxn ang="T8">
                  <a:pos x="T4" y="T5"/>
                </a:cxn>
              </a:cxnLst>
              <a:rect l="T9" t="T10" r="T11" b="T12"/>
              <a:pathLst>
                <a:path w="16" h="4">
                  <a:moveTo>
                    <a:pt x="16" y="0"/>
                  </a:moveTo>
                  <a:cubicBezTo>
                    <a:pt x="7" y="1"/>
                    <a:pt x="10" y="0"/>
                    <a:pt x="6" y="1"/>
                  </a:cubicBezTo>
                  <a:cubicBezTo>
                    <a:pt x="4" y="4"/>
                    <a:pt x="3" y="1"/>
                    <a:pt x="0" y="1"/>
                  </a:cubicBezTo>
                </a:path>
              </a:pathLst>
            </a:custGeom>
            <a:noFill/>
            <a:ln w="6350" cap="rnd">
              <a:solidFill>
                <a:srgbClr val="FF6600"/>
              </a:solidFill>
              <a:prstDash val="solid"/>
              <a:round/>
              <a:headEnd/>
              <a:tailEnd/>
            </a:ln>
          </p:spPr>
          <p:txBody>
            <a:bodyPr/>
            <a:lstStyle/>
            <a:p>
              <a:endParaRPr lang="en-US"/>
            </a:p>
          </p:txBody>
        </p:sp>
        <p:sp>
          <p:nvSpPr>
            <p:cNvPr id="41071" name="Freeform 103"/>
            <p:cNvSpPr>
              <a:spLocks noChangeAspect="1"/>
            </p:cNvSpPr>
            <p:nvPr/>
          </p:nvSpPr>
          <p:spPr bwMode="auto">
            <a:xfrm>
              <a:off x="2307" y="1228"/>
              <a:ext cx="29" cy="52"/>
            </a:xfrm>
            <a:custGeom>
              <a:avLst/>
              <a:gdLst>
                <a:gd name="T0" fmla="*/ 15815 w 6"/>
                <a:gd name="T1" fmla="*/ 0 h 10"/>
                <a:gd name="T2" fmla="*/ 5418 w 6"/>
                <a:gd name="T3" fmla="*/ 15330 h 10"/>
                <a:gd name="T4" fmla="*/ 2712 w 6"/>
                <a:gd name="T5" fmla="*/ 26281 h 10"/>
                <a:gd name="T6" fmla="*/ 0 w 6"/>
                <a:gd name="T7" fmla="*/ 37965 h 10"/>
                <a:gd name="T8" fmla="*/ 0 60000 65536"/>
                <a:gd name="T9" fmla="*/ 0 60000 65536"/>
                <a:gd name="T10" fmla="*/ 0 60000 65536"/>
                <a:gd name="T11" fmla="*/ 0 60000 65536"/>
                <a:gd name="T12" fmla="*/ 0 w 6"/>
                <a:gd name="T13" fmla="*/ 0 h 10"/>
                <a:gd name="T14" fmla="*/ 6 w 6"/>
                <a:gd name="T15" fmla="*/ 10 h 10"/>
              </a:gdLst>
              <a:ahLst/>
              <a:cxnLst>
                <a:cxn ang="T8">
                  <a:pos x="T0" y="T1"/>
                </a:cxn>
                <a:cxn ang="T9">
                  <a:pos x="T2" y="T3"/>
                </a:cxn>
                <a:cxn ang="T10">
                  <a:pos x="T4" y="T5"/>
                </a:cxn>
                <a:cxn ang="T11">
                  <a:pos x="T6" y="T7"/>
                </a:cxn>
              </a:cxnLst>
              <a:rect l="T12" t="T13" r="T14" b="T15"/>
              <a:pathLst>
                <a:path w="6" h="10">
                  <a:moveTo>
                    <a:pt x="6" y="0"/>
                  </a:moveTo>
                  <a:cubicBezTo>
                    <a:pt x="5" y="1"/>
                    <a:pt x="4" y="4"/>
                    <a:pt x="2" y="4"/>
                  </a:cubicBezTo>
                  <a:cubicBezTo>
                    <a:pt x="2" y="5"/>
                    <a:pt x="1" y="6"/>
                    <a:pt x="1" y="7"/>
                  </a:cubicBezTo>
                  <a:cubicBezTo>
                    <a:pt x="0" y="8"/>
                    <a:pt x="0" y="10"/>
                    <a:pt x="0" y="10"/>
                  </a:cubicBezTo>
                </a:path>
              </a:pathLst>
            </a:custGeom>
            <a:noFill/>
            <a:ln w="6350" cap="rnd">
              <a:solidFill>
                <a:srgbClr val="FF6600"/>
              </a:solidFill>
              <a:prstDash val="solid"/>
              <a:round/>
              <a:headEnd/>
              <a:tailEnd/>
            </a:ln>
          </p:spPr>
          <p:txBody>
            <a:bodyPr/>
            <a:lstStyle/>
            <a:p>
              <a:endParaRPr lang="en-US"/>
            </a:p>
          </p:txBody>
        </p:sp>
        <p:sp>
          <p:nvSpPr>
            <p:cNvPr id="41072" name="Freeform 104"/>
            <p:cNvSpPr>
              <a:spLocks noChangeAspect="1"/>
            </p:cNvSpPr>
            <p:nvPr/>
          </p:nvSpPr>
          <p:spPr bwMode="auto">
            <a:xfrm>
              <a:off x="2867" y="1249"/>
              <a:ext cx="36" cy="159"/>
            </a:xfrm>
            <a:custGeom>
              <a:avLst/>
              <a:gdLst>
                <a:gd name="T0" fmla="*/ 6927 w 7"/>
                <a:gd name="T1" fmla="*/ 110095 h 31"/>
                <a:gd name="T2" fmla="*/ 3543 w 7"/>
                <a:gd name="T3" fmla="*/ 92020 h 31"/>
                <a:gd name="T4" fmla="*/ 0 w 7"/>
                <a:gd name="T5" fmla="*/ 81629 h 31"/>
                <a:gd name="T6" fmla="*/ 21636 w 7"/>
                <a:gd name="T7" fmla="*/ 6893 h 31"/>
                <a:gd name="T8" fmla="*/ 25154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2" y="31"/>
                  </a:moveTo>
                  <a:cubicBezTo>
                    <a:pt x="2" y="29"/>
                    <a:pt x="2" y="28"/>
                    <a:pt x="1" y="26"/>
                  </a:cubicBezTo>
                  <a:cubicBezTo>
                    <a:pt x="0" y="25"/>
                    <a:pt x="0" y="23"/>
                    <a:pt x="0" y="23"/>
                  </a:cubicBezTo>
                  <a:cubicBezTo>
                    <a:pt x="0" y="17"/>
                    <a:pt x="0" y="6"/>
                    <a:pt x="6" y="2"/>
                  </a:cubicBezTo>
                  <a:cubicBezTo>
                    <a:pt x="6" y="0"/>
                    <a:pt x="6" y="0"/>
                    <a:pt x="7" y="0"/>
                  </a:cubicBezTo>
                </a:path>
              </a:pathLst>
            </a:custGeom>
            <a:noFill/>
            <a:ln w="6350" cap="rnd">
              <a:solidFill>
                <a:srgbClr val="FF6600"/>
              </a:solidFill>
              <a:prstDash val="solid"/>
              <a:round/>
              <a:headEnd/>
              <a:tailEnd/>
            </a:ln>
          </p:spPr>
          <p:txBody>
            <a:bodyPr/>
            <a:lstStyle/>
            <a:p>
              <a:endParaRPr lang="en-US"/>
            </a:p>
          </p:txBody>
        </p:sp>
        <p:sp>
          <p:nvSpPr>
            <p:cNvPr id="41073" name="Freeform 105"/>
            <p:cNvSpPr>
              <a:spLocks noChangeAspect="1"/>
            </p:cNvSpPr>
            <p:nvPr/>
          </p:nvSpPr>
          <p:spPr bwMode="auto">
            <a:xfrm>
              <a:off x="3020" y="1168"/>
              <a:ext cx="34" cy="172"/>
            </a:xfrm>
            <a:custGeom>
              <a:avLst/>
              <a:gdLst>
                <a:gd name="T0" fmla="*/ 18899 w 7"/>
                <a:gd name="T1" fmla="*/ 0 h 34"/>
                <a:gd name="T2" fmla="*/ 8374 w 7"/>
                <a:gd name="T3" fmla="*/ 19679 h 34"/>
                <a:gd name="T4" fmla="*/ 2759 w 7"/>
                <a:gd name="T5" fmla="*/ 36646 h 34"/>
                <a:gd name="T6" fmla="*/ 2759 w 7"/>
                <a:gd name="T7" fmla="*/ 40000 h 34"/>
                <a:gd name="T8" fmla="*/ 5615 w 7"/>
                <a:gd name="T9" fmla="*/ 112630 h 34"/>
                <a:gd name="T10" fmla="*/ 0 60000 65536"/>
                <a:gd name="T11" fmla="*/ 0 60000 65536"/>
                <a:gd name="T12" fmla="*/ 0 60000 65536"/>
                <a:gd name="T13" fmla="*/ 0 60000 65536"/>
                <a:gd name="T14" fmla="*/ 0 60000 65536"/>
                <a:gd name="T15" fmla="*/ 0 w 7"/>
                <a:gd name="T16" fmla="*/ 0 h 34"/>
                <a:gd name="T17" fmla="*/ 7 w 7"/>
                <a:gd name="T18" fmla="*/ 34 h 34"/>
              </a:gdLst>
              <a:ahLst/>
              <a:cxnLst>
                <a:cxn ang="T10">
                  <a:pos x="T0" y="T1"/>
                </a:cxn>
                <a:cxn ang="T11">
                  <a:pos x="T2" y="T3"/>
                </a:cxn>
                <a:cxn ang="T12">
                  <a:pos x="T4" y="T5"/>
                </a:cxn>
                <a:cxn ang="T13">
                  <a:pos x="T6" y="T7"/>
                </a:cxn>
                <a:cxn ang="T14">
                  <a:pos x="T8" y="T9"/>
                </a:cxn>
              </a:cxnLst>
              <a:rect l="T15" t="T16" r="T17" b="T18"/>
              <a:pathLst>
                <a:path w="7" h="34">
                  <a:moveTo>
                    <a:pt x="7" y="0"/>
                  </a:moveTo>
                  <a:cubicBezTo>
                    <a:pt x="6" y="2"/>
                    <a:pt x="5" y="5"/>
                    <a:pt x="3" y="6"/>
                  </a:cubicBezTo>
                  <a:cubicBezTo>
                    <a:pt x="2" y="9"/>
                    <a:pt x="2" y="7"/>
                    <a:pt x="1" y="11"/>
                  </a:cubicBezTo>
                  <a:cubicBezTo>
                    <a:pt x="1" y="11"/>
                    <a:pt x="1" y="12"/>
                    <a:pt x="1" y="12"/>
                  </a:cubicBezTo>
                  <a:cubicBezTo>
                    <a:pt x="0" y="19"/>
                    <a:pt x="2" y="26"/>
                    <a:pt x="2" y="34"/>
                  </a:cubicBezTo>
                </a:path>
              </a:pathLst>
            </a:custGeom>
            <a:noFill/>
            <a:ln w="6350" cap="rnd">
              <a:solidFill>
                <a:srgbClr val="FF6600"/>
              </a:solidFill>
              <a:prstDash val="solid"/>
              <a:round/>
              <a:headEnd/>
              <a:tailEnd/>
            </a:ln>
          </p:spPr>
          <p:txBody>
            <a:bodyPr/>
            <a:lstStyle/>
            <a:p>
              <a:endParaRPr lang="en-US"/>
            </a:p>
          </p:txBody>
        </p:sp>
        <p:sp>
          <p:nvSpPr>
            <p:cNvPr id="41074" name="Freeform 106"/>
            <p:cNvSpPr>
              <a:spLocks noChangeAspect="1"/>
            </p:cNvSpPr>
            <p:nvPr/>
          </p:nvSpPr>
          <p:spPr bwMode="auto">
            <a:xfrm>
              <a:off x="3177" y="1034"/>
              <a:ext cx="97" cy="134"/>
            </a:xfrm>
            <a:custGeom>
              <a:avLst/>
              <a:gdLst>
                <a:gd name="T0" fmla="*/ 0 w 19"/>
                <a:gd name="T1" fmla="*/ 94589 h 26"/>
                <a:gd name="T2" fmla="*/ 17695 w 19"/>
                <a:gd name="T3" fmla="*/ 50786 h 26"/>
                <a:gd name="T4" fmla="*/ 27808 w 19"/>
                <a:gd name="T5" fmla="*/ 36680 h 26"/>
                <a:gd name="T6" fmla="*/ 34588 w 19"/>
                <a:gd name="T7" fmla="*/ 32433 h 26"/>
                <a:gd name="T8" fmla="*/ 34588 w 19"/>
                <a:gd name="T9" fmla="*/ 28872 h 26"/>
                <a:gd name="T10" fmla="*/ 38055 w 19"/>
                <a:gd name="T11" fmla="*/ 21914 h 26"/>
                <a:gd name="T12" fmla="*/ 52283 w 19"/>
                <a:gd name="T13" fmla="*/ 10545 h 26"/>
                <a:gd name="T14" fmla="*/ 65863 w 19"/>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6"/>
                <a:gd name="T26" fmla="*/ 19 w 1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6">
                  <a:moveTo>
                    <a:pt x="0" y="26"/>
                  </a:moveTo>
                  <a:cubicBezTo>
                    <a:pt x="1" y="22"/>
                    <a:pt x="3" y="18"/>
                    <a:pt x="5" y="14"/>
                  </a:cubicBezTo>
                  <a:cubicBezTo>
                    <a:pt x="6" y="13"/>
                    <a:pt x="7" y="11"/>
                    <a:pt x="8" y="10"/>
                  </a:cubicBezTo>
                  <a:cubicBezTo>
                    <a:pt x="8" y="9"/>
                    <a:pt x="10" y="9"/>
                    <a:pt x="10" y="9"/>
                  </a:cubicBezTo>
                  <a:cubicBezTo>
                    <a:pt x="10" y="8"/>
                    <a:pt x="10" y="8"/>
                    <a:pt x="10" y="8"/>
                  </a:cubicBezTo>
                  <a:cubicBezTo>
                    <a:pt x="11" y="7"/>
                    <a:pt x="10" y="6"/>
                    <a:pt x="11" y="6"/>
                  </a:cubicBezTo>
                  <a:cubicBezTo>
                    <a:pt x="12" y="4"/>
                    <a:pt x="13" y="4"/>
                    <a:pt x="15" y="3"/>
                  </a:cubicBezTo>
                  <a:cubicBezTo>
                    <a:pt x="15" y="1"/>
                    <a:pt x="19" y="0"/>
                    <a:pt x="19" y="0"/>
                  </a:cubicBezTo>
                </a:path>
              </a:pathLst>
            </a:custGeom>
            <a:noFill/>
            <a:ln w="6350" cap="rnd">
              <a:solidFill>
                <a:srgbClr val="FF6600"/>
              </a:solidFill>
              <a:prstDash val="solid"/>
              <a:round/>
              <a:headEnd/>
              <a:tailEnd/>
            </a:ln>
          </p:spPr>
          <p:txBody>
            <a:bodyPr/>
            <a:lstStyle/>
            <a:p>
              <a:endParaRPr lang="en-US"/>
            </a:p>
          </p:txBody>
        </p:sp>
        <p:sp>
          <p:nvSpPr>
            <p:cNvPr id="41075" name="Freeform 107"/>
            <p:cNvSpPr>
              <a:spLocks noChangeAspect="1"/>
            </p:cNvSpPr>
            <p:nvPr/>
          </p:nvSpPr>
          <p:spPr bwMode="auto">
            <a:xfrm>
              <a:off x="3173" y="1179"/>
              <a:ext cx="30" cy="121"/>
            </a:xfrm>
            <a:custGeom>
              <a:avLst/>
              <a:gdLst>
                <a:gd name="T0" fmla="*/ 0 w 6"/>
                <a:gd name="T1" fmla="*/ 0 h 24"/>
                <a:gd name="T2" fmla="*/ 6250 w 6"/>
                <a:gd name="T3" fmla="*/ 12937 h 24"/>
                <a:gd name="T4" fmla="*/ 12500 w 6"/>
                <a:gd name="T5" fmla="*/ 25874 h 24"/>
                <a:gd name="T6" fmla="*/ 3125 w 6"/>
                <a:gd name="T7" fmla="*/ 78161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0"/>
                  </a:moveTo>
                  <a:cubicBezTo>
                    <a:pt x="2" y="3"/>
                    <a:pt x="1" y="2"/>
                    <a:pt x="2" y="4"/>
                  </a:cubicBezTo>
                  <a:cubicBezTo>
                    <a:pt x="3" y="5"/>
                    <a:pt x="3" y="7"/>
                    <a:pt x="4" y="8"/>
                  </a:cubicBezTo>
                  <a:cubicBezTo>
                    <a:pt x="4" y="12"/>
                    <a:pt x="6" y="22"/>
                    <a:pt x="1" y="24"/>
                  </a:cubicBezTo>
                </a:path>
              </a:pathLst>
            </a:custGeom>
            <a:noFill/>
            <a:ln w="6350" cap="rnd">
              <a:solidFill>
                <a:srgbClr val="FF6600"/>
              </a:solidFill>
              <a:prstDash val="solid"/>
              <a:round/>
              <a:headEnd/>
              <a:tailEnd/>
            </a:ln>
          </p:spPr>
          <p:txBody>
            <a:bodyPr/>
            <a:lstStyle/>
            <a:p>
              <a:endParaRPr lang="en-US"/>
            </a:p>
          </p:txBody>
        </p:sp>
        <p:sp>
          <p:nvSpPr>
            <p:cNvPr id="41076" name="Freeform 108"/>
            <p:cNvSpPr>
              <a:spLocks noChangeAspect="1"/>
            </p:cNvSpPr>
            <p:nvPr/>
          </p:nvSpPr>
          <p:spPr bwMode="auto">
            <a:xfrm>
              <a:off x="3191" y="1269"/>
              <a:ext cx="23" cy="31"/>
            </a:xfrm>
            <a:custGeom>
              <a:avLst/>
              <a:gdLst>
                <a:gd name="T0" fmla="*/ 0 w 4"/>
                <a:gd name="T1" fmla="*/ 0 h 6"/>
                <a:gd name="T2" fmla="*/ 0 w 4"/>
                <a:gd name="T3" fmla="*/ 11449 h 6"/>
                <a:gd name="T4" fmla="*/ 13127 w 4"/>
                <a:gd name="T5" fmla="*/ 11449 h 6"/>
                <a:gd name="T6" fmla="*/ 25093 w 4"/>
                <a:gd name="T7" fmla="*/ 22077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0" y="0"/>
                  </a:moveTo>
                  <a:cubicBezTo>
                    <a:pt x="0" y="1"/>
                    <a:pt x="0" y="2"/>
                    <a:pt x="0" y="3"/>
                  </a:cubicBezTo>
                  <a:cubicBezTo>
                    <a:pt x="1" y="3"/>
                    <a:pt x="2" y="3"/>
                    <a:pt x="2" y="3"/>
                  </a:cubicBezTo>
                  <a:cubicBezTo>
                    <a:pt x="3" y="4"/>
                    <a:pt x="4" y="5"/>
                    <a:pt x="4" y="6"/>
                  </a:cubicBezTo>
                </a:path>
              </a:pathLst>
            </a:custGeom>
            <a:noFill/>
            <a:ln w="6350" cap="rnd">
              <a:solidFill>
                <a:srgbClr val="FF6600"/>
              </a:solidFill>
              <a:prstDash val="solid"/>
              <a:round/>
              <a:headEnd/>
              <a:tailEnd/>
            </a:ln>
          </p:spPr>
          <p:txBody>
            <a:bodyPr/>
            <a:lstStyle/>
            <a:p>
              <a:endParaRPr lang="en-US"/>
            </a:p>
          </p:txBody>
        </p:sp>
        <p:sp>
          <p:nvSpPr>
            <p:cNvPr id="41077" name="Freeform 109"/>
            <p:cNvSpPr>
              <a:spLocks noChangeAspect="1"/>
            </p:cNvSpPr>
            <p:nvPr/>
          </p:nvSpPr>
          <p:spPr bwMode="auto">
            <a:xfrm>
              <a:off x="3121" y="1325"/>
              <a:ext cx="62" cy="142"/>
            </a:xfrm>
            <a:custGeom>
              <a:avLst/>
              <a:gdLst>
                <a:gd name="T0" fmla="*/ 0 w 12"/>
                <a:gd name="T1" fmla="*/ 0 h 28"/>
                <a:gd name="T2" fmla="*/ 22077 w 12"/>
                <a:gd name="T3" fmla="*/ 30398 h 28"/>
                <a:gd name="T4" fmla="*/ 37107 w 12"/>
                <a:gd name="T5" fmla="*/ 53600 h 28"/>
                <a:gd name="T6" fmla="*/ 33501 w 12"/>
                <a:gd name="T7" fmla="*/ 93903 h 28"/>
                <a:gd name="T8" fmla="*/ 0 60000 65536"/>
                <a:gd name="T9" fmla="*/ 0 60000 65536"/>
                <a:gd name="T10" fmla="*/ 0 60000 65536"/>
                <a:gd name="T11" fmla="*/ 0 60000 65536"/>
                <a:gd name="T12" fmla="*/ 0 w 12"/>
                <a:gd name="T13" fmla="*/ 0 h 28"/>
                <a:gd name="T14" fmla="*/ 12 w 12"/>
                <a:gd name="T15" fmla="*/ 28 h 28"/>
              </a:gdLst>
              <a:ahLst/>
              <a:cxnLst>
                <a:cxn ang="T8">
                  <a:pos x="T0" y="T1"/>
                </a:cxn>
                <a:cxn ang="T9">
                  <a:pos x="T2" y="T3"/>
                </a:cxn>
                <a:cxn ang="T10">
                  <a:pos x="T4" y="T5"/>
                </a:cxn>
                <a:cxn ang="T11">
                  <a:pos x="T6" y="T7"/>
                </a:cxn>
              </a:cxnLst>
              <a:rect l="T12" t="T13" r="T14" b="T15"/>
              <a:pathLst>
                <a:path w="12" h="28">
                  <a:moveTo>
                    <a:pt x="0" y="0"/>
                  </a:moveTo>
                  <a:cubicBezTo>
                    <a:pt x="1" y="3"/>
                    <a:pt x="3" y="8"/>
                    <a:pt x="6" y="9"/>
                  </a:cubicBezTo>
                  <a:cubicBezTo>
                    <a:pt x="7" y="11"/>
                    <a:pt x="8" y="15"/>
                    <a:pt x="10" y="16"/>
                  </a:cubicBezTo>
                  <a:cubicBezTo>
                    <a:pt x="12" y="20"/>
                    <a:pt x="9" y="24"/>
                    <a:pt x="9" y="28"/>
                  </a:cubicBezTo>
                </a:path>
              </a:pathLst>
            </a:custGeom>
            <a:noFill/>
            <a:ln w="6350" cap="rnd">
              <a:solidFill>
                <a:srgbClr val="FF6600"/>
              </a:solidFill>
              <a:prstDash val="solid"/>
              <a:round/>
              <a:headEnd/>
              <a:tailEnd/>
            </a:ln>
          </p:spPr>
          <p:txBody>
            <a:bodyPr/>
            <a:lstStyle/>
            <a:p>
              <a:endParaRPr lang="en-US"/>
            </a:p>
          </p:txBody>
        </p:sp>
        <p:sp>
          <p:nvSpPr>
            <p:cNvPr id="41078" name="Freeform 110"/>
            <p:cNvSpPr>
              <a:spLocks noChangeAspect="1"/>
            </p:cNvSpPr>
            <p:nvPr/>
          </p:nvSpPr>
          <p:spPr bwMode="auto">
            <a:xfrm>
              <a:off x="3177" y="1385"/>
              <a:ext cx="198" cy="52"/>
            </a:xfrm>
            <a:custGeom>
              <a:avLst/>
              <a:gdLst>
                <a:gd name="T0" fmla="*/ 0 w 39"/>
                <a:gd name="T1" fmla="*/ 30664 h 10"/>
                <a:gd name="T2" fmla="*/ 16627 w 39"/>
                <a:gd name="T3" fmla="*/ 34315 h 10"/>
                <a:gd name="T4" fmla="*/ 43844 w 39"/>
                <a:gd name="T5" fmla="*/ 26281 h 10"/>
                <a:gd name="T6" fmla="*/ 57197 w 39"/>
                <a:gd name="T7" fmla="*/ 18980 h 10"/>
                <a:gd name="T8" fmla="*/ 71062 w 39"/>
                <a:gd name="T9" fmla="*/ 11679 h 10"/>
                <a:gd name="T10" fmla="*/ 107560 w 39"/>
                <a:gd name="T11" fmla="*/ 15330 h 10"/>
                <a:gd name="T12" fmla="*/ 128233 w 39"/>
                <a:gd name="T13" fmla="*/ 30664 h 10"/>
                <a:gd name="T14" fmla="*/ 131502 w 39"/>
                <a:gd name="T15" fmla="*/ 37965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0" y="8"/>
                  </a:moveTo>
                  <a:cubicBezTo>
                    <a:pt x="2" y="8"/>
                    <a:pt x="2" y="9"/>
                    <a:pt x="5" y="9"/>
                  </a:cubicBezTo>
                  <a:cubicBezTo>
                    <a:pt x="8" y="9"/>
                    <a:pt x="10" y="8"/>
                    <a:pt x="13" y="7"/>
                  </a:cubicBezTo>
                  <a:cubicBezTo>
                    <a:pt x="16" y="5"/>
                    <a:pt x="15" y="6"/>
                    <a:pt x="17" y="5"/>
                  </a:cubicBezTo>
                  <a:cubicBezTo>
                    <a:pt x="18" y="4"/>
                    <a:pt x="21" y="3"/>
                    <a:pt x="21" y="3"/>
                  </a:cubicBezTo>
                  <a:cubicBezTo>
                    <a:pt x="24" y="0"/>
                    <a:pt x="28" y="3"/>
                    <a:pt x="32" y="4"/>
                  </a:cubicBezTo>
                  <a:cubicBezTo>
                    <a:pt x="34" y="5"/>
                    <a:pt x="36" y="6"/>
                    <a:pt x="38" y="8"/>
                  </a:cubicBezTo>
                  <a:cubicBezTo>
                    <a:pt x="38" y="9"/>
                    <a:pt x="39" y="10"/>
                    <a:pt x="39" y="10"/>
                  </a:cubicBezTo>
                </a:path>
              </a:pathLst>
            </a:custGeom>
            <a:noFill/>
            <a:ln w="6350" cap="rnd">
              <a:solidFill>
                <a:srgbClr val="FF6600"/>
              </a:solidFill>
              <a:prstDash val="solid"/>
              <a:round/>
              <a:headEnd/>
              <a:tailEnd/>
            </a:ln>
          </p:spPr>
          <p:txBody>
            <a:bodyPr/>
            <a:lstStyle/>
            <a:p>
              <a:endParaRPr lang="en-US"/>
            </a:p>
          </p:txBody>
        </p:sp>
        <p:sp>
          <p:nvSpPr>
            <p:cNvPr id="41079" name="Freeform 111"/>
            <p:cNvSpPr>
              <a:spLocks noChangeAspect="1"/>
            </p:cNvSpPr>
            <p:nvPr/>
          </p:nvSpPr>
          <p:spPr bwMode="auto">
            <a:xfrm>
              <a:off x="3319" y="893"/>
              <a:ext cx="104" cy="316"/>
            </a:xfrm>
            <a:custGeom>
              <a:avLst/>
              <a:gdLst>
                <a:gd name="T0" fmla="*/ 0 w 20"/>
                <a:gd name="T1" fmla="*/ 213300 h 62"/>
                <a:gd name="T2" fmla="*/ 22630 w 20"/>
                <a:gd name="T3" fmla="*/ 206542 h 62"/>
                <a:gd name="T4" fmla="*/ 34315 w 20"/>
                <a:gd name="T5" fmla="*/ 188932 h 62"/>
                <a:gd name="T6" fmla="*/ 37965 w 20"/>
                <a:gd name="T7" fmla="*/ 178876 h 62"/>
                <a:gd name="T8" fmla="*/ 49780 w 20"/>
                <a:gd name="T9" fmla="*/ 93077 h 62"/>
                <a:gd name="T10" fmla="*/ 41616 w 20"/>
                <a:gd name="T11" fmla="*/ 58659 h 62"/>
                <a:gd name="T12" fmla="*/ 68765 w 20"/>
                <a:gd name="T13" fmla="*/ 6753 h 62"/>
                <a:gd name="T14" fmla="*/ 76066 w 2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62"/>
                <a:gd name="T26" fmla="*/ 20 w 2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62">
                  <a:moveTo>
                    <a:pt x="0" y="62"/>
                  </a:moveTo>
                  <a:cubicBezTo>
                    <a:pt x="2" y="61"/>
                    <a:pt x="4" y="60"/>
                    <a:pt x="6" y="60"/>
                  </a:cubicBezTo>
                  <a:cubicBezTo>
                    <a:pt x="7" y="58"/>
                    <a:pt x="8" y="57"/>
                    <a:pt x="9" y="55"/>
                  </a:cubicBezTo>
                  <a:cubicBezTo>
                    <a:pt x="9" y="54"/>
                    <a:pt x="10" y="52"/>
                    <a:pt x="10" y="52"/>
                  </a:cubicBezTo>
                  <a:cubicBezTo>
                    <a:pt x="10" y="44"/>
                    <a:pt x="11" y="35"/>
                    <a:pt x="13" y="27"/>
                  </a:cubicBezTo>
                  <a:cubicBezTo>
                    <a:pt x="13" y="24"/>
                    <a:pt x="12" y="20"/>
                    <a:pt x="11" y="17"/>
                  </a:cubicBezTo>
                  <a:cubicBezTo>
                    <a:pt x="12" y="10"/>
                    <a:pt x="13" y="6"/>
                    <a:pt x="18" y="2"/>
                  </a:cubicBezTo>
                  <a:cubicBezTo>
                    <a:pt x="18" y="1"/>
                    <a:pt x="20" y="1"/>
                    <a:pt x="20" y="0"/>
                  </a:cubicBezTo>
                </a:path>
              </a:pathLst>
            </a:custGeom>
            <a:noFill/>
            <a:ln w="6350" cap="rnd">
              <a:solidFill>
                <a:srgbClr val="FF6600"/>
              </a:solidFill>
              <a:prstDash val="solid"/>
              <a:round/>
              <a:headEnd/>
              <a:tailEnd/>
            </a:ln>
          </p:spPr>
          <p:txBody>
            <a:bodyPr/>
            <a:lstStyle/>
            <a:p>
              <a:endParaRPr lang="en-US"/>
            </a:p>
          </p:txBody>
        </p:sp>
        <p:sp>
          <p:nvSpPr>
            <p:cNvPr id="41080" name="Freeform 112"/>
            <p:cNvSpPr>
              <a:spLocks noChangeAspect="1"/>
            </p:cNvSpPr>
            <p:nvPr/>
          </p:nvSpPr>
          <p:spPr bwMode="auto">
            <a:xfrm>
              <a:off x="3416" y="974"/>
              <a:ext cx="52" cy="164"/>
            </a:xfrm>
            <a:custGeom>
              <a:avLst/>
              <a:gdLst>
                <a:gd name="T0" fmla="*/ 30664 w 10"/>
                <a:gd name="T1" fmla="*/ 0 h 32"/>
                <a:gd name="T2" fmla="*/ 18980 w 10"/>
                <a:gd name="T3" fmla="*/ 17912 h 32"/>
                <a:gd name="T4" fmla="*/ 0 w 10"/>
                <a:gd name="T5" fmla="*/ 113073 h 32"/>
                <a:gd name="T6" fmla="*/ 0 60000 65536"/>
                <a:gd name="T7" fmla="*/ 0 60000 65536"/>
                <a:gd name="T8" fmla="*/ 0 60000 65536"/>
                <a:gd name="T9" fmla="*/ 0 w 10"/>
                <a:gd name="T10" fmla="*/ 0 h 32"/>
                <a:gd name="T11" fmla="*/ 10 w 10"/>
                <a:gd name="T12" fmla="*/ 32 h 32"/>
              </a:gdLst>
              <a:ahLst/>
              <a:cxnLst>
                <a:cxn ang="T6">
                  <a:pos x="T0" y="T1"/>
                </a:cxn>
                <a:cxn ang="T7">
                  <a:pos x="T2" y="T3"/>
                </a:cxn>
                <a:cxn ang="T8">
                  <a:pos x="T4" y="T5"/>
                </a:cxn>
              </a:cxnLst>
              <a:rect l="T9" t="T10" r="T11" b="T12"/>
              <a:pathLst>
                <a:path w="10" h="32">
                  <a:moveTo>
                    <a:pt x="8" y="0"/>
                  </a:moveTo>
                  <a:cubicBezTo>
                    <a:pt x="7" y="1"/>
                    <a:pt x="5" y="4"/>
                    <a:pt x="5" y="5"/>
                  </a:cubicBezTo>
                  <a:cubicBezTo>
                    <a:pt x="2" y="14"/>
                    <a:pt x="10" y="27"/>
                    <a:pt x="0" y="32"/>
                  </a:cubicBezTo>
                </a:path>
              </a:pathLst>
            </a:custGeom>
            <a:noFill/>
            <a:ln w="6350" cap="rnd">
              <a:solidFill>
                <a:srgbClr val="FF6600"/>
              </a:solidFill>
              <a:prstDash val="solid"/>
              <a:round/>
              <a:headEnd/>
              <a:tailEnd/>
            </a:ln>
          </p:spPr>
          <p:txBody>
            <a:bodyPr/>
            <a:lstStyle/>
            <a:p>
              <a:endParaRPr lang="en-US"/>
            </a:p>
          </p:txBody>
        </p:sp>
        <p:sp>
          <p:nvSpPr>
            <p:cNvPr id="41081" name="Freeform 113"/>
            <p:cNvSpPr>
              <a:spLocks noChangeAspect="1"/>
            </p:cNvSpPr>
            <p:nvPr/>
          </p:nvSpPr>
          <p:spPr bwMode="auto">
            <a:xfrm>
              <a:off x="3503" y="898"/>
              <a:ext cx="77" cy="146"/>
            </a:xfrm>
            <a:custGeom>
              <a:avLst/>
              <a:gdLst>
                <a:gd name="T0" fmla="*/ 50040 w 15"/>
                <a:gd name="T1" fmla="*/ 0 h 29"/>
                <a:gd name="T2" fmla="*/ 43007 w 15"/>
                <a:gd name="T3" fmla="*/ 25651 h 29"/>
                <a:gd name="T4" fmla="*/ 31909 w 15"/>
                <a:gd name="T5" fmla="*/ 44913 h 29"/>
                <a:gd name="T6" fmla="*/ 21504 w 15"/>
                <a:gd name="T7" fmla="*/ 55253 h 29"/>
                <a:gd name="T8" fmla="*/ 6904 w 15"/>
                <a:gd name="T9" fmla="*/ 68132 h 29"/>
                <a:gd name="T10" fmla="*/ 0 w 15"/>
                <a:gd name="T11" fmla="*/ 93782 h 29"/>
                <a:gd name="T12" fmla="*/ 0 60000 65536"/>
                <a:gd name="T13" fmla="*/ 0 60000 65536"/>
                <a:gd name="T14" fmla="*/ 0 60000 65536"/>
                <a:gd name="T15" fmla="*/ 0 60000 65536"/>
                <a:gd name="T16" fmla="*/ 0 60000 65536"/>
                <a:gd name="T17" fmla="*/ 0 60000 65536"/>
                <a:gd name="T18" fmla="*/ 0 w 15"/>
                <a:gd name="T19" fmla="*/ 0 h 29"/>
                <a:gd name="T20" fmla="*/ 15 w 1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5" h="29">
                  <a:moveTo>
                    <a:pt x="14" y="0"/>
                  </a:moveTo>
                  <a:cubicBezTo>
                    <a:pt x="15" y="2"/>
                    <a:pt x="15" y="7"/>
                    <a:pt x="12" y="8"/>
                  </a:cubicBezTo>
                  <a:cubicBezTo>
                    <a:pt x="11" y="10"/>
                    <a:pt x="9" y="12"/>
                    <a:pt x="9" y="14"/>
                  </a:cubicBezTo>
                  <a:cubicBezTo>
                    <a:pt x="9" y="15"/>
                    <a:pt x="6" y="17"/>
                    <a:pt x="6" y="17"/>
                  </a:cubicBezTo>
                  <a:cubicBezTo>
                    <a:pt x="6" y="18"/>
                    <a:pt x="3" y="20"/>
                    <a:pt x="2" y="21"/>
                  </a:cubicBezTo>
                  <a:cubicBezTo>
                    <a:pt x="0" y="25"/>
                    <a:pt x="0" y="23"/>
                    <a:pt x="0" y="29"/>
                  </a:cubicBezTo>
                </a:path>
              </a:pathLst>
            </a:custGeom>
            <a:noFill/>
            <a:ln w="6350" cap="rnd">
              <a:solidFill>
                <a:srgbClr val="FF6600"/>
              </a:solidFill>
              <a:prstDash val="solid"/>
              <a:round/>
              <a:headEnd/>
              <a:tailEnd/>
            </a:ln>
          </p:spPr>
          <p:txBody>
            <a:bodyPr/>
            <a:lstStyle/>
            <a:p>
              <a:endParaRPr lang="en-US"/>
            </a:p>
          </p:txBody>
        </p:sp>
        <p:sp>
          <p:nvSpPr>
            <p:cNvPr id="41082" name="Freeform 114"/>
            <p:cNvSpPr>
              <a:spLocks noChangeAspect="1"/>
            </p:cNvSpPr>
            <p:nvPr/>
          </p:nvSpPr>
          <p:spPr bwMode="auto">
            <a:xfrm>
              <a:off x="3427" y="1067"/>
              <a:ext cx="295" cy="157"/>
            </a:xfrm>
            <a:custGeom>
              <a:avLst/>
              <a:gdLst>
                <a:gd name="T0" fmla="*/ 0 w 58"/>
                <a:gd name="T1" fmla="*/ 103265 h 31"/>
                <a:gd name="T2" fmla="*/ 27501 w 58"/>
                <a:gd name="T3" fmla="*/ 93390 h 31"/>
                <a:gd name="T4" fmla="*/ 61569 w 58"/>
                <a:gd name="T5" fmla="*/ 66507 h 31"/>
                <a:gd name="T6" fmla="*/ 74996 w 58"/>
                <a:gd name="T7" fmla="*/ 50017 h 31"/>
                <a:gd name="T8" fmla="*/ 91709 w 58"/>
                <a:gd name="T9" fmla="*/ 27009 h 31"/>
                <a:gd name="T10" fmla="*/ 109064 w 58"/>
                <a:gd name="T11" fmla="*/ 13132 h 31"/>
                <a:gd name="T12" fmla="*/ 143161 w 58"/>
                <a:gd name="T13" fmla="*/ 0 h 31"/>
                <a:gd name="T14" fmla="*/ 184085 w 58"/>
                <a:gd name="T15" fmla="*/ 6619 h 31"/>
                <a:gd name="T16" fmla="*/ 197360 w 58"/>
                <a:gd name="T17" fmla="*/ 987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31"/>
                <a:gd name="T29" fmla="*/ 58 w 5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31">
                  <a:moveTo>
                    <a:pt x="0" y="31"/>
                  </a:moveTo>
                  <a:cubicBezTo>
                    <a:pt x="3" y="30"/>
                    <a:pt x="5" y="29"/>
                    <a:pt x="8" y="28"/>
                  </a:cubicBezTo>
                  <a:cubicBezTo>
                    <a:pt x="9" y="26"/>
                    <a:pt x="15" y="21"/>
                    <a:pt x="18" y="20"/>
                  </a:cubicBezTo>
                  <a:cubicBezTo>
                    <a:pt x="18" y="18"/>
                    <a:pt x="19" y="16"/>
                    <a:pt x="22" y="15"/>
                  </a:cubicBezTo>
                  <a:cubicBezTo>
                    <a:pt x="23" y="12"/>
                    <a:pt x="25" y="10"/>
                    <a:pt x="27" y="8"/>
                  </a:cubicBezTo>
                  <a:cubicBezTo>
                    <a:pt x="27" y="6"/>
                    <a:pt x="30" y="5"/>
                    <a:pt x="32" y="4"/>
                  </a:cubicBezTo>
                  <a:cubicBezTo>
                    <a:pt x="34" y="2"/>
                    <a:pt x="39" y="1"/>
                    <a:pt x="42" y="0"/>
                  </a:cubicBezTo>
                  <a:cubicBezTo>
                    <a:pt x="47" y="1"/>
                    <a:pt x="49" y="1"/>
                    <a:pt x="54" y="2"/>
                  </a:cubicBezTo>
                  <a:cubicBezTo>
                    <a:pt x="56" y="3"/>
                    <a:pt x="56" y="3"/>
                    <a:pt x="58" y="3"/>
                  </a:cubicBezTo>
                </a:path>
              </a:pathLst>
            </a:custGeom>
            <a:noFill/>
            <a:ln w="6350" cap="rnd">
              <a:solidFill>
                <a:srgbClr val="FF6600"/>
              </a:solidFill>
              <a:prstDash val="solid"/>
              <a:round/>
              <a:headEnd/>
              <a:tailEnd/>
            </a:ln>
          </p:spPr>
          <p:txBody>
            <a:bodyPr/>
            <a:lstStyle/>
            <a:p>
              <a:endParaRPr lang="en-US"/>
            </a:p>
          </p:txBody>
        </p:sp>
        <p:sp>
          <p:nvSpPr>
            <p:cNvPr id="41083" name="Freeform 115"/>
            <p:cNvSpPr>
              <a:spLocks noChangeAspect="1"/>
            </p:cNvSpPr>
            <p:nvPr/>
          </p:nvSpPr>
          <p:spPr bwMode="auto">
            <a:xfrm>
              <a:off x="3718" y="1056"/>
              <a:ext cx="19" cy="60"/>
            </a:xfrm>
            <a:custGeom>
              <a:avLst/>
              <a:gdLst>
                <a:gd name="T0" fmla="*/ 9633 w 4"/>
                <a:gd name="T1" fmla="*/ 37500 h 12"/>
                <a:gd name="T2" fmla="*/ 0 w 4"/>
                <a:gd name="T3" fmla="*/ 15625 h 12"/>
                <a:gd name="T4" fmla="*/ 7063 w 4"/>
                <a:gd name="T5" fmla="*/ 0 h 12"/>
                <a:gd name="T6" fmla="*/ 0 60000 65536"/>
                <a:gd name="T7" fmla="*/ 0 60000 65536"/>
                <a:gd name="T8" fmla="*/ 0 60000 65536"/>
                <a:gd name="T9" fmla="*/ 0 w 4"/>
                <a:gd name="T10" fmla="*/ 0 h 12"/>
                <a:gd name="T11" fmla="*/ 4 w 4"/>
                <a:gd name="T12" fmla="*/ 12 h 12"/>
              </a:gdLst>
              <a:ahLst/>
              <a:cxnLst>
                <a:cxn ang="T6">
                  <a:pos x="T0" y="T1"/>
                </a:cxn>
                <a:cxn ang="T7">
                  <a:pos x="T2" y="T3"/>
                </a:cxn>
                <a:cxn ang="T8">
                  <a:pos x="T4" y="T5"/>
                </a:cxn>
              </a:cxnLst>
              <a:rect l="T9" t="T10" r="T11" b="T12"/>
              <a:pathLst>
                <a:path w="4" h="12">
                  <a:moveTo>
                    <a:pt x="4" y="12"/>
                  </a:moveTo>
                  <a:cubicBezTo>
                    <a:pt x="3" y="10"/>
                    <a:pt x="2" y="7"/>
                    <a:pt x="0" y="5"/>
                  </a:cubicBezTo>
                  <a:cubicBezTo>
                    <a:pt x="1" y="2"/>
                    <a:pt x="2" y="2"/>
                    <a:pt x="3" y="0"/>
                  </a:cubicBezTo>
                </a:path>
              </a:pathLst>
            </a:custGeom>
            <a:noFill/>
            <a:ln w="6350" cap="rnd">
              <a:solidFill>
                <a:srgbClr val="FF6600"/>
              </a:solidFill>
              <a:prstDash val="solid"/>
              <a:round/>
              <a:headEnd/>
              <a:tailEnd/>
            </a:ln>
          </p:spPr>
          <p:txBody>
            <a:bodyPr/>
            <a:lstStyle/>
            <a:p>
              <a:endParaRPr lang="en-US"/>
            </a:p>
          </p:txBody>
        </p:sp>
        <p:sp>
          <p:nvSpPr>
            <p:cNvPr id="41084" name="Freeform 116"/>
            <p:cNvSpPr>
              <a:spLocks noChangeAspect="1"/>
            </p:cNvSpPr>
            <p:nvPr/>
          </p:nvSpPr>
          <p:spPr bwMode="auto">
            <a:xfrm>
              <a:off x="3549" y="1197"/>
              <a:ext cx="214" cy="333"/>
            </a:xfrm>
            <a:custGeom>
              <a:avLst/>
              <a:gdLst>
                <a:gd name="T0" fmla="*/ 30948 w 42"/>
                <a:gd name="T1" fmla="*/ 0 h 65"/>
                <a:gd name="T2" fmla="*/ 20901 w 42"/>
                <a:gd name="T3" fmla="*/ 21389 h 65"/>
                <a:gd name="T4" fmla="*/ 13502 w 42"/>
                <a:gd name="T5" fmla="*/ 42096 h 65"/>
                <a:gd name="T6" fmla="*/ 10048 w 42"/>
                <a:gd name="T7" fmla="*/ 63331 h 65"/>
                <a:gd name="T8" fmla="*/ 3297 w 42"/>
                <a:gd name="T9" fmla="*/ 112938 h 65"/>
                <a:gd name="T10" fmla="*/ 3297 w 42"/>
                <a:gd name="T11" fmla="*/ 159077 h 65"/>
                <a:gd name="T12" fmla="*/ 20901 w 42"/>
                <a:gd name="T13" fmla="*/ 194298 h 65"/>
                <a:gd name="T14" fmla="*/ 55299 w 42"/>
                <a:gd name="T15" fmla="*/ 215661 h 65"/>
                <a:gd name="T16" fmla="*/ 113242 w 42"/>
                <a:gd name="T17" fmla="*/ 225897 h 65"/>
                <a:gd name="T18" fmla="*/ 144190 w 42"/>
                <a:gd name="T19" fmla="*/ 219022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65"/>
                <a:gd name="T32" fmla="*/ 42 w 42"/>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65">
                  <a:moveTo>
                    <a:pt x="9" y="0"/>
                  </a:moveTo>
                  <a:cubicBezTo>
                    <a:pt x="9" y="2"/>
                    <a:pt x="7" y="5"/>
                    <a:pt x="6" y="6"/>
                  </a:cubicBezTo>
                  <a:cubicBezTo>
                    <a:pt x="6" y="9"/>
                    <a:pt x="6" y="10"/>
                    <a:pt x="4" y="12"/>
                  </a:cubicBezTo>
                  <a:cubicBezTo>
                    <a:pt x="4" y="14"/>
                    <a:pt x="3" y="16"/>
                    <a:pt x="3" y="18"/>
                  </a:cubicBezTo>
                  <a:cubicBezTo>
                    <a:pt x="3" y="21"/>
                    <a:pt x="0" y="28"/>
                    <a:pt x="1" y="32"/>
                  </a:cubicBezTo>
                  <a:cubicBezTo>
                    <a:pt x="1" y="38"/>
                    <a:pt x="3" y="40"/>
                    <a:pt x="1" y="45"/>
                  </a:cubicBezTo>
                  <a:cubicBezTo>
                    <a:pt x="1" y="49"/>
                    <a:pt x="1" y="53"/>
                    <a:pt x="6" y="55"/>
                  </a:cubicBezTo>
                  <a:cubicBezTo>
                    <a:pt x="7" y="58"/>
                    <a:pt x="12" y="60"/>
                    <a:pt x="16" y="61"/>
                  </a:cubicBezTo>
                  <a:cubicBezTo>
                    <a:pt x="19" y="65"/>
                    <a:pt x="30" y="64"/>
                    <a:pt x="33" y="64"/>
                  </a:cubicBezTo>
                  <a:cubicBezTo>
                    <a:pt x="38" y="64"/>
                    <a:pt x="38" y="62"/>
                    <a:pt x="42" y="62"/>
                  </a:cubicBezTo>
                </a:path>
              </a:pathLst>
            </a:custGeom>
            <a:noFill/>
            <a:ln w="6350" cap="rnd">
              <a:solidFill>
                <a:srgbClr val="FF6600"/>
              </a:solidFill>
              <a:prstDash val="solid"/>
              <a:round/>
              <a:headEnd/>
              <a:tailEnd/>
            </a:ln>
          </p:spPr>
          <p:txBody>
            <a:bodyPr/>
            <a:lstStyle/>
            <a:p>
              <a:endParaRPr lang="en-US"/>
            </a:p>
          </p:txBody>
        </p:sp>
        <p:sp>
          <p:nvSpPr>
            <p:cNvPr id="41085" name="Freeform 117"/>
            <p:cNvSpPr>
              <a:spLocks noChangeAspect="1"/>
            </p:cNvSpPr>
            <p:nvPr/>
          </p:nvSpPr>
          <p:spPr bwMode="auto">
            <a:xfrm>
              <a:off x="3427" y="1426"/>
              <a:ext cx="138" cy="77"/>
            </a:xfrm>
            <a:custGeom>
              <a:avLst/>
              <a:gdLst>
                <a:gd name="T0" fmla="*/ 0 w 27"/>
                <a:gd name="T1" fmla="*/ 53438 h 15"/>
                <a:gd name="T2" fmla="*/ 41666 w 27"/>
                <a:gd name="T3" fmla="*/ 46534 h 15"/>
                <a:gd name="T4" fmla="*/ 66225 w 27"/>
                <a:gd name="T5" fmla="*/ 35441 h 15"/>
                <a:gd name="T6" fmla="*/ 83986 w 27"/>
                <a:gd name="T7" fmla="*/ 21504 h 15"/>
                <a:gd name="T8" fmla="*/ 83986 w 27"/>
                <a:gd name="T9" fmla="*/ 17997 h 15"/>
                <a:gd name="T10" fmla="*/ 90804 w 27"/>
                <a:gd name="T11" fmla="*/ 14599 h 15"/>
                <a:gd name="T12" fmla="*/ 94121 w 27"/>
                <a:gd name="T13" fmla="*/ 6904 h 15"/>
                <a:gd name="T14" fmla="*/ 90804 w 27"/>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0" y="15"/>
                  </a:moveTo>
                  <a:cubicBezTo>
                    <a:pt x="5" y="15"/>
                    <a:pt x="8" y="14"/>
                    <a:pt x="12" y="13"/>
                  </a:cubicBezTo>
                  <a:cubicBezTo>
                    <a:pt x="15" y="12"/>
                    <a:pt x="18" y="11"/>
                    <a:pt x="19" y="10"/>
                  </a:cubicBezTo>
                  <a:cubicBezTo>
                    <a:pt x="21" y="8"/>
                    <a:pt x="22" y="7"/>
                    <a:pt x="24" y="6"/>
                  </a:cubicBezTo>
                  <a:cubicBezTo>
                    <a:pt x="24" y="5"/>
                    <a:pt x="24" y="5"/>
                    <a:pt x="24" y="5"/>
                  </a:cubicBezTo>
                  <a:cubicBezTo>
                    <a:pt x="25" y="4"/>
                    <a:pt x="25" y="5"/>
                    <a:pt x="26" y="4"/>
                  </a:cubicBezTo>
                  <a:cubicBezTo>
                    <a:pt x="26" y="4"/>
                    <a:pt x="27" y="2"/>
                    <a:pt x="27" y="2"/>
                  </a:cubicBezTo>
                  <a:cubicBezTo>
                    <a:pt x="25" y="1"/>
                    <a:pt x="26" y="2"/>
                    <a:pt x="26" y="0"/>
                  </a:cubicBezTo>
                </a:path>
              </a:pathLst>
            </a:custGeom>
            <a:noFill/>
            <a:ln w="6350" cap="rnd">
              <a:solidFill>
                <a:srgbClr val="FF6600"/>
              </a:solidFill>
              <a:prstDash val="solid"/>
              <a:round/>
              <a:headEnd/>
              <a:tailEnd/>
            </a:ln>
          </p:spPr>
          <p:txBody>
            <a:bodyPr/>
            <a:lstStyle/>
            <a:p>
              <a:endParaRPr lang="en-US"/>
            </a:p>
          </p:txBody>
        </p:sp>
        <p:sp>
          <p:nvSpPr>
            <p:cNvPr id="41086" name="Freeform 118"/>
            <p:cNvSpPr>
              <a:spLocks noChangeAspect="1"/>
            </p:cNvSpPr>
            <p:nvPr/>
          </p:nvSpPr>
          <p:spPr bwMode="auto">
            <a:xfrm>
              <a:off x="3513" y="1498"/>
              <a:ext cx="81" cy="286"/>
            </a:xfrm>
            <a:custGeom>
              <a:avLst/>
              <a:gdLst>
                <a:gd name="T0" fmla="*/ 53207 w 16"/>
                <a:gd name="T1" fmla="*/ 0 h 56"/>
                <a:gd name="T2" fmla="*/ 53207 w 16"/>
                <a:gd name="T3" fmla="*/ 44887 h 56"/>
                <a:gd name="T4" fmla="*/ 46570 w 16"/>
                <a:gd name="T5" fmla="*/ 90458 h 56"/>
                <a:gd name="T6" fmla="*/ 33473 w 16"/>
                <a:gd name="T7" fmla="*/ 118414 h 56"/>
                <a:gd name="T8" fmla="*/ 19708 w 16"/>
                <a:gd name="T9" fmla="*/ 138812 h 56"/>
                <a:gd name="T10" fmla="*/ 13097 w 16"/>
                <a:gd name="T11" fmla="*/ 156524 h 56"/>
                <a:gd name="T12" fmla="*/ 9867 w 16"/>
                <a:gd name="T13" fmla="*/ 163306 h 56"/>
                <a:gd name="T14" fmla="*/ 0 w 16"/>
                <a:gd name="T15" fmla="*/ 194628 h 5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6"/>
                <a:gd name="T26" fmla="*/ 16 w 1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6">
                  <a:moveTo>
                    <a:pt x="16" y="0"/>
                  </a:moveTo>
                  <a:cubicBezTo>
                    <a:pt x="14" y="4"/>
                    <a:pt x="16" y="9"/>
                    <a:pt x="16" y="13"/>
                  </a:cubicBezTo>
                  <a:cubicBezTo>
                    <a:pt x="16" y="16"/>
                    <a:pt x="16" y="23"/>
                    <a:pt x="14" y="26"/>
                  </a:cubicBezTo>
                  <a:cubicBezTo>
                    <a:pt x="13" y="29"/>
                    <a:pt x="11" y="32"/>
                    <a:pt x="10" y="34"/>
                  </a:cubicBezTo>
                  <a:cubicBezTo>
                    <a:pt x="8" y="36"/>
                    <a:pt x="7" y="39"/>
                    <a:pt x="6" y="40"/>
                  </a:cubicBezTo>
                  <a:cubicBezTo>
                    <a:pt x="5" y="42"/>
                    <a:pt x="4" y="43"/>
                    <a:pt x="4" y="45"/>
                  </a:cubicBezTo>
                  <a:cubicBezTo>
                    <a:pt x="3" y="46"/>
                    <a:pt x="3" y="47"/>
                    <a:pt x="3" y="47"/>
                  </a:cubicBezTo>
                  <a:cubicBezTo>
                    <a:pt x="3" y="51"/>
                    <a:pt x="0" y="52"/>
                    <a:pt x="0" y="56"/>
                  </a:cubicBezTo>
                </a:path>
              </a:pathLst>
            </a:custGeom>
            <a:noFill/>
            <a:ln w="6350" cap="rnd">
              <a:solidFill>
                <a:srgbClr val="FF6600"/>
              </a:solidFill>
              <a:prstDash val="solid"/>
              <a:round/>
              <a:headEnd/>
              <a:tailEnd/>
            </a:ln>
          </p:spPr>
          <p:txBody>
            <a:bodyPr/>
            <a:lstStyle/>
            <a:p>
              <a:endParaRPr lang="en-US"/>
            </a:p>
          </p:txBody>
        </p:sp>
        <p:sp>
          <p:nvSpPr>
            <p:cNvPr id="41087" name="Freeform 119"/>
            <p:cNvSpPr>
              <a:spLocks noChangeAspect="1"/>
            </p:cNvSpPr>
            <p:nvPr/>
          </p:nvSpPr>
          <p:spPr bwMode="auto">
            <a:xfrm>
              <a:off x="3391" y="1631"/>
              <a:ext cx="81" cy="60"/>
            </a:xfrm>
            <a:custGeom>
              <a:avLst/>
              <a:gdLst>
                <a:gd name="T0" fmla="*/ 53207 w 16"/>
                <a:gd name="T1" fmla="*/ 0 h 12"/>
                <a:gd name="T2" fmla="*/ 30243 w 16"/>
                <a:gd name="T3" fmla="*/ 6250 h 12"/>
                <a:gd name="T4" fmla="*/ 19708 w 16"/>
                <a:gd name="T5" fmla="*/ 12500 h 12"/>
                <a:gd name="T6" fmla="*/ 6612 w 16"/>
                <a:gd name="T7" fmla="*/ 25000 h 12"/>
                <a:gd name="T8" fmla="*/ 0 w 16"/>
                <a:gd name="T9" fmla="*/ 37500 h 12"/>
                <a:gd name="T10" fmla="*/ 0 w 16"/>
                <a:gd name="T11" fmla="*/ 3750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16" y="0"/>
                  </a:moveTo>
                  <a:cubicBezTo>
                    <a:pt x="13" y="1"/>
                    <a:pt x="11" y="2"/>
                    <a:pt x="9" y="2"/>
                  </a:cubicBezTo>
                  <a:cubicBezTo>
                    <a:pt x="8" y="3"/>
                    <a:pt x="7" y="4"/>
                    <a:pt x="6" y="4"/>
                  </a:cubicBezTo>
                  <a:cubicBezTo>
                    <a:pt x="5" y="6"/>
                    <a:pt x="3" y="7"/>
                    <a:pt x="2" y="8"/>
                  </a:cubicBezTo>
                  <a:cubicBezTo>
                    <a:pt x="1" y="11"/>
                    <a:pt x="1" y="11"/>
                    <a:pt x="0" y="12"/>
                  </a:cubicBezTo>
                  <a:cubicBezTo>
                    <a:pt x="0" y="12"/>
                    <a:pt x="0" y="12"/>
                    <a:pt x="0" y="12"/>
                  </a:cubicBezTo>
                </a:path>
              </a:pathLst>
            </a:custGeom>
            <a:noFill/>
            <a:ln w="6350" cap="rnd">
              <a:solidFill>
                <a:srgbClr val="FF6600"/>
              </a:solidFill>
              <a:prstDash val="solid"/>
              <a:round/>
              <a:headEnd/>
              <a:tailEnd/>
            </a:ln>
          </p:spPr>
          <p:txBody>
            <a:bodyPr/>
            <a:lstStyle/>
            <a:p>
              <a:endParaRPr lang="en-US"/>
            </a:p>
          </p:txBody>
        </p:sp>
        <p:sp>
          <p:nvSpPr>
            <p:cNvPr id="41088" name="Freeform 120"/>
            <p:cNvSpPr>
              <a:spLocks noChangeAspect="1"/>
            </p:cNvSpPr>
            <p:nvPr/>
          </p:nvSpPr>
          <p:spPr bwMode="auto">
            <a:xfrm>
              <a:off x="3666" y="1067"/>
              <a:ext cx="178" cy="355"/>
            </a:xfrm>
            <a:custGeom>
              <a:avLst/>
              <a:gdLst>
                <a:gd name="T0" fmla="*/ 119057 w 35"/>
                <a:gd name="T1" fmla="*/ 0 h 70"/>
                <a:gd name="T2" fmla="*/ 109043 w 35"/>
                <a:gd name="T3" fmla="*/ 37037 h 70"/>
                <a:gd name="T4" fmla="*/ 88278 w 35"/>
                <a:gd name="T5" fmla="*/ 63525 h 70"/>
                <a:gd name="T6" fmla="*/ 61557 w 35"/>
                <a:gd name="T7" fmla="*/ 80732 h 70"/>
                <a:gd name="T8" fmla="*/ 47485 w 35"/>
                <a:gd name="T9" fmla="*/ 83998 h 70"/>
                <a:gd name="T10" fmla="*/ 24081 w 35"/>
                <a:gd name="T11" fmla="*/ 97169 h 70"/>
                <a:gd name="T12" fmla="*/ 10009 w 35"/>
                <a:gd name="T13" fmla="*/ 117769 h 70"/>
                <a:gd name="T14" fmla="*/ 0 w 35"/>
                <a:gd name="T15" fmla="*/ 147528 h 70"/>
                <a:gd name="T16" fmla="*/ 16707 w 35"/>
                <a:gd name="T17" fmla="*/ 204394 h 70"/>
                <a:gd name="T18" fmla="*/ 27493 w 35"/>
                <a:gd name="T19" fmla="*/ 234792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70"/>
                <a:gd name="T32" fmla="*/ 35 w 3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70">
                  <a:moveTo>
                    <a:pt x="35" y="0"/>
                  </a:moveTo>
                  <a:cubicBezTo>
                    <a:pt x="32" y="3"/>
                    <a:pt x="34" y="8"/>
                    <a:pt x="32" y="11"/>
                  </a:cubicBezTo>
                  <a:cubicBezTo>
                    <a:pt x="31" y="13"/>
                    <a:pt x="28" y="18"/>
                    <a:pt x="26" y="19"/>
                  </a:cubicBezTo>
                  <a:cubicBezTo>
                    <a:pt x="24" y="21"/>
                    <a:pt x="20" y="23"/>
                    <a:pt x="18" y="24"/>
                  </a:cubicBezTo>
                  <a:cubicBezTo>
                    <a:pt x="16" y="25"/>
                    <a:pt x="14" y="25"/>
                    <a:pt x="14" y="25"/>
                  </a:cubicBezTo>
                  <a:cubicBezTo>
                    <a:pt x="13" y="26"/>
                    <a:pt x="9" y="29"/>
                    <a:pt x="7" y="29"/>
                  </a:cubicBezTo>
                  <a:cubicBezTo>
                    <a:pt x="6" y="31"/>
                    <a:pt x="5" y="33"/>
                    <a:pt x="3" y="35"/>
                  </a:cubicBezTo>
                  <a:cubicBezTo>
                    <a:pt x="2" y="38"/>
                    <a:pt x="1" y="41"/>
                    <a:pt x="0" y="44"/>
                  </a:cubicBezTo>
                  <a:cubicBezTo>
                    <a:pt x="0" y="49"/>
                    <a:pt x="1" y="57"/>
                    <a:pt x="5" y="61"/>
                  </a:cubicBezTo>
                  <a:cubicBezTo>
                    <a:pt x="6" y="64"/>
                    <a:pt x="8" y="67"/>
                    <a:pt x="8" y="70"/>
                  </a:cubicBezTo>
                </a:path>
              </a:pathLst>
            </a:custGeom>
            <a:noFill/>
            <a:ln w="6350" cap="rnd">
              <a:solidFill>
                <a:srgbClr val="FF6600"/>
              </a:solidFill>
              <a:prstDash val="solid"/>
              <a:round/>
              <a:headEnd/>
              <a:tailEnd/>
            </a:ln>
          </p:spPr>
          <p:txBody>
            <a:bodyPr/>
            <a:lstStyle/>
            <a:p>
              <a:endParaRPr lang="en-US"/>
            </a:p>
          </p:txBody>
        </p:sp>
        <p:sp>
          <p:nvSpPr>
            <p:cNvPr id="41089" name="Freeform 121"/>
            <p:cNvSpPr>
              <a:spLocks noChangeAspect="1"/>
            </p:cNvSpPr>
            <p:nvPr/>
          </p:nvSpPr>
          <p:spPr bwMode="auto">
            <a:xfrm>
              <a:off x="3610" y="1356"/>
              <a:ext cx="60" cy="45"/>
            </a:xfrm>
            <a:custGeom>
              <a:avLst/>
              <a:gdLst>
                <a:gd name="T0" fmla="*/ 37500 w 12"/>
                <a:gd name="T1" fmla="*/ 0 h 9"/>
                <a:gd name="T2" fmla="*/ 18750 w 12"/>
                <a:gd name="T3" fmla="*/ 18750 h 9"/>
                <a:gd name="T4" fmla="*/ 3125 w 12"/>
                <a:gd name="T5" fmla="*/ 25000 h 9"/>
                <a:gd name="T6" fmla="*/ 0 w 12"/>
                <a:gd name="T7" fmla="*/ 28125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12" y="0"/>
                  </a:moveTo>
                  <a:cubicBezTo>
                    <a:pt x="11" y="3"/>
                    <a:pt x="8" y="4"/>
                    <a:pt x="6" y="6"/>
                  </a:cubicBezTo>
                  <a:cubicBezTo>
                    <a:pt x="4" y="7"/>
                    <a:pt x="1" y="8"/>
                    <a:pt x="1" y="8"/>
                  </a:cubicBezTo>
                  <a:cubicBezTo>
                    <a:pt x="0" y="9"/>
                    <a:pt x="1" y="9"/>
                    <a:pt x="0" y="9"/>
                  </a:cubicBezTo>
                </a:path>
              </a:pathLst>
            </a:custGeom>
            <a:noFill/>
            <a:ln w="6350" cap="rnd">
              <a:solidFill>
                <a:srgbClr val="FF6600"/>
              </a:solidFill>
              <a:prstDash val="solid"/>
              <a:round/>
              <a:headEnd/>
              <a:tailEnd/>
            </a:ln>
          </p:spPr>
          <p:txBody>
            <a:bodyPr/>
            <a:lstStyle/>
            <a:p>
              <a:endParaRPr lang="en-US"/>
            </a:p>
          </p:txBody>
        </p:sp>
        <p:sp>
          <p:nvSpPr>
            <p:cNvPr id="41090" name="Freeform 122"/>
            <p:cNvSpPr>
              <a:spLocks noChangeAspect="1"/>
            </p:cNvSpPr>
            <p:nvPr/>
          </p:nvSpPr>
          <p:spPr bwMode="auto">
            <a:xfrm>
              <a:off x="3782" y="1183"/>
              <a:ext cx="159" cy="239"/>
            </a:xfrm>
            <a:custGeom>
              <a:avLst/>
              <a:gdLst>
                <a:gd name="T0" fmla="*/ 103099 w 31"/>
                <a:gd name="T1" fmla="*/ 0 h 47"/>
                <a:gd name="T2" fmla="*/ 88655 w 31"/>
                <a:gd name="T3" fmla="*/ 71522 h 47"/>
                <a:gd name="T4" fmla="*/ 81629 w 31"/>
                <a:gd name="T5" fmla="*/ 84947 h 47"/>
                <a:gd name="T6" fmla="*/ 74740 w 31"/>
                <a:gd name="T7" fmla="*/ 94924 h 47"/>
                <a:gd name="T8" fmla="*/ 38724 w 31"/>
                <a:gd name="T9" fmla="*/ 115717 h 47"/>
                <a:gd name="T10" fmla="*/ 10391 w 31"/>
                <a:gd name="T11" fmla="*/ 115717 h 47"/>
                <a:gd name="T12" fmla="*/ 3498 w 31"/>
                <a:gd name="T13" fmla="*/ 112305 h 47"/>
                <a:gd name="T14" fmla="*/ 3498 w 31"/>
                <a:gd name="T15" fmla="*/ 156469 h 47"/>
                <a:gd name="T16" fmla="*/ 0 w 31"/>
                <a:gd name="T17" fmla="*/ 159754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7"/>
                <a:gd name="T29" fmla="*/ 31 w 3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7">
                  <a:moveTo>
                    <a:pt x="29" y="0"/>
                  </a:moveTo>
                  <a:cubicBezTo>
                    <a:pt x="31" y="7"/>
                    <a:pt x="29" y="16"/>
                    <a:pt x="25" y="21"/>
                  </a:cubicBezTo>
                  <a:cubicBezTo>
                    <a:pt x="24" y="24"/>
                    <a:pt x="25" y="23"/>
                    <a:pt x="23" y="25"/>
                  </a:cubicBezTo>
                  <a:cubicBezTo>
                    <a:pt x="23" y="26"/>
                    <a:pt x="22" y="27"/>
                    <a:pt x="21" y="28"/>
                  </a:cubicBezTo>
                  <a:cubicBezTo>
                    <a:pt x="18" y="32"/>
                    <a:pt x="16" y="34"/>
                    <a:pt x="11" y="34"/>
                  </a:cubicBezTo>
                  <a:cubicBezTo>
                    <a:pt x="8" y="34"/>
                    <a:pt x="6" y="34"/>
                    <a:pt x="3" y="34"/>
                  </a:cubicBezTo>
                  <a:cubicBezTo>
                    <a:pt x="2" y="34"/>
                    <a:pt x="1" y="33"/>
                    <a:pt x="1" y="33"/>
                  </a:cubicBezTo>
                  <a:cubicBezTo>
                    <a:pt x="3" y="37"/>
                    <a:pt x="5" y="43"/>
                    <a:pt x="1" y="46"/>
                  </a:cubicBezTo>
                  <a:cubicBezTo>
                    <a:pt x="0" y="47"/>
                    <a:pt x="1" y="47"/>
                    <a:pt x="0" y="47"/>
                  </a:cubicBezTo>
                </a:path>
              </a:pathLst>
            </a:custGeom>
            <a:noFill/>
            <a:ln w="6350" cap="rnd">
              <a:solidFill>
                <a:srgbClr val="FF6600"/>
              </a:solidFill>
              <a:prstDash val="solid"/>
              <a:round/>
              <a:headEnd/>
              <a:tailEnd/>
            </a:ln>
          </p:spPr>
          <p:txBody>
            <a:bodyPr/>
            <a:lstStyle/>
            <a:p>
              <a:endParaRPr lang="en-US"/>
            </a:p>
          </p:txBody>
        </p:sp>
        <p:sp>
          <p:nvSpPr>
            <p:cNvPr id="41091" name="Freeform 123"/>
            <p:cNvSpPr>
              <a:spLocks noChangeAspect="1"/>
            </p:cNvSpPr>
            <p:nvPr/>
          </p:nvSpPr>
          <p:spPr bwMode="auto">
            <a:xfrm>
              <a:off x="3758" y="1489"/>
              <a:ext cx="50" cy="49"/>
            </a:xfrm>
            <a:custGeom>
              <a:avLst/>
              <a:gdLst>
                <a:gd name="T0" fmla="*/ 6250 w 10"/>
                <a:gd name="T1" fmla="*/ 0 h 10"/>
                <a:gd name="T2" fmla="*/ 0 w 10"/>
                <a:gd name="T3" fmla="*/ 8595 h 10"/>
                <a:gd name="T4" fmla="*/ 9375 w 10"/>
                <a:gd name="T5" fmla="*/ 16709 h 10"/>
                <a:gd name="T6" fmla="*/ 31250 w 10"/>
                <a:gd name="T7" fmla="*/ 28234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2" y="0"/>
                  </a:moveTo>
                  <a:cubicBezTo>
                    <a:pt x="1" y="0"/>
                    <a:pt x="0" y="3"/>
                    <a:pt x="0" y="3"/>
                  </a:cubicBezTo>
                  <a:cubicBezTo>
                    <a:pt x="1" y="5"/>
                    <a:pt x="2" y="5"/>
                    <a:pt x="3" y="6"/>
                  </a:cubicBezTo>
                  <a:cubicBezTo>
                    <a:pt x="4" y="8"/>
                    <a:pt x="7" y="10"/>
                    <a:pt x="10" y="10"/>
                  </a:cubicBezTo>
                </a:path>
              </a:pathLst>
            </a:custGeom>
            <a:noFill/>
            <a:ln w="6350" cap="rnd">
              <a:solidFill>
                <a:srgbClr val="FF6600"/>
              </a:solidFill>
              <a:prstDash val="solid"/>
              <a:round/>
              <a:headEnd/>
              <a:tailEnd/>
            </a:ln>
          </p:spPr>
          <p:txBody>
            <a:bodyPr/>
            <a:lstStyle/>
            <a:p>
              <a:endParaRPr lang="en-US"/>
            </a:p>
          </p:txBody>
        </p:sp>
      </p:grpSp>
      <p:grpSp>
        <p:nvGrpSpPr>
          <p:cNvPr id="7" name="Group 56"/>
          <p:cNvGrpSpPr>
            <a:grpSpLocks noChangeAspect="1"/>
          </p:cNvGrpSpPr>
          <p:nvPr/>
        </p:nvGrpSpPr>
        <p:grpSpPr bwMode="auto">
          <a:xfrm>
            <a:off x="5048250" y="3043238"/>
            <a:ext cx="901700" cy="2105025"/>
            <a:chOff x="2261" y="721"/>
            <a:chExt cx="1232" cy="2874"/>
          </a:xfrm>
        </p:grpSpPr>
        <p:grpSp>
          <p:nvGrpSpPr>
            <p:cNvPr id="8" name="Group 47"/>
            <p:cNvGrpSpPr>
              <a:grpSpLocks noChangeAspect="1"/>
            </p:cNvGrpSpPr>
            <p:nvPr/>
          </p:nvGrpSpPr>
          <p:grpSpPr bwMode="auto">
            <a:xfrm>
              <a:off x="2378" y="768"/>
              <a:ext cx="1012" cy="2827"/>
              <a:chOff x="2378" y="768"/>
              <a:chExt cx="1012" cy="2827"/>
            </a:xfrm>
          </p:grpSpPr>
          <p:sp>
            <p:nvSpPr>
              <p:cNvPr id="40988" name="Freeform 19"/>
              <p:cNvSpPr>
                <a:spLocks noChangeAspect="1"/>
              </p:cNvSpPr>
              <p:nvPr/>
            </p:nvSpPr>
            <p:spPr bwMode="auto">
              <a:xfrm>
                <a:off x="2654" y="2306"/>
                <a:ext cx="69" cy="704"/>
              </a:xfrm>
              <a:custGeom>
                <a:avLst/>
                <a:gdLst>
                  <a:gd name="T0" fmla="*/ 138 w 41"/>
                  <a:gd name="T1" fmla="*/ 5774 h 416"/>
                  <a:gd name="T2" fmla="*/ 96 w 41"/>
                  <a:gd name="T3" fmla="*/ 5710 h 416"/>
                  <a:gd name="T4" fmla="*/ 96 w 41"/>
                  <a:gd name="T5" fmla="*/ 5710 h 416"/>
                  <a:gd name="T6" fmla="*/ 215 w 41"/>
                  <a:gd name="T7" fmla="*/ 5398 h 416"/>
                  <a:gd name="T8" fmla="*/ 215 w 41"/>
                  <a:gd name="T9" fmla="*/ 5398 h 416"/>
                  <a:gd name="T10" fmla="*/ 215 w 41"/>
                  <a:gd name="T11" fmla="*/ 5356 h 416"/>
                  <a:gd name="T12" fmla="*/ 215 w 41"/>
                  <a:gd name="T13" fmla="*/ 5356 h 416"/>
                  <a:gd name="T14" fmla="*/ 0 w 41"/>
                  <a:gd name="T15" fmla="*/ 4173 h 416"/>
                  <a:gd name="T16" fmla="*/ 0 w 41"/>
                  <a:gd name="T17" fmla="*/ 4173 h 416"/>
                  <a:gd name="T18" fmla="*/ 0 w 41"/>
                  <a:gd name="T19" fmla="*/ 4124 h 416"/>
                  <a:gd name="T20" fmla="*/ 0 w 41"/>
                  <a:gd name="T21" fmla="*/ 4124 h 416"/>
                  <a:gd name="T22" fmla="*/ 138 w 41"/>
                  <a:gd name="T23" fmla="*/ 3388 h 416"/>
                  <a:gd name="T24" fmla="*/ 138 w 41"/>
                  <a:gd name="T25" fmla="*/ 3388 h 416"/>
                  <a:gd name="T26" fmla="*/ 138 w 41"/>
                  <a:gd name="T27" fmla="*/ 3248 h 416"/>
                  <a:gd name="T28" fmla="*/ 138 w 41"/>
                  <a:gd name="T29" fmla="*/ 3248 h 416"/>
                  <a:gd name="T30" fmla="*/ 138 w 41"/>
                  <a:gd name="T31" fmla="*/ 2912 h 416"/>
                  <a:gd name="T32" fmla="*/ 138 w 41"/>
                  <a:gd name="T33" fmla="*/ 2912 h 416"/>
                  <a:gd name="T34" fmla="*/ 153 w 41"/>
                  <a:gd name="T35" fmla="*/ 2667 h 416"/>
                  <a:gd name="T36" fmla="*/ 153 w 41"/>
                  <a:gd name="T37" fmla="*/ 2667 h 416"/>
                  <a:gd name="T38" fmla="*/ 353 w 41"/>
                  <a:gd name="T39" fmla="*/ 1804 h 416"/>
                  <a:gd name="T40" fmla="*/ 353 w 41"/>
                  <a:gd name="T41" fmla="*/ 1804 h 416"/>
                  <a:gd name="T42" fmla="*/ 362 w 41"/>
                  <a:gd name="T43" fmla="*/ 1609 h 416"/>
                  <a:gd name="T44" fmla="*/ 362 w 41"/>
                  <a:gd name="T45" fmla="*/ 1609 h 416"/>
                  <a:gd name="T46" fmla="*/ 337 w 41"/>
                  <a:gd name="T47" fmla="*/ 922 h 416"/>
                  <a:gd name="T48" fmla="*/ 337 w 41"/>
                  <a:gd name="T49" fmla="*/ 922 h 416"/>
                  <a:gd name="T50" fmla="*/ 337 w 41"/>
                  <a:gd name="T51" fmla="*/ 778 h 416"/>
                  <a:gd name="T52" fmla="*/ 337 w 41"/>
                  <a:gd name="T53" fmla="*/ 778 h 416"/>
                  <a:gd name="T54" fmla="*/ 448 w 41"/>
                  <a:gd name="T55" fmla="*/ 58 h 416"/>
                  <a:gd name="T56" fmla="*/ 448 w 41"/>
                  <a:gd name="T57" fmla="*/ 58 h 416"/>
                  <a:gd name="T58" fmla="*/ 448 w 41"/>
                  <a:gd name="T59" fmla="*/ 58 h 416"/>
                  <a:gd name="T60" fmla="*/ 496 w 41"/>
                  <a:gd name="T61" fmla="*/ 0 h 416"/>
                  <a:gd name="T62" fmla="*/ 496 w 41"/>
                  <a:gd name="T63" fmla="*/ 0 h 416"/>
                  <a:gd name="T64" fmla="*/ 552 w 41"/>
                  <a:gd name="T65" fmla="*/ 69 h 416"/>
                  <a:gd name="T66" fmla="*/ 552 w 41"/>
                  <a:gd name="T67" fmla="*/ 69 h 416"/>
                  <a:gd name="T68" fmla="*/ 448 w 41"/>
                  <a:gd name="T69" fmla="*/ 778 h 416"/>
                  <a:gd name="T70" fmla="*/ 448 w 41"/>
                  <a:gd name="T71" fmla="*/ 778 h 416"/>
                  <a:gd name="T72" fmla="*/ 448 w 41"/>
                  <a:gd name="T73" fmla="*/ 922 h 416"/>
                  <a:gd name="T74" fmla="*/ 448 w 41"/>
                  <a:gd name="T75" fmla="*/ 922 h 416"/>
                  <a:gd name="T76" fmla="*/ 473 w 41"/>
                  <a:gd name="T77" fmla="*/ 1609 h 416"/>
                  <a:gd name="T78" fmla="*/ 473 w 41"/>
                  <a:gd name="T79" fmla="*/ 1609 h 416"/>
                  <a:gd name="T80" fmla="*/ 459 w 41"/>
                  <a:gd name="T81" fmla="*/ 1821 h 416"/>
                  <a:gd name="T82" fmla="*/ 459 w 41"/>
                  <a:gd name="T83" fmla="*/ 1821 h 416"/>
                  <a:gd name="T84" fmla="*/ 257 w 41"/>
                  <a:gd name="T85" fmla="*/ 2681 h 416"/>
                  <a:gd name="T86" fmla="*/ 257 w 41"/>
                  <a:gd name="T87" fmla="*/ 2681 h 416"/>
                  <a:gd name="T88" fmla="*/ 232 w 41"/>
                  <a:gd name="T89" fmla="*/ 2912 h 416"/>
                  <a:gd name="T90" fmla="*/ 232 w 41"/>
                  <a:gd name="T91" fmla="*/ 2912 h 416"/>
                  <a:gd name="T92" fmla="*/ 237 w 41"/>
                  <a:gd name="T93" fmla="*/ 3248 h 416"/>
                  <a:gd name="T94" fmla="*/ 237 w 41"/>
                  <a:gd name="T95" fmla="*/ 3248 h 416"/>
                  <a:gd name="T96" fmla="*/ 237 w 41"/>
                  <a:gd name="T97" fmla="*/ 3388 h 416"/>
                  <a:gd name="T98" fmla="*/ 237 w 41"/>
                  <a:gd name="T99" fmla="*/ 3388 h 416"/>
                  <a:gd name="T100" fmla="*/ 104 w 41"/>
                  <a:gd name="T101" fmla="*/ 4124 h 416"/>
                  <a:gd name="T102" fmla="*/ 104 w 41"/>
                  <a:gd name="T103" fmla="*/ 4124 h 416"/>
                  <a:gd name="T104" fmla="*/ 104 w 41"/>
                  <a:gd name="T105" fmla="*/ 4166 h 416"/>
                  <a:gd name="T106" fmla="*/ 104 w 41"/>
                  <a:gd name="T107" fmla="*/ 4166 h 416"/>
                  <a:gd name="T108" fmla="*/ 320 w 41"/>
                  <a:gd name="T109" fmla="*/ 5356 h 416"/>
                  <a:gd name="T110" fmla="*/ 320 w 41"/>
                  <a:gd name="T111" fmla="*/ 5356 h 416"/>
                  <a:gd name="T112" fmla="*/ 320 w 41"/>
                  <a:gd name="T113" fmla="*/ 5398 h 416"/>
                  <a:gd name="T114" fmla="*/ 320 w 41"/>
                  <a:gd name="T115" fmla="*/ 5398 h 416"/>
                  <a:gd name="T116" fmla="*/ 200 w 41"/>
                  <a:gd name="T117" fmla="*/ 5747 h 416"/>
                  <a:gd name="T118" fmla="*/ 200 w 41"/>
                  <a:gd name="T119" fmla="*/ 5747 h 416"/>
                  <a:gd name="T120" fmla="*/ 153 w 41"/>
                  <a:gd name="T121" fmla="*/ 5774 h 416"/>
                  <a:gd name="T122" fmla="*/ 153 w 41"/>
                  <a:gd name="T123" fmla="*/ 5774 h 416"/>
                  <a:gd name="T124" fmla="*/ 138 w 41"/>
                  <a:gd name="T125" fmla="*/ 5774 h 4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
                  <a:gd name="T190" fmla="*/ 0 h 416"/>
                  <a:gd name="T191" fmla="*/ 41 w 41"/>
                  <a:gd name="T192" fmla="*/ 416 h 4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 h="416">
                    <a:moveTo>
                      <a:pt x="10" y="416"/>
                    </a:moveTo>
                    <a:cubicBezTo>
                      <a:pt x="8" y="415"/>
                      <a:pt x="7" y="413"/>
                      <a:pt x="7" y="411"/>
                    </a:cubicBezTo>
                    <a:cubicBezTo>
                      <a:pt x="7" y="411"/>
                      <a:pt x="7" y="411"/>
                      <a:pt x="7" y="411"/>
                    </a:cubicBezTo>
                    <a:cubicBezTo>
                      <a:pt x="11" y="403"/>
                      <a:pt x="16" y="404"/>
                      <a:pt x="16" y="389"/>
                    </a:cubicBezTo>
                    <a:cubicBezTo>
                      <a:pt x="16" y="389"/>
                      <a:pt x="16" y="389"/>
                      <a:pt x="16" y="389"/>
                    </a:cubicBezTo>
                    <a:cubicBezTo>
                      <a:pt x="16" y="388"/>
                      <a:pt x="16" y="387"/>
                      <a:pt x="16" y="386"/>
                    </a:cubicBezTo>
                    <a:cubicBezTo>
                      <a:pt x="16" y="386"/>
                      <a:pt x="16" y="386"/>
                      <a:pt x="16" y="386"/>
                    </a:cubicBezTo>
                    <a:cubicBezTo>
                      <a:pt x="15" y="369"/>
                      <a:pt x="1" y="325"/>
                      <a:pt x="0" y="301"/>
                    </a:cubicBezTo>
                    <a:cubicBezTo>
                      <a:pt x="0" y="301"/>
                      <a:pt x="0" y="301"/>
                      <a:pt x="0" y="301"/>
                    </a:cubicBezTo>
                    <a:cubicBezTo>
                      <a:pt x="0" y="299"/>
                      <a:pt x="0" y="298"/>
                      <a:pt x="0" y="297"/>
                    </a:cubicBezTo>
                    <a:cubicBezTo>
                      <a:pt x="0" y="297"/>
                      <a:pt x="0" y="297"/>
                      <a:pt x="0" y="297"/>
                    </a:cubicBezTo>
                    <a:cubicBezTo>
                      <a:pt x="0" y="274"/>
                      <a:pt x="9" y="260"/>
                      <a:pt x="10" y="244"/>
                    </a:cubicBezTo>
                    <a:cubicBezTo>
                      <a:pt x="10" y="244"/>
                      <a:pt x="10" y="244"/>
                      <a:pt x="10" y="244"/>
                    </a:cubicBezTo>
                    <a:cubicBezTo>
                      <a:pt x="10" y="240"/>
                      <a:pt x="10" y="237"/>
                      <a:pt x="10" y="234"/>
                    </a:cubicBezTo>
                    <a:cubicBezTo>
                      <a:pt x="10" y="234"/>
                      <a:pt x="10" y="234"/>
                      <a:pt x="10" y="234"/>
                    </a:cubicBezTo>
                    <a:cubicBezTo>
                      <a:pt x="10" y="226"/>
                      <a:pt x="10" y="218"/>
                      <a:pt x="10" y="210"/>
                    </a:cubicBezTo>
                    <a:cubicBezTo>
                      <a:pt x="10" y="210"/>
                      <a:pt x="10" y="210"/>
                      <a:pt x="10" y="210"/>
                    </a:cubicBezTo>
                    <a:cubicBezTo>
                      <a:pt x="10" y="204"/>
                      <a:pt x="10" y="198"/>
                      <a:pt x="11" y="192"/>
                    </a:cubicBezTo>
                    <a:cubicBezTo>
                      <a:pt x="11" y="192"/>
                      <a:pt x="11" y="192"/>
                      <a:pt x="11" y="192"/>
                    </a:cubicBezTo>
                    <a:cubicBezTo>
                      <a:pt x="14" y="172"/>
                      <a:pt x="24" y="151"/>
                      <a:pt x="26" y="130"/>
                    </a:cubicBezTo>
                    <a:cubicBezTo>
                      <a:pt x="26" y="130"/>
                      <a:pt x="26" y="130"/>
                      <a:pt x="26" y="130"/>
                    </a:cubicBezTo>
                    <a:cubicBezTo>
                      <a:pt x="27" y="125"/>
                      <a:pt x="27" y="121"/>
                      <a:pt x="27" y="116"/>
                    </a:cubicBezTo>
                    <a:cubicBezTo>
                      <a:pt x="27" y="116"/>
                      <a:pt x="27" y="116"/>
                      <a:pt x="27" y="116"/>
                    </a:cubicBezTo>
                    <a:cubicBezTo>
                      <a:pt x="27" y="100"/>
                      <a:pt x="25" y="83"/>
                      <a:pt x="25" y="66"/>
                    </a:cubicBezTo>
                    <a:cubicBezTo>
                      <a:pt x="25" y="66"/>
                      <a:pt x="25" y="66"/>
                      <a:pt x="25" y="66"/>
                    </a:cubicBezTo>
                    <a:cubicBezTo>
                      <a:pt x="25" y="63"/>
                      <a:pt x="25" y="59"/>
                      <a:pt x="25" y="56"/>
                    </a:cubicBezTo>
                    <a:cubicBezTo>
                      <a:pt x="25" y="56"/>
                      <a:pt x="25" y="56"/>
                      <a:pt x="25" y="56"/>
                    </a:cubicBezTo>
                    <a:cubicBezTo>
                      <a:pt x="26" y="39"/>
                      <a:pt x="30" y="21"/>
                      <a:pt x="33" y="4"/>
                    </a:cubicBezTo>
                    <a:cubicBezTo>
                      <a:pt x="33" y="4"/>
                      <a:pt x="33" y="4"/>
                      <a:pt x="33" y="4"/>
                    </a:cubicBezTo>
                    <a:cubicBezTo>
                      <a:pt x="33" y="4"/>
                      <a:pt x="33" y="4"/>
                      <a:pt x="33" y="4"/>
                    </a:cubicBezTo>
                    <a:cubicBezTo>
                      <a:pt x="33" y="1"/>
                      <a:pt x="35" y="0"/>
                      <a:pt x="37" y="0"/>
                    </a:cubicBezTo>
                    <a:cubicBezTo>
                      <a:pt x="37" y="0"/>
                      <a:pt x="37" y="0"/>
                      <a:pt x="37" y="0"/>
                    </a:cubicBezTo>
                    <a:cubicBezTo>
                      <a:pt x="39" y="1"/>
                      <a:pt x="41" y="3"/>
                      <a:pt x="41" y="5"/>
                    </a:cubicBezTo>
                    <a:cubicBezTo>
                      <a:pt x="41" y="5"/>
                      <a:pt x="41" y="5"/>
                      <a:pt x="41" y="5"/>
                    </a:cubicBezTo>
                    <a:cubicBezTo>
                      <a:pt x="38" y="22"/>
                      <a:pt x="34" y="40"/>
                      <a:pt x="33" y="56"/>
                    </a:cubicBezTo>
                    <a:cubicBezTo>
                      <a:pt x="33" y="56"/>
                      <a:pt x="33" y="56"/>
                      <a:pt x="33" y="56"/>
                    </a:cubicBezTo>
                    <a:cubicBezTo>
                      <a:pt x="33" y="60"/>
                      <a:pt x="33" y="63"/>
                      <a:pt x="33" y="66"/>
                    </a:cubicBezTo>
                    <a:cubicBezTo>
                      <a:pt x="33" y="66"/>
                      <a:pt x="33" y="66"/>
                      <a:pt x="33" y="66"/>
                    </a:cubicBezTo>
                    <a:cubicBezTo>
                      <a:pt x="33" y="83"/>
                      <a:pt x="35" y="100"/>
                      <a:pt x="35" y="116"/>
                    </a:cubicBezTo>
                    <a:cubicBezTo>
                      <a:pt x="35" y="116"/>
                      <a:pt x="35" y="116"/>
                      <a:pt x="35" y="116"/>
                    </a:cubicBezTo>
                    <a:cubicBezTo>
                      <a:pt x="35" y="121"/>
                      <a:pt x="35" y="126"/>
                      <a:pt x="34" y="131"/>
                    </a:cubicBezTo>
                    <a:cubicBezTo>
                      <a:pt x="34" y="131"/>
                      <a:pt x="34" y="131"/>
                      <a:pt x="34" y="131"/>
                    </a:cubicBezTo>
                    <a:cubicBezTo>
                      <a:pt x="32" y="154"/>
                      <a:pt x="22" y="175"/>
                      <a:pt x="19" y="193"/>
                    </a:cubicBezTo>
                    <a:cubicBezTo>
                      <a:pt x="19" y="193"/>
                      <a:pt x="19" y="193"/>
                      <a:pt x="19" y="193"/>
                    </a:cubicBezTo>
                    <a:cubicBezTo>
                      <a:pt x="18" y="199"/>
                      <a:pt x="17" y="205"/>
                      <a:pt x="17" y="210"/>
                    </a:cubicBezTo>
                    <a:cubicBezTo>
                      <a:pt x="17" y="210"/>
                      <a:pt x="17" y="210"/>
                      <a:pt x="17" y="210"/>
                    </a:cubicBezTo>
                    <a:cubicBezTo>
                      <a:pt x="17" y="218"/>
                      <a:pt x="18" y="226"/>
                      <a:pt x="18" y="234"/>
                    </a:cubicBezTo>
                    <a:cubicBezTo>
                      <a:pt x="18" y="234"/>
                      <a:pt x="18" y="234"/>
                      <a:pt x="18" y="234"/>
                    </a:cubicBezTo>
                    <a:cubicBezTo>
                      <a:pt x="18" y="237"/>
                      <a:pt x="18" y="241"/>
                      <a:pt x="18" y="244"/>
                    </a:cubicBezTo>
                    <a:cubicBezTo>
                      <a:pt x="18" y="244"/>
                      <a:pt x="18" y="244"/>
                      <a:pt x="18" y="244"/>
                    </a:cubicBezTo>
                    <a:cubicBezTo>
                      <a:pt x="16" y="263"/>
                      <a:pt x="8" y="277"/>
                      <a:pt x="8" y="297"/>
                    </a:cubicBezTo>
                    <a:cubicBezTo>
                      <a:pt x="8" y="297"/>
                      <a:pt x="8" y="297"/>
                      <a:pt x="8" y="297"/>
                    </a:cubicBezTo>
                    <a:cubicBezTo>
                      <a:pt x="8" y="298"/>
                      <a:pt x="8" y="299"/>
                      <a:pt x="8" y="300"/>
                    </a:cubicBezTo>
                    <a:cubicBezTo>
                      <a:pt x="8" y="300"/>
                      <a:pt x="8" y="300"/>
                      <a:pt x="8" y="300"/>
                    </a:cubicBezTo>
                    <a:cubicBezTo>
                      <a:pt x="9" y="323"/>
                      <a:pt x="23" y="366"/>
                      <a:pt x="24" y="386"/>
                    </a:cubicBezTo>
                    <a:cubicBezTo>
                      <a:pt x="24" y="386"/>
                      <a:pt x="24" y="386"/>
                      <a:pt x="24" y="386"/>
                    </a:cubicBezTo>
                    <a:cubicBezTo>
                      <a:pt x="24" y="387"/>
                      <a:pt x="24" y="388"/>
                      <a:pt x="24" y="389"/>
                    </a:cubicBezTo>
                    <a:cubicBezTo>
                      <a:pt x="24" y="389"/>
                      <a:pt x="24" y="389"/>
                      <a:pt x="24" y="389"/>
                    </a:cubicBezTo>
                    <a:cubicBezTo>
                      <a:pt x="24" y="406"/>
                      <a:pt x="15" y="411"/>
                      <a:pt x="15" y="414"/>
                    </a:cubicBezTo>
                    <a:cubicBezTo>
                      <a:pt x="15" y="414"/>
                      <a:pt x="15" y="414"/>
                      <a:pt x="15" y="414"/>
                    </a:cubicBezTo>
                    <a:cubicBezTo>
                      <a:pt x="14" y="415"/>
                      <a:pt x="13" y="416"/>
                      <a:pt x="11" y="416"/>
                    </a:cubicBezTo>
                    <a:cubicBezTo>
                      <a:pt x="11" y="416"/>
                      <a:pt x="11" y="416"/>
                      <a:pt x="11" y="416"/>
                    </a:cubicBezTo>
                    <a:cubicBezTo>
                      <a:pt x="11" y="416"/>
                      <a:pt x="10" y="416"/>
                      <a:pt x="10" y="416"/>
                    </a:cubicBezTo>
                    <a:close/>
                  </a:path>
                </a:pathLst>
              </a:custGeom>
              <a:solidFill>
                <a:srgbClr val="FF0000"/>
              </a:solidFill>
              <a:ln w="9525">
                <a:noFill/>
                <a:round/>
                <a:headEnd/>
                <a:tailEnd/>
              </a:ln>
            </p:spPr>
            <p:txBody>
              <a:bodyPr/>
              <a:lstStyle/>
              <a:p>
                <a:endParaRPr lang="en-US"/>
              </a:p>
            </p:txBody>
          </p:sp>
          <p:sp>
            <p:nvSpPr>
              <p:cNvPr id="40989" name="Freeform 28"/>
              <p:cNvSpPr>
                <a:spLocks noChangeAspect="1"/>
              </p:cNvSpPr>
              <p:nvPr/>
            </p:nvSpPr>
            <p:spPr bwMode="auto">
              <a:xfrm>
                <a:off x="2970" y="1725"/>
                <a:ext cx="81" cy="1264"/>
              </a:xfrm>
              <a:custGeom>
                <a:avLst/>
                <a:gdLst>
                  <a:gd name="T0" fmla="*/ 316 w 48"/>
                  <a:gd name="T1" fmla="*/ 10318 h 747"/>
                  <a:gd name="T2" fmla="*/ 236 w 48"/>
                  <a:gd name="T3" fmla="*/ 10044 h 747"/>
                  <a:gd name="T4" fmla="*/ 236 w 48"/>
                  <a:gd name="T5" fmla="*/ 10044 h 747"/>
                  <a:gd name="T6" fmla="*/ 245 w 48"/>
                  <a:gd name="T7" fmla="*/ 9946 h 747"/>
                  <a:gd name="T8" fmla="*/ 245 w 48"/>
                  <a:gd name="T9" fmla="*/ 9946 h 747"/>
                  <a:gd name="T10" fmla="*/ 552 w 48"/>
                  <a:gd name="T11" fmla="*/ 9039 h 747"/>
                  <a:gd name="T12" fmla="*/ 552 w 48"/>
                  <a:gd name="T13" fmla="*/ 9039 h 747"/>
                  <a:gd name="T14" fmla="*/ 552 w 48"/>
                  <a:gd name="T15" fmla="*/ 9036 h 747"/>
                  <a:gd name="T16" fmla="*/ 552 w 48"/>
                  <a:gd name="T17" fmla="*/ 9036 h 747"/>
                  <a:gd name="T18" fmla="*/ 223 w 48"/>
                  <a:gd name="T19" fmla="*/ 7413 h 747"/>
                  <a:gd name="T20" fmla="*/ 223 w 48"/>
                  <a:gd name="T21" fmla="*/ 7413 h 747"/>
                  <a:gd name="T22" fmla="*/ 83 w 48"/>
                  <a:gd name="T23" fmla="*/ 5650 h 747"/>
                  <a:gd name="T24" fmla="*/ 83 w 48"/>
                  <a:gd name="T25" fmla="*/ 5650 h 747"/>
                  <a:gd name="T26" fmla="*/ 41 w 48"/>
                  <a:gd name="T27" fmla="*/ 4592 h 747"/>
                  <a:gd name="T28" fmla="*/ 41 w 48"/>
                  <a:gd name="T29" fmla="*/ 4592 h 747"/>
                  <a:gd name="T30" fmla="*/ 0 w 48"/>
                  <a:gd name="T31" fmla="*/ 3044 h 747"/>
                  <a:gd name="T32" fmla="*/ 0 w 48"/>
                  <a:gd name="T33" fmla="*/ 3044 h 747"/>
                  <a:gd name="T34" fmla="*/ 0 w 48"/>
                  <a:gd name="T35" fmla="*/ 2631 h 747"/>
                  <a:gd name="T36" fmla="*/ 0 w 48"/>
                  <a:gd name="T37" fmla="*/ 2631 h 747"/>
                  <a:gd name="T38" fmla="*/ 162 w 48"/>
                  <a:gd name="T39" fmla="*/ 58 h 747"/>
                  <a:gd name="T40" fmla="*/ 162 w 48"/>
                  <a:gd name="T41" fmla="*/ 58 h 747"/>
                  <a:gd name="T42" fmla="*/ 223 w 48"/>
                  <a:gd name="T43" fmla="*/ 0 h 747"/>
                  <a:gd name="T44" fmla="*/ 223 w 48"/>
                  <a:gd name="T45" fmla="*/ 0 h 747"/>
                  <a:gd name="T46" fmla="*/ 273 w 48"/>
                  <a:gd name="T47" fmla="*/ 58 h 747"/>
                  <a:gd name="T48" fmla="*/ 273 w 48"/>
                  <a:gd name="T49" fmla="*/ 58 h 747"/>
                  <a:gd name="T50" fmla="*/ 116 w 48"/>
                  <a:gd name="T51" fmla="*/ 2631 h 747"/>
                  <a:gd name="T52" fmla="*/ 116 w 48"/>
                  <a:gd name="T53" fmla="*/ 2631 h 747"/>
                  <a:gd name="T54" fmla="*/ 116 w 48"/>
                  <a:gd name="T55" fmla="*/ 3044 h 747"/>
                  <a:gd name="T56" fmla="*/ 116 w 48"/>
                  <a:gd name="T57" fmla="*/ 3044 h 747"/>
                  <a:gd name="T58" fmla="*/ 154 w 48"/>
                  <a:gd name="T59" fmla="*/ 4592 h 747"/>
                  <a:gd name="T60" fmla="*/ 154 w 48"/>
                  <a:gd name="T61" fmla="*/ 4592 h 747"/>
                  <a:gd name="T62" fmla="*/ 196 w 48"/>
                  <a:gd name="T63" fmla="*/ 5650 h 747"/>
                  <a:gd name="T64" fmla="*/ 196 w 48"/>
                  <a:gd name="T65" fmla="*/ 5650 h 747"/>
                  <a:gd name="T66" fmla="*/ 331 w 48"/>
                  <a:gd name="T67" fmla="*/ 7393 h 747"/>
                  <a:gd name="T68" fmla="*/ 331 w 48"/>
                  <a:gd name="T69" fmla="*/ 7393 h 747"/>
                  <a:gd name="T70" fmla="*/ 658 w 48"/>
                  <a:gd name="T71" fmla="*/ 9036 h 747"/>
                  <a:gd name="T72" fmla="*/ 658 w 48"/>
                  <a:gd name="T73" fmla="*/ 9036 h 747"/>
                  <a:gd name="T74" fmla="*/ 658 w 48"/>
                  <a:gd name="T75" fmla="*/ 9039 h 747"/>
                  <a:gd name="T76" fmla="*/ 658 w 48"/>
                  <a:gd name="T77" fmla="*/ 9039 h 747"/>
                  <a:gd name="T78" fmla="*/ 356 w 48"/>
                  <a:gd name="T79" fmla="*/ 9961 h 747"/>
                  <a:gd name="T80" fmla="*/ 356 w 48"/>
                  <a:gd name="T81" fmla="*/ 9961 h 747"/>
                  <a:gd name="T82" fmla="*/ 341 w 48"/>
                  <a:gd name="T83" fmla="*/ 10044 h 747"/>
                  <a:gd name="T84" fmla="*/ 341 w 48"/>
                  <a:gd name="T85" fmla="*/ 10044 h 747"/>
                  <a:gd name="T86" fmla="*/ 424 w 48"/>
                  <a:gd name="T87" fmla="*/ 10296 h 747"/>
                  <a:gd name="T88" fmla="*/ 424 w 48"/>
                  <a:gd name="T89" fmla="*/ 10296 h 747"/>
                  <a:gd name="T90" fmla="*/ 378 w 48"/>
                  <a:gd name="T91" fmla="*/ 10362 h 747"/>
                  <a:gd name="T92" fmla="*/ 378 w 48"/>
                  <a:gd name="T93" fmla="*/ 10362 h 747"/>
                  <a:gd name="T94" fmla="*/ 376 w 48"/>
                  <a:gd name="T95" fmla="*/ 10362 h 747"/>
                  <a:gd name="T96" fmla="*/ 376 w 48"/>
                  <a:gd name="T97" fmla="*/ 10362 h 747"/>
                  <a:gd name="T98" fmla="*/ 316 w 48"/>
                  <a:gd name="T99" fmla="*/ 10318 h 7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747"/>
                  <a:gd name="T152" fmla="*/ 48 w 48"/>
                  <a:gd name="T153" fmla="*/ 747 h 7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747">
                    <a:moveTo>
                      <a:pt x="23" y="744"/>
                    </a:moveTo>
                    <a:cubicBezTo>
                      <a:pt x="23" y="741"/>
                      <a:pt x="18" y="735"/>
                      <a:pt x="17" y="724"/>
                    </a:cubicBezTo>
                    <a:cubicBezTo>
                      <a:pt x="17" y="724"/>
                      <a:pt x="17" y="724"/>
                      <a:pt x="17" y="724"/>
                    </a:cubicBezTo>
                    <a:cubicBezTo>
                      <a:pt x="17" y="722"/>
                      <a:pt x="18" y="719"/>
                      <a:pt x="18" y="717"/>
                    </a:cubicBezTo>
                    <a:cubicBezTo>
                      <a:pt x="18" y="717"/>
                      <a:pt x="18" y="717"/>
                      <a:pt x="18" y="717"/>
                    </a:cubicBezTo>
                    <a:cubicBezTo>
                      <a:pt x="21" y="699"/>
                      <a:pt x="40" y="680"/>
                      <a:pt x="40" y="652"/>
                    </a:cubicBezTo>
                    <a:cubicBezTo>
                      <a:pt x="40" y="652"/>
                      <a:pt x="40" y="652"/>
                      <a:pt x="40" y="652"/>
                    </a:cubicBezTo>
                    <a:cubicBezTo>
                      <a:pt x="40" y="652"/>
                      <a:pt x="40" y="652"/>
                      <a:pt x="40" y="651"/>
                    </a:cubicBezTo>
                    <a:cubicBezTo>
                      <a:pt x="40" y="651"/>
                      <a:pt x="40" y="651"/>
                      <a:pt x="40" y="651"/>
                    </a:cubicBezTo>
                    <a:cubicBezTo>
                      <a:pt x="39" y="622"/>
                      <a:pt x="21" y="575"/>
                      <a:pt x="16" y="534"/>
                    </a:cubicBezTo>
                    <a:cubicBezTo>
                      <a:pt x="16" y="534"/>
                      <a:pt x="16" y="534"/>
                      <a:pt x="16" y="534"/>
                    </a:cubicBezTo>
                    <a:cubicBezTo>
                      <a:pt x="10" y="493"/>
                      <a:pt x="9" y="464"/>
                      <a:pt x="6" y="407"/>
                    </a:cubicBezTo>
                    <a:cubicBezTo>
                      <a:pt x="6" y="407"/>
                      <a:pt x="6" y="407"/>
                      <a:pt x="6" y="407"/>
                    </a:cubicBezTo>
                    <a:cubicBezTo>
                      <a:pt x="5" y="385"/>
                      <a:pt x="4" y="359"/>
                      <a:pt x="3" y="331"/>
                    </a:cubicBezTo>
                    <a:cubicBezTo>
                      <a:pt x="3" y="331"/>
                      <a:pt x="3" y="331"/>
                      <a:pt x="3" y="331"/>
                    </a:cubicBezTo>
                    <a:cubicBezTo>
                      <a:pt x="1" y="296"/>
                      <a:pt x="0" y="257"/>
                      <a:pt x="0" y="219"/>
                    </a:cubicBezTo>
                    <a:cubicBezTo>
                      <a:pt x="0" y="219"/>
                      <a:pt x="0" y="219"/>
                      <a:pt x="0" y="219"/>
                    </a:cubicBezTo>
                    <a:cubicBezTo>
                      <a:pt x="0" y="209"/>
                      <a:pt x="0" y="200"/>
                      <a:pt x="0" y="190"/>
                    </a:cubicBezTo>
                    <a:cubicBezTo>
                      <a:pt x="0" y="190"/>
                      <a:pt x="0" y="190"/>
                      <a:pt x="0" y="190"/>
                    </a:cubicBezTo>
                    <a:cubicBezTo>
                      <a:pt x="1" y="135"/>
                      <a:pt x="8" y="61"/>
                      <a:pt x="12" y="4"/>
                    </a:cubicBezTo>
                    <a:cubicBezTo>
                      <a:pt x="12" y="4"/>
                      <a:pt x="12" y="4"/>
                      <a:pt x="12" y="4"/>
                    </a:cubicBezTo>
                    <a:cubicBezTo>
                      <a:pt x="12" y="2"/>
                      <a:pt x="14" y="0"/>
                      <a:pt x="16" y="0"/>
                    </a:cubicBezTo>
                    <a:cubicBezTo>
                      <a:pt x="16" y="0"/>
                      <a:pt x="16" y="0"/>
                      <a:pt x="16" y="0"/>
                    </a:cubicBezTo>
                    <a:cubicBezTo>
                      <a:pt x="18" y="0"/>
                      <a:pt x="20" y="2"/>
                      <a:pt x="20" y="4"/>
                    </a:cubicBezTo>
                    <a:cubicBezTo>
                      <a:pt x="20" y="4"/>
                      <a:pt x="20" y="4"/>
                      <a:pt x="20" y="4"/>
                    </a:cubicBezTo>
                    <a:cubicBezTo>
                      <a:pt x="16" y="61"/>
                      <a:pt x="9" y="136"/>
                      <a:pt x="8" y="190"/>
                    </a:cubicBezTo>
                    <a:cubicBezTo>
                      <a:pt x="8" y="190"/>
                      <a:pt x="8" y="190"/>
                      <a:pt x="8" y="190"/>
                    </a:cubicBezTo>
                    <a:cubicBezTo>
                      <a:pt x="8" y="200"/>
                      <a:pt x="8" y="209"/>
                      <a:pt x="8" y="219"/>
                    </a:cubicBezTo>
                    <a:cubicBezTo>
                      <a:pt x="8" y="219"/>
                      <a:pt x="8" y="219"/>
                      <a:pt x="8" y="219"/>
                    </a:cubicBezTo>
                    <a:cubicBezTo>
                      <a:pt x="8" y="257"/>
                      <a:pt x="9" y="296"/>
                      <a:pt x="11" y="331"/>
                    </a:cubicBezTo>
                    <a:cubicBezTo>
                      <a:pt x="11" y="331"/>
                      <a:pt x="11" y="331"/>
                      <a:pt x="11" y="331"/>
                    </a:cubicBezTo>
                    <a:cubicBezTo>
                      <a:pt x="12" y="359"/>
                      <a:pt x="13" y="385"/>
                      <a:pt x="14" y="407"/>
                    </a:cubicBezTo>
                    <a:cubicBezTo>
                      <a:pt x="14" y="407"/>
                      <a:pt x="14" y="407"/>
                      <a:pt x="14" y="407"/>
                    </a:cubicBezTo>
                    <a:cubicBezTo>
                      <a:pt x="17" y="464"/>
                      <a:pt x="18" y="492"/>
                      <a:pt x="24" y="533"/>
                    </a:cubicBezTo>
                    <a:cubicBezTo>
                      <a:pt x="24" y="533"/>
                      <a:pt x="24" y="533"/>
                      <a:pt x="24" y="533"/>
                    </a:cubicBezTo>
                    <a:cubicBezTo>
                      <a:pt x="29" y="572"/>
                      <a:pt x="47" y="619"/>
                      <a:pt x="48" y="651"/>
                    </a:cubicBezTo>
                    <a:cubicBezTo>
                      <a:pt x="48" y="651"/>
                      <a:pt x="48" y="651"/>
                      <a:pt x="48" y="651"/>
                    </a:cubicBezTo>
                    <a:cubicBezTo>
                      <a:pt x="48" y="651"/>
                      <a:pt x="48" y="652"/>
                      <a:pt x="48" y="652"/>
                    </a:cubicBezTo>
                    <a:cubicBezTo>
                      <a:pt x="48" y="652"/>
                      <a:pt x="48" y="652"/>
                      <a:pt x="48" y="652"/>
                    </a:cubicBezTo>
                    <a:cubicBezTo>
                      <a:pt x="47" y="684"/>
                      <a:pt x="28" y="705"/>
                      <a:pt x="26" y="718"/>
                    </a:cubicBezTo>
                    <a:cubicBezTo>
                      <a:pt x="26" y="718"/>
                      <a:pt x="26" y="718"/>
                      <a:pt x="26" y="718"/>
                    </a:cubicBezTo>
                    <a:cubicBezTo>
                      <a:pt x="26" y="720"/>
                      <a:pt x="25" y="722"/>
                      <a:pt x="25" y="724"/>
                    </a:cubicBezTo>
                    <a:cubicBezTo>
                      <a:pt x="25" y="724"/>
                      <a:pt x="25" y="724"/>
                      <a:pt x="25" y="724"/>
                    </a:cubicBezTo>
                    <a:cubicBezTo>
                      <a:pt x="25" y="733"/>
                      <a:pt x="29" y="736"/>
                      <a:pt x="31" y="742"/>
                    </a:cubicBezTo>
                    <a:cubicBezTo>
                      <a:pt x="31" y="742"/>
                      <a:pt x="31" y="742"/>
                      <a:pt x="31" y="742"/>
                    </a:cubicBezTo>
                    <a:cubicBezTo>
                      <a:pt x="31" y="745"/>
                      <a:pt x="30" y="747"/>
                      <a:pt x="28" y="747"/>
                    </a:cubicBezTo>
                    <a:cubicBezTo>
                      <a:pt x="28" y="747"/>
                      <a:pt x="28" y="747"/>
                      <a:pt x="28" y="747"/>
                    </a:cubicBezTo>
                    <a:cubicBezTo>
                      <a:pt x="28" y="747"/>
                      <a:pt x="27" y="747"/>
                      <a:pt x="27" y="747"/>
                    </a:cubicBezTo>
                    <a:cubicBezTo>
                      <a:pt x="27" y="747"/>
                      <a:pt x="27" y="747"/>
                      <a:pt x="27" y="747"/>
                    </a:cubicBezTo>
                    <a:cubicBezTo>
                      <a:pt x="25" y="747"/>
                      <a:pt x="24" y="746"/>
                      <a:pt x="23" y="744"/>
                    </a:cubicBezTo>
                    <a:close/>
                  </a:path>
                </a:pathLst>
              </a:custGeom>
              <a:solidFill>
                <a:srgbClr val="FF0000"/>
              </a:solidFill>
              <a:ln w="9525">
                <a:noFill/>
                <a:round/>
                <a:headEnd/>
                <a:tailEnd/>
              </a:ln>
            </p:spPr>
            <p:txBody>
              <a:bodyPr/>
              <a:lstStyle/>
              <a:p>
                <a:endParaRPr lang="en-US"/>
              </a:p>
            </p:txBody>
          </p:sp>
          <p:sp>
            <p:nvSpPr>
              <p:cNvPr id="40990" name="Freeform 29"/>
              <p:cNvSpPr>
                <a:spLocks noChangeAspect="1"/>
              </p:cNvSpPr>
              <p:nvPr/>
            </p:nvSpPr>
            <p:spPr bwMode="auto">
              <a:xfrm>
                <a:off x="3063" y="2336"/>
                <a:ext cx="201" cy="658"/>
              </a:xfrm>
              <a:custGeom>
                <a:avLst/>
                <a:gdLst>
                  <a:gd name="T0" fmla="*/ 1581 w 119"/>
                  <a:gd name="T1" fmla="*/ 981 h 389"/>
                  <a:gd name="T2" fmla="*/ 1638 w 119"/>
                  <a:gd name="T3" fmla="*/ 624 h 389"/>
                  <a:gd name="T4" fmla="*/ 1610 w 119"/>
                  <a:gd name="T5" fmla="*/ 595 h 389"/>
                  <a:gd name="T6" fmla="*/ 1581 w 119"/>
                  <a:gd name="T7" fmla="*/ 624 h 389"/>
                  <a:gd name="T8" fmla="*/ 1581 w 119"/>
                  <a:gd name="T9" fmla="*/ 624 h 389"/>
                  <a:gd name="T10" fmla="*/ 1537 w 119"/>
                  <a:gd name="T11" fmla="*/ 959 h 389"/>
                  <a:gd name="T12" fmla="*/ 1301 w 119"/>
                  <a:gd name="T13" fmla="*/ 1341 h 389"/>
                  <a:gd name="T14" fmla="*/ 1171 w 119"/>
                  <a:gd name="T15" fmla="*/ 721 h 389"/>
                  <a:gd name="T16" fmla="*/ 1171 w 119"/>
                  <a:gd name="T17" fmla="*/ 475 h 389"/>
                  <a:gd name="T18" fmla="*/ 1171 w 119"/>
                  <a:gd name="T19" fmla="*/ 24 h 389"/>
                  <a:gd name="T20" fmla="*/ 1138 w 119"/>
                  <a:gd name="T21" fmla="*/ 0 h 389"/>
                  <a:gd name="T22" fmla="*/ 1113 w 119"/>
                  <a:gd name="T23" fmla="*/ 24 h 389"/>
                  <a:gd name="T24" fmla="*/ 1113 w 119"/>
                  <a:gd name="T25" fmla="*/ 475 h 389"/>
                  <a:gd name="T26" fmla="*/ 1113 w 119"/>
                  <a:gd name="T27" fmla="*/ 721 h 389"/>
                  <a:gd name="T28" fmla="*/ 1263 w 119"/>
                  <a:gd name="T29" fmla="*/ 1385 h 389"/>
                  <a:gd name="T30" fmla="*/ 1498 w 119"/>
                  <a:gd name="T31" fmla="*/ 2661 h 389"/>
                  <a:gd name="T32" fmla="*/ 1498 w 119"/>
                  <a:gd name="T33" fmla="*/ 2798 h 389"/>
                  <a:gd name="T34" fmla="*/ 1002 w 119"/>
                  <a:gd name="T35" fmla="*/ 4418 h 389"/>
                  <a:gd name="T36" fmla="*/ 24 w 119"/>
                  <a:gd name="T37" fmla="*/ 5328 h 389"/>
                  <a:gd name="T38" fmla="*/ 0 w 119"/>
                  <a:gd name="T39" fmla="*/ 5374 h 389"/>
                  <a:gd name="T40" fmla="*/ 24 w 119"/>
                  <a:gd name="T41" fmla="*/ 5387 h 389"/>
                  <a:gd name="T42" fmla="*/ 41 w 119"/>
                  <a:gd name="T43" fmla="*/ 5387 h 389"/>
                  <a:gd name="T44" fmla="*/ 41 w 119"/>
                  <a:gd name="T45" fmla="*/ 5387 h 389"/>
                  <a:gd name="T46" fmla="*/ 1061 w 119"/>
                  <a:gd name="T47" fmla="*/ 4444 h 389"/>
                  <a:gd name="T48" fmla="*/ 1557 w 119"/>
                  <a:gd name="T49" fmla="*/ 2798 h 389"/>
                  <a:gd name="T50" fmla="*/ 1557 w 119"/>
                  <a:gd name="T51" fmla="*/ 2661 h 389"/>
                  <a:gd name="T52" fmla="*/ 1334 w 119"/>
                  <a:gd name="T53" fmla="*/ 1423 h 389"/>
                  <a:gd name="T54" fmla="*/ 1334 w 119"/>
                  <a:gd name="T55" fmla="*/ 1423 h 389"/>
                  <a:gd name="T56" fmla="*/ 1581 w 119"/>
                  <a:gd name="T57" fmla="*/ 981 h 3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389"/>
                  <a:gd name="T89" fmla="*/ 119 w 119"/>
                  <a:gd name="T90" fmla="*/ 389 h 3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389">
                    <a:moveTo>
                      <a:pt x="115" y="71"/>
                    </a:moveTo>
                    <a:cubicBezTo>
                      <a:pt x="119" y="61"/>
                      <a:pt x="118" y="49"/>
                      <a:pt x="119" y="45"/>
                    </a:cubicBezTo>
                    <a:cubicBezTo>
                      <a:pt x="119" y="44"/>
                      <a:pt x="118" y="43"/>
                      <a:pt x="117" y="43"/>
                    </a:cubicBezTo>
                    <a:cubicBezTo>
                      <a:pt x="116" y="43"/>
                      <a:pt x="115" y="44"/>
                      <a:pt x="115" y="45"/>
                    </a:cubicBezTo>
                    <a:cubicBezTo>
                      <a:pt x="115" y="45"/>
                      <a:pt x="115" y="45"/>
                      <a:pt x="115" y="45"/>
                    </a:cubicBezTo>
                    <a:cubicBezTo>
                      <a:pt x="114" y="49"/>
                      <a:pt x="115" y="60"/>
                      <a:pt x="112" y="69"/>
                    </a:cubicBezTo>
                    <a:cubicBezTo>
                      <a:pt x="109" y="77"/>
                      <a:pt x="100" y="90"/>
                      <a:pt x="95" y="97"/>
                    </a:cubicBezTo>
                    <a:cubicBezTo>
                      <a:pt x="91" y="74"/>
                      <a:pt x="87" y="67"/>
                      <a:pt x="85" y="52"/>
                    </a:cubicBezTo>
                    <a:cubicBezTo>
                      <a:pt x="85" y="46"/>
                      <a:pt x="85" y="40"/>
                      <a:pt x="85" y="34"/>
                    </a:cubicBezTo>
                    <a:cubicBezTo>
                      <a:pt x="85" y="22"/>
                      <a:pt x="85" y="9"/>
                      <a:pt x="85" y="2"/>
                    </a:cubicBezTo>
                    <a:cubicBezTo>
                      <a:pt x="85" y="1"/>
                      <a:pt x="85" y="0"/>
                      <a:pt x="83" y="0"/>
                    </a:cubicBezTo>
                    <a:cubicBezTo>
                      <a:pt x="82" y="0"/>
                      <a:pt x="81" y="1"/>
                      <a:pt x="81" y="2"/>
                    </a:cubicBezTo>
                    <a:cubicBezTo>
                      <a:pt x="81" y="9"/>
                      <a:pt x="81" y="22"/>
                      <a:pt x="81" y="34"/>
                    </a:cubicBezTo>
                    <a:cubicBezTo>
                      <a:pt x="81" y="40"/>
                      <a:pt x="81" y="47"/>
                      <a:pt x="81" y="52"/>
                    </a:cubicBezTo>
                    <a:cubicBezTo>
                      <a:pt x="83" y="69"/>
                      <a:pt x="88" y="76"/>
                      <a:pt x="92" y="100"/>
                    </a:cubicBezTo>
                    <a:cubicBezTo>
                      <a:pt x="96" y="124"/>
                      <a:pt x="109" y="159"/>
                      <a:pt x="109" y="192"/>
                    </a:cubicBezTo>
                    <a:cubicBezTo>
                      <a:pt x="109" y="196"/>
                      <a:pt x="109" y="199"/>
                      <a:pt x="109" y="202"/>
                    </a:cubicBezTo>
                    <a:cubicBezTo>
                      <a:pt x="106" y="238"/>
                      <a:pt x="91" y="289"/>
                      <a:pt x="73" y="319"/>
                    </a:cubicBezTo>
                    <a:cubicBezTo>
                      <a:pt x="56" y="350"/>
                      <a:pt x="14" y="382"/>
                      <a:pt x="2" y="385"/>
                    </a:cubicBezTo>
                    <a:cubicBezTo>
                      <a:pt x="0" y="385"/>
                      <a:pt x="0" y="387"/>
                      <a:pt x="0" y="388"/>
                    </a:cubicBezTo>
                    <a:cubicBezTo>
                      <a:pt x="0" y="389"/>
                      <a:pt x="1" y="389"/>
                      <a:pt x="2" y="389"/>
                    </a:cubicBezTo>
                    <a:cubicBezTo>
                      <a:pt x="2" y="389"/>
                      <a:pt x="2" y="389"/>
                      <a:pt x="3" y="389"/>
                    </a:cubicBezTo>
                    <a:cubicBezTo>
                      <a:pt x="3" y="389"/>
                      <a:pt x="3" y="389"/>
                      <a:pt x="3" y="389"/>
                    </a:cubicBezTo>
                    <a:cubicBezTo>
                      <a:pt x="18" y="385"/>
                      <a:pt x="58" y="353"/>
                      <a:pt x="77" y="321"/>
                    </a:cubicBezTo>
                    <a:cubicBezTo>
                      <a:pt x="95" y="290"/>
                      <a:pt x="110" y="239"/>
                      <a:pt x="113" y="202"/>
                    </a:cubicBezTo>
                    <a:cubicBezTo>
                      <a:pt x="113" y="199"/>
                      <a:pt x="113" y="196"/>
                      <a:pt x="113" y="192"/>
                    </a:cubicBezTo>
                    <a:cubicBezTo>
                      <a:pt x="113" y="160"/>
                      <a:pt x="101" y="126"/>
                      <a:pt x="97" y="103"/>
                    </a:cubicBezTo>
                    <a:cubicBezTo>
                      <a:pt x="97" y="103"/>
                      <a:pt x="97" y="103"/>
                      <a:pt x="97" y="103"/>
                    </a:cubicBezTo>
                    <a:cubicBezTo>
                      <a:pt x="101" y="96"/>
                      <a:pt x="112" y="81"/>
                      <a:pt x="115" y="71"/>
                    </a:cubicBezTo>
                    <a:close/>
                  </a:path>
                </a:pathLst>
              </a:custGeom>
              <a:solidFill>
                <a:srgbClr val="FF0000"/>
              </a:solidFill>
              <a:ln w="9525">
                <a:noFill/>
                <a:round/>
                <a:headEnd/>
                <a:tailEnd/>
              </a:ln>
            </p:spPr>
            <p:txBody>
              <a:bodyPr/>
              <a:lstStyle/>
              <a:p>
                <a:endParaRPr lang="en-US"/>
              </a:p>
            </p:txBody>
          </p:sp>
          <p:sp>
            <p:nvSpPr>
              <p:cNvPr id="40991" name="Freeform 30"/>
              <p:cNvSpPr>
                <a:spLocks noChangeAspect="1"/>
              </p:cNvSpPr>
              <p:nvPr/>
            </p:nvSpPr>
            <p:spPr bwMode="auto">
              <a:xfrm>
                <a:off x="2478" y="2316"/>
                <a:ext cx="147" cy="677"/>
              </a:xfrm>
              <a:custGeom>
                <a:avLst/>
                <a:gdLst>
                  <a:gd name="T0" fmla="*/ 1183 w 87"/>
                  <a:gd name="T1" fmla="*/ 5511 h 400"/>
                  <a:gd name="T2" fmla="*/ 580 w 87"/>
                  <a:gd name="T3" fmla="*/ 4775 h 400"/>
                  <a:gd name="T4" fmla="*/ 117 w 87"/>
                  <a:gd name="T5" fmla="*/ 3414 h 400"/>
                  <a:gd name="T6" fmla="*/ 57 w 87"/>
                  <a:gd name="T7" fmla="*/ 2735 h 400"/>
                  <a:gd name="T8" fmla="*/ 96 w 87"/>
                  <a:gd name="T9" fmla="*/ 2100 h 400"/>
                  <a:gd name="T10" fmla="*/ 154 w 87"/>
                  <a:gd name="T11" fmla="*/ 1804 h 400"/>
                  <a:gd name="T12" fmla="*/ 154 w 87"/>
                  <a:gd name="T13" fmla="*/ 1791 h 400"/>
                  <a:gd name="T14" fmla="*/ 154 w 87"/>
                  <a:gd name="T15" fmla="*/ 1791 h 400"/>
                  <a:gd name="T16" fmla="*/ 357 w 87"/>
                  <a:gd name="T17" fmla="*/ 1126 h 400"/>
                  <a:gd name="T18" fmla="*/ 580 w 87"/>
                  <a:gd name="T19" fmla="*/ 567 h 400"/>
                  <a:gd name="T20" fmla="*/ 659 w 87"/>
                  <a:gd name="T21" fmla="*/ 24 h 400"/>
                  <a:gd name="T22" fmla="*/ 637 w 87"/>
                  <a:gd name="T23" fmla="*/ 0 h 400"/>
                  <a:gd name="T24" fmla="*/ 603 w 87"/>
                  <a:gd name="T25" fmla="*/ 24 h 400"/>
                  <a:gd name="T26" fmla="*/ 520 w 87"/>
                  <a:gd name="T27" fmla="*/ 559 h 400"/>
                  <a:gd name="T28" fmla="*/ 302 w 87"/>
                  <a:gd name="T29" fmla="*/ 1100 h 400"/>
                  <a:gd name="T30" fmla="*/ 203 w 87"/>
                  <a:gd name="T31" fmla="*/ 1386 h 400"/>
                  <a:gd name="T32" fmla="*/ 237 w 87"/>
                  <a:gd name="T33" fmla="*/ 1126 h 400"/>
                  <a:gd name="T34" fmla="*/ 154 w 87"/>
                  <a:gd name="T35" fmla="*/ 460 h 400"/>
                  <a:gd name="T36" fmla="*/ 120 w 87"/>
                  <a:gd name="T37" fmla="*/ 427 h 400"/>
                  <a:gd name="T38" fmla="*/ 96 w 87"/>
                  <a:gd name="T39" fmla="*/ 460 h 400"/>
                  <a:gd name="T40" fmla="*/ 179 w 87"/>
                  <a:gd name="T41" fmla="*/ 1126 h 400"/>
                  <a:gd name="T42" fmla="*/ 96 w 87"/>
                  <a:gd name="T43" fmla="*/ 1779 h 400"/>
                  <a:gd name="T44" fmla="*/ 41 w 87"/>
                  <a:gd name="T45" fmla="*/ 2085 h 400"/>
                  <a:gd name="T46" fmla="*/ 0 w 87"/>
                  <a:gd name="T47" fmla="*/ 2735 h 400"/>
                  <a:gd name="T48" fmla="*/ 57 w 87"/>
                  <a:gd name="T49" fmla="*/ 3429 h 400"/>
                  <a:gd name="T50" fmla="*/ 520 w 87"/>
                  <a:gd name="T51" fmla="*/ 4810 h 400"/>
                  <a:gd name="T52" fmla="*/ 1142 w 87"/>
                  <a:gd name="T53" fmla="*/ 5538 h 400"/>
                  <a:gd name="T54" fmla="*/ 1173 w 87"/>
                  <a:gd name="T55" fmla="*/ 5556 h 400"/>
                  <a:gd name="T56" fmla="*/ 1183 w 87"/>
                  <a:gd name="T57" fmla="*/ 5556 h 400"/>
                  <a:gd name="T58" fmla="*/ 1183 w 87"/>
                  <a:gd name="T59" fmla="*/ 5511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400"/>
                  <a:gd name="T92" fmla="*/ 87 w 87"/>
                  <a:gd name="T93" fmla="*/ 400 h 4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400">
                    <a:moveTo>
                      <a:pt x="86" y="397"/>
                    </a:moveTo>
                    <a:cubicBezTo>
                      <a:pt x="77" y="386"/>
                      <a:pt x="54" y="369"/>
                      <a:pt x="42" y="344"/>
                    </a:cubicBezTo>
                    <a:cubicBezTo>
                      <a:pt x="29" y="319"/>
                      <a:pt x="14" y="278"/>
                      <a:pt x="8" y="246"/>
                    </a:cubicBezTo>
                    <a:cubicBezTo>
                      <a:pt x="5" y="230"/>
                      <a:pt x="4" y="213"/>
                      <a:pt x="4" y="197"/>
                    </a:cubicBezTo>
                    <a:cubicBezTo>
                      <a:pt x="4" y="180"/>
                      <a:pt x="5" y="165"/>
                      <a:pt x="7" y="151"/>
                    </a:cubicBezTo>
                    <a:cubicBezTo>
                      <a:pt x="8" y="144"/>
                      <a:pt x="9" y="137"/>
                      <a:pt x="11" y="130"/>
                    </a:cubicBezTo>
                    <a:cubicBezTo>
                      <a:pt x="11" y="130"/>
                      <a:pt x="11" y="130"/>
                      <a:pt x="11" y="129"/>
                    </a:cubicBezTo>
                    <a:cubicBezTo>
                      <a:pt x="11" y="129"/>
                      <a:pt x="11" y="129"/>
                      <a:pt x="11" y="129"/>
                    </a:cubicBezTo>
                    <a:cubicBezTo>
                      <a:pt x="15" y="110"/>
                      <a:pt x="22" y="94"/>
                      <a:pt x="26" y="81"/>
                    </a:cubicBezTo>
                    <a:cubicBezTo>
                      <a:pt x="32" y="62"/>
                      <a:pt x="38" y="54"/>
                      <a:pt x="42" y="41"/>
                    </a:cubicBezTo>
                    <a:cubicBezTo>
                      <a:pt x="45" y="27"/>
                      <a:pt x="47" y="9"/>
                      <a:pt x="48" y="2"/>
                    </a:cubicBezTo>
                    <a:cubicBezTo>
                      <a:pt x="48" y="1"/>
                      <a:pt x="47" y="0"/>
                      <a:pt x="46" y="0"/>
                    </a:cubicBezTo>
                    <a:cubicBezTo>
                      <a:pt x="45" y="0"/>
                      <a:pt x="44" y="1"/>
                      <a:pt x="44" y="2"/>
                    </a:cubicBezTo>
                    <a:cubicBezTo>
                      <a:pt x="43" y="8"/>
                      <a:pt x="41" y="27"/>
                      <a:pt x="38" y="40"/>
                    </a:cubicBezTo>
                    <a:cubicBezTo>
                      <a:pt x="35" y="52"/>
                      <a:pt x="29" y="61"/>
                      <a:pt x="22" y="79"/>
                    </a:cubicBezTo>
                    <a:cubicBezTo>
                      <a:pt x="20" y="86"/>
                      <a:pt x="18" y="93"/>
                      <a:pt x="15" y="100"/>
                    </a:cubicBezTo>
                    <a:cubicBezTo>
                      <a:pt x="16" y="94"/>
                      <a:pt x="17" y="87"/>
                      <a:pt x="17" y="81"/>
                    </a:cubicBezTo>
                    <a:cubicBezTo>
                      <a:pt x="17" y="65"/>
                      <a:pt x="12" y="41"/>
                      <a:pt x="11" y="33"/>
                    </a:cubicBezTo>
                    <a:cubicBezTo>
                      <a:pt x="11" y="32"/>
                      <a:pt x="10" y="31"/>
                      <a:pt x="9" y="31"/>
                    </a:cubicBezTo>
                    <a:cubicBezTo>
                      <a:pt x="7" y="31"/>
                      <a:pt x="7" y="32"/>
                      <a:pt x="7" y="33"/>
                    </a:cubicBezTo>
                    <a:cubicBezTo>
                      <a:pt x="8" y="41"/>
                      <a:pt x="13" y="65"/>
                      <a:pt x="13" y="81"/>
                    </a:cubicBezTo>
                    <a:cubicBezTo>
                      <a:pt x="13" y="96"/>
                      <a:pt x="8" y="117"/>
                      <a:pt x="7" y="128"/>
                    </a:cubicBezTo>
                    <a:cubicBezTo>
                      <a:pt x="5" y="135"/>
                      <a:pt x="4" y="143"/>
                      <a:pt x="3" y="150"/>
                    </a:cubicBezTo>
                    <a:cubicBezTo>
                      <a:pt x="1" y="164"/>
                      <a:pt x="0" y="180"/>
                      <a:pt x="0" y="197"/>
                    </a:cubicBezTo>
                    <a:cubicBezTo>
                      <a:pt x="0" y="213"/>
                      <a:pt x="1" y="231"/>
                      <a:pt x="4" y="247"/>
                    </a:cubicBezTo>
                    <a:cubicBezTo>
                      <a:pt x="10" y="280"/>
                      <a:pt x="25" y="321"/>
                      <a:pt x="38" y="346"/>
                    </a:cubicBezTo>
                    <a:cubicBezTo>
                      <a:pt x="51" y="372"/>
                      <a:pt x="74" y="389"/>
                      <a:pt x="83" y="399"/>
                    </a:cubicBezTo>
                    <a:cubicBezTo>
                      <a:pt x="84" y="400"/>
                      <a:pt x="84" y="400"/>
                      <a:pt x="85" y="400"/>
                    </a:cubicBezTo>
                    <a:cubicBezTo>
                      <a:pt x="85" y="400"/>
                      <a:pt x="86" y="400"/>
                      <a:pt x="86" y="400"/>
                    </a:cubicBezTo>
                    <a:cubicBezTo>
                      <a:pt x="87" y="399"/>
                      <a:pt x="87" y="398"/>
                      <a:pt x="86" y="397"/>
                    </a:cubicBezTo>
                    <a:close/>
                  </a:path>
                </a:pathLst>
              </a:custGeom>
              <a:solidFill>
                <a:srgbClr val="FF0000"/>
              </a:solidFill>
              <a:ln w="9525">
                <a:noFill/>
                <a:round/>
                <a:headEnd/>
                <a:tailEnd/>
              </a:ln>
            </p:spPr>
            <p:txBody>
              <a:bodyPr/>
              <a:lstStyle/>
              <a:p>
                <a:endParaRPr lang="en-US"/>
              </a:p>
            </p:txBody>
          </p:sp>
          <p:sp>
            <p:nvSpPr>
              <p:cNvPr id="40992" name="Freeform 32"/>
              <p:cNvSpPr>
                <a:spLocks noChangeAspect="1"/>
              </p:cNvSpPr>
              <p:nvPr/>
            </p:nvSpPr>
            <p:spPr bwMode="auto">
              <a:xfrm>
                <a:off x="2608" y="2885"/>
                <a:ext cx="63" cy="676"/>
              </a:xfrm>
              <a:custGeom>
                <a:avLst/>
                <a:gdLst>
                  <a:gd name="T0" fmla="*/ 409 w 37"/>
                  <a:gd name="T1" fmla="*/ 0 h 400"/>
                  <a:gd name="T2" fmla="*/ 128 w 37"/>
                  <a:gd name="T3" fmla="*/ 1225 h 400"/>
                  <a:gd name="T4" fmla="*/ 26 w 37"/>
                  <a:gd name="T5" fmla="*/ 2777 h 400"/>
                  <a:gd name="T6" fmla="*/ 26 w 37"/>
                  <a:gd name="T7" fmla="*/ 5513 h 400"/>
                  <a:gd name="T8" fmla="*/ 240 w 37"/>
                  <a:gd name="T9" fmla="*/ 5498 h 400"/>
                  <a:gd name="T10" fmla="*/ 240 w 37"/>
                  <a:gd name="T11" fmla="*/ 4022 h 400"/>
                  <a:gd name="T12" fmla="*/ 371 w 37"/>
                  <a:gd name="T13" fmla="*/ 1442 h 400"/>
                  <a:gd name="T14" fmla="*/ 528 w 37"/>
                  <a:gd name="T15" fmla="*/ 414 h 400"/>
                  <a:gd name="T16" fmla="*/ 409 w 37"/>
                  <a:gd name="T17" fmla="*/ 0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400"/>
                  <a:gd name="T29" fmla="*/ 37 w 37"/>
                  <a:gd name="T30" fmla="*/ 400 h 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400">
                    <a:moveTo>
                      <a:pt x="29" y="0"/>
                    </a:moveTo>
                    <a:cubicBezTo>
                      <a:pt x="25" y="10"/>
                      <a:pt x="14" y="56"/>
                      <a:pt x="9" y="89"/>
                    </a:cubicBezTo>
                    <a:cubicBezTo>
                      <a:pt x="5" y="123"/>
                      <a:pt x="3" y="150"/>
                      <a:pt x="2" y="201"/>
                    </a:cubicBezTo>
                    <a:cubicBezTo>
                      <a:pt x="1" y="253"/>
                      <a:pt x="0" y="367"/>
                      <a:pt x="2" y="400"/>
                    </a:cubicBezTo>
                    <a:cubicBezTo>
                      <a:pt x="17" y="399"/>
                      <a:pt x="17" y="399"/>
                      <a:pt x="17" y="399"/>
                    </a:cubicBezTo>
                    <a:cubicBezTo>
                      <a:pt x="19" y="381"/>
                      <a:pt x="15" y="341"/>
                      <a:pt x="17" y="292"/>
                    </a:cubicBezTo>
                    <a:cubicBezTo>
                      <a:pt x="18" y="243"/>
                      <a:pt x="23" y="149"/>
                      <a:pt x="26" y="105"/>
                    </a:cubicBezTo>
                    <a:cubicBezTo>
                      <a:pt x="30" y="62"/>
                      <a:pt x="37" y="48"/>
                      <a:pt x="37" y="30"/>
                    </a:cubicBezTo>
                    <a:cubicBezTo>
                      <a:pt x="29" y="0"/>
                      <a:pt x="29" y="0"/>
                      <a:pt x="29" y="0"/>
                    </a:cubicBezTo>
                    <a:close/>
                  </a:path>
                </a:pathLst>
              </a:custGeom>
              <a:noFill/>
              <a:ln w="6350" cap="rnd">
                <a:solidFill>
                  <a:srgbClr val="FF0000"/>
                </a:solidFill>
                <a:prstDash val="solid"/>
                <a:round/>
                <a:headEnd/>
                <a:tailEnd/>
              </a:ln>
            </p:spPr>
            <p:txBody>
              <a:bodyPr/>
              <a:lstStyle/>
              <a:p>
                <a:endParaRPr lang="en-US"/>
              </a:p>
            </p:txBody>
          </p:sp>
          <p:sp>
            <p:nvSpPr>
              <p:cNvPr id="40993" name="Freeform 33"/>
              <p:cNvSpPr>
                <a:spLocks noChangeAspect="1"/>
              </p:cNvSpPr>
              <p:nvPr/>
            </p:nvSpPr>
            <p:spPr bwMode="auto">
              <a:xfrm>
                <a:off x="3020" y="2889"/>
                <a:ext cx="48" cy="699"/>
              </a:xfrm>
              <a:custGeom>
                <a:avLst/>
                <a:gdLst>
                  <a:gd name="T0" fmla="*/ 15 w 28"/>
                  <a:gd name="T1" fmla="*/ 359 h 413"/>
                  <a:gd name="T2" fmla="*/ 86 w 28"/>
                  <a:gd name="T3" fmla="*/ 1017 h 413"/>
                  <a:gd name="T4" fmla="*/ 132 w 28"/>
                  <a:gd name="T5" fmla="*/ 2226 h 413"/>
                  <a:gd name="T6" fmla="*/ 120 w 28"/>
                  <a:gd name="T7" fmla="*/ 4067 h 413"/>
                  <a:gd name="T8" fmla="*/ 231 w 28"/>
                  <a:gd name="T9" fmla="*/ 5734 h 413"/>
                  <a:gd name="T10" fmla="*/ 396 w 28"/>
                  <a:gd name="T11" fmla="*/ 5734 h 413"/>
                  <a:gd name="T12" fmla="*/ 338 w 28"/>
                  <a:gd name="T13" fmla="*/ 3913 h 413"/>
                  <a:gd name="T14" fmla="*/ 374 w 28"/>
                  <a:gd name="T15" fmla="*/ 1804 h 413"/>
                  <a:gd name="T16" fmla="*/ 353 w 28"/>
                  <a:gd name="T17" fmla="*/ 902 h 413"/>
                  <a:gd name="T18" fmla="*/ 206 w 28"/>
                  <a:gd name="T19" fmla="*/ 0 h 413"/>
                  <a:gd name="T20" fmla="*/ 15 w 28"/>
                  <a:gd name="T21" fmla="*/ 359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413"/>
                  <a:gd name="T35" fmla="*/ 28 w 28"/>
                  <a:gd name="T36" fmla="*/ 413 h 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413">
                    <a:moveTo>
                      <a:pt x="1" y="26"/>
                    </a:moveTo>
                    <a:cubicBezTo>
                      <a:pt x="0" y="38"/>
                      <a:pt x="5" y="51"/>
                      <a:pt x="6" y="73"/>
                    </a:cubicBezTo>
                    <a:cubicBezTo>
                      <a:pt x="7" y="95"/>
                      <a:pt x="9" y="123"/>
                      <a:pt x="9" y="160"/>
                    </a:cubicBezTo>
                    <a:cubicBezTo>
                      <a:pt x="9" y="196"/>
                      <a:pt x="7" y="251"/>
                      <a:pt x="8" y="293"/>
                    </a:cubicBezTo>
                    <a:cubicBezTo>
                      <a:pt x="9" y="335"/>
                      <a:pt x="13" y="393"/>
                      <a:pt x="16" y="413"/>
                    </a:cubicBezTo>
                    <a:cubicBezTo>
                      <a:pt x="27" y="413"/>
                      <a:pt x="27" y="413"/>
                      <a:pt x="27" y="413"/>
                    </a:cubicBezTo>
                    <a:cubicBezTo>
                      <a:pt x="28" y="391"/>
                      <a:pt x="24" y="329"/>
                      <a:pt x="23" y="282"/>
                    </a:cubicBezTo>
                    <a:cubicBezTo>
                      <a:pt x="23" y="235"/>
                      <a:pt x="25" y="166"/>
                      <a:pt x="25" y="130"/>
                    </a:cubicBezTo>
                    <a:cubicBezTo>
                      <a:pt x="25" y="94"/>
                      <a:pt x="26" y="86"/>
                      <a:pt x="24" y="65"/>
                    </a:cubicBezTo>
                    <a:cubicBezTo>
                      <a:pt x="22" y="43"/>
                      <a:pt x="18" y="6"/>
                      <a:pt x="14" y="0"/>
                    </a:cubicBezTo>
                    <a:cubicBezTo>
                      <a:pt x="1" y="26"/>
                      <a:pt x="1" y="26"/>
                      <a:pt x="1" y="26"/>
                    </a:cubicBezTo>
                    <a:close/>
                  </a:path>
                </a:pathLst>
              </a:custGeom>
              <a:noFill/>
              <a:ln w="6350" cap="rnd">
                <a:solidFill>
                  <a:srgbClr val="FF0000"/>
                </a:solidFill>
                <a:prstDash val="solid"/>
                <a:round/>
                <a:headEnd/>
                <a:tailEnd/>
              </a:ln>
            </p:spPr>
            <p:txBody>
              <a:bodyPr/>
              <a:lstStyle/>
              <a:p>
                <a:endParaRPr lang="en-US"/>
              </a:p>
            </p:txBody>
          </p:sp>
          <p:sp>
            <p:nvSpPr>
              <p:cNvPr id="40994" name="Freeform 36"/>
              <p:cNvSpPr>
                <a:spLocks noChangeAspect="1"/>
              </p:cNvSpPr>
              <p:nvPr/>
            </p:nvSpPr>
            <p:spPr bwMode="auto">
              <a:xfrm>
                <a:off x="2417" y="2885"/>
                <a:ext cx="254" cy="679"/>
              </a:xfrm>
              <a:custGeom>
                <a:avLst/>
                <a:gdLst>
                  <a:gd name="T0" fmla="*/ 1703 w 150"/>
                  <a:gd name="T1" fmla="*/ 1218 h 402"/>
                  <a:gd name="T2" fmla="*/ 1612 w 150"/>
                  <a:gd name="T3" fmla="*/ 2189 h 402"/>
                  <a:gd name="T4" fmla="*/ 1267 w 150"/>
                  <a:gd name="T5" fmla="*/ 2410 h 402"/>
                  <a:gd name="T6" fmla="*/ 1126 w 150"/>
                  <a:gd name="T7" fmla="*/ 2419 h 402"/>
                  <a:gd name="T8" fmla="*/ 708 w 150"/>
                  <a:gd name="T9" fmla="*/ 2410 h 402"/>
                  <a:gd name="T10" fmla="*/ 603 w 150"/>
                  <a:gd name="T11" fmla="*/ 2410 h 402"/>
                  <a:gd name="T12" fmla="*/ 203 w 150"/>
                  <a:gd name="T13" fmla="*/ 2637 h 402"/>
                  <a:gd name="T14" fmla="*/ 0 w 150"/>
                  <a:gd name="T15" fmla="*/ 3050 h 402"/>
                  <a:gd name="T16" fmla="*/ 0 w 150"/>
                  <a:gd name="T17" fmla="*/ 3069 h 402"/>
                  <a:gd name="T18" fmla="*/ 261 w 150"/>
                  <a:gd name="T19" fmla="*/ 3412 h 402"/>
                  <a:gd name="T20" fmla="*/ 295 w 150"/>
                  <a:gd name="T21" fmla="*/ 3427 h 402"/>
                  <a:gd name="T22" fmla="*/ 306 w 150"/>
                  <a:gd name="T23" fmla="*/ 3412 h 402"/>
                  <a:gd name="T24" fmla="*/ 306 w 150"/>
                  <a:gd name="T25" fmla="*/ 3370 h 402"/>
                  <a:gd name="T26" fmla="*/ 58 w 150"/>
                  <a:gd name="T27" fmla="*/ 3069 h 402"/>
                  <a:gd name="T28" fmla="*/ 58 w 150"/>
                  <a:gd name="T29" fmla="*/ 3050 h 402"/>
                  <a:gd name="T30" fmla="*/ 247 w 150"/>
                  <a:gd name="T31" fmla="*/ 2679 h 402"/>
                  <a:gd name="T32" fmla="*/ 616 w 150"/>
                  <a:gd name="T33" fmla="*/ 2456 h 402"/>
                  <a:gd name="T34" fmla="*/ 708 w 150"/>
                  <a:gd name="T35" fmla="*/ 2456 h 402"/>
                  <a:gd name="T36" fmla="*/ 1030 w 150"/>
                  <a:gd name="T37" fmla="*/ 2471 h 402"/>
                  <a:gd name="T38" fmla="*/ 1087 w 150"/>
                  <a:gd name="T39" fmla="*/ 2657 h 402"/>
                  <a:gd name="T40" fmla="*/ 1058 w 150"/>
                  <a:gd name="T41" fmla="*/ 2775 h 402"/>
                  <a:gd name="T42" fmla="*/ 567 w 150"/>
                  <a:gd name="T43" fmla="*/ 3735 h 402"/>
                  <a:gd name="T44" fmla="*/ 295 w 150"/>
                  <a:gd name="T45" fmla="*/ 4645 h 402"/>
                  <a:gd name="T46" fmla="*/ 281 w 150"/>
                  <a:gd name="T47" fmla="*/ 4951 h 402"/>
                  <a:gd name="T48" fmla="*/ 295 w 150"/>
                  <a:gd name="T49" fmla="*/ 5432 h 402"/>
                  <a:gd name="T50" fmla="*/ 322 w 150"/>
                  <a:gd name="T51" fmla="*/ 5461 h 402"/>
                  <a:gd name="T52" fmla="*/ 344 w 150"/>
                  <a:gd name="T53" fmla="*/ 5432 h 402"/>
                  <a:gd name="T54" fmla="*/ 335 w 150"/>
                  <a:gd name="T55" fmla="*/ 4951 h 402"/>
                  <a:gd name="T56" fmla="*/ 344 w 150"/>
                  <a:gd name="T57" fmla="*/ 4665 h 402"/>
                  <a:gd name="T58" fmla="*/ 625 w 150"/>
                  <a:gd name="T59" fmla="*/ 3768 h 402"/>
                  <a:gd name="T60" fmla="*/ 1113 w 150"/>
                  <a:gd name="T61" fmla="*/ 2790 h 402"/>
                  <a:gd name="T62" fmla="*/ 1141 w 150"/>
                  <a:gd name="T63" fmla="*/ 2657 h 402"/>
                  <a:gd name="T64" fmla="*/ 1087 w 150"/>
                  <a:gd name="T65" fmla="*/ 2471 h 402"/>
                  <a:gd name="T66" fmla="*/ 1126 w 150"/>
                  <a:gd name="T67" fmla="*/ 2471 h 402"/>
                  <a:gd name="T68" fmla="*/ 1282 w 150"/>
                  <a:gd name="T69" fmla="*/ 2456 h 402"/>
                  <a:gd name="T70" fmla="*/ 1434 w 150"/>
                  <a:gd name="T71" fmla="*/ 2393 h 402"/>
                  <a:gd name="T72" fmla="*/ 1365 w 150"/>
                  <a:gd name="T73" fmla="*/ 2517 h 402"/>
                  <a:gd name="T74" fmla="*/ 1248 w 150"/>
                  <a:gd name="T75" fmla="*/ 3258 h 402"/>
                  <a:gd name="T76" fmla="*/ 1248 w 150"/>
                  <a:gd name="T77" fmla="*/ 3309 h 402"/>
                  <a:gd name="T78" fmla="*/ 1324 w 150"/>
                  <a:gd name="T79" fmla="*/ 4674 h 402"/>
                  <a:gd name="T80" fmla="*/ 1324 w 150"/>
                  <a:gd name="T81" fmla="*/ 4728 h 402"/>
                  <a:gd name="T82" fmla="*/ 1224 w 150"/>
                  <a:gd name="T83" fmla="*/ 5503 h 402"/>
                  <a:gd name="T84" fmla="*/ 1248 w 150"/>
                  <a:gd name="T85" fmla="*/ 5527 h 402"/>
                  <a:gd name="T86" fmla="*/ 1248 w 150"/>
                  <a:gd name="T87" fmla="*/ 5527 h 402"/>
                  <a:gd name="T88" fmla="*/ 1282 w 150"/>
                  <a:gd name="T89" fmla="*/ 5503 h 402"/>
                  <a:gd name="T90" fmla="*/ 1378 w 150"/>
                  <a:gd name="T91" fmla="*/ 4728 h 402"/>
                  <a:gd name="T92" fmla="*/ 1378 w 150"/>
                  <a:gd name="T93" fmla="*/ 4674 h 402"/>
                  <a:gd name="T94" fmla="*/ 1307 w 150"/>
                  <a:gd name="T95" fmla="*/ 3309 h 402"/>
                  <a:gd name="T96" fmla="*/ 1307 w 150"/>
                  <a:gd name="T97" fmla="*/ 3258 h 402"/>
                  <a:gd name="T98" fmla="*/ 1422 w 150"/>
                  <a:gd name="T99" fmla="*/ 2530 h 402"/>
                  <a:gd name="T100" fmla="*/ 1612 w 150"/>
                  <a:gd name="T101" fmla="*/ 2280 h 402"/>
                  <a:gd name="T102" fmla="*/ 1604 w 150"/>
                  <a:gd name="T103" fmla="*/ 2767 h 402"/>
                  <a:gd name="T104" fmla="*/ 1604 w 150"/>
                  <a:gd name="T105" fmla="*/ 5503 h 402"/>
                  <a:gd name="T106" fmla="*/ 1812 w 150"/>
                  <a:gd name="T107" fmla="*/ 5483 h 402"/>
                  <a:gd name="T108" fmla="*/ 1812 w 150"/>
                  <a:gd name="T109" fmla="*/ 4015 h 402"/>
                  <a:gd name="T110" fmla="*/ 1932 w 150"/>
                  <a:gd name="T111" fmla="*/ 1441 h 402"/>
                  <a:gd name="T112" fmla="*/ 2088 w 150"/>
                  <a:gd name="T113" fmla="*/ 414 h 402"/>
                  <a:gd name="T114" fmla="*/ 1969 w 150"/>
                  <a:gd name="T115" fmla="*/ 0 h 402"/>
                  <a:gd name="T116" fmla="*/ 1703 w 150"/>
                  <a:gd name="T117" fmla="*/ 1218 h 4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402"/>
                  <a:gd name="T179" fmla="*/ 150 w 150"/>
                  <a:gd name="T180" fmla="*/ 402 h 4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402">
                    <a:moveTo>
                      <a:pt x="122" y="89"/>
                    </a:moveTo>
                    <a:cubicBezTo>
                      <a:pt x="119" y="112"/>
                      <a:pt x="118" y="132"/>
                      <a:pt x="116" y="159"/>
                    </a:cubicBezTo>
                    <a:cubicBezTo>
                      <a:pt x="110" y="164"/>
                      <a:pt x="100" y="173"/>
                      <a:pt x="91" y="175"/>
                    </a:cubicBezTo>
                    <a:cubicBezTo>
                      <a:pt x="88" y="176"/>
                      <a:pt x="84" y="176"/>
                      <a:pt x="81" y="176"/>
                    </a:cubicBezTo>
                    <a:cubicBezTo>
                      <a:pt x="71" y="176"/>
                      <a:pt x="60" y="175"/>
                      <a:pt x="51" y="175"/>
                    </a:cubicBezTo>
                    <a:cubicBezTo>
                      <a:pt x="48" y="175"/>
                      <a:pt x="45" y="175"/>
                      <a:pt x="43" y="175"/>
                    </a:cubicBezTo>
                    <a:cubicBezTo>
                      <a:pt x="30" y="178"/>
                      <a:pt x="22" y="184"/>
                      <a:pt x="15" y="192"/>
                    </a:cubicBezTo>
                    <a:cubicBezTo>
                      <a:pt x="8" y="199"/>
                      <a:pt x="0" y="212"/>
                      <a:pt x="0" y="222"/>
                    </a:cubicBezTo>
                    <a:cubicBezTo>
                      <a:pt x="0" y="222"/>
                      <a:pt x="0" y="223"/>
                      <a:pt x="0" y="223"/>
                    </a:cubicBezTo>
                    <a:cubicBezTo>
                      <a:pt x="1" y="234"/>
                      <a:pt x="16" y="243"/>
                      <a:pt x="19" y="248"/>
                    </a:cubicBezTo>
                    <a:cubicBezTo>
                      <a:pt x="20" y="248"/>
                      <a:pt x="20" y="249"/>
                      <a:pt x="21" y="249"/>
                    </a:cubicBezTo>
                    <a:cubicBezTo>
                      <a:pt x="21" y="249"/>
                      <a:pt x="22" y="249"/>
                      <a:pt x="22" y="248"/>
                    </a:cubicBezTo>
                    <a:cubicBezTo>
                      <a:pt x="23" y="248"/>
                      <a:pt x="23" y="246"/>
                      <a:pt x="22" y="245"/>
                    </a:cubicBezTo>
                    <a:cubicBezTo>
                      <a:pt x="18" y="240"/>
                      <a:pt x="4" y="230"/>
                      <a:pt x="4" y="223"/>
                    </a:cubicBezTo>
                    <a:cubicBezTo>
                      <a:pt x="4" y="222"/>
                      <a:pt x="4" y="222"/>
                      <a:pt x="4" y="222"/>
                    </a:cubicBezTo>
                    <a:cubicBezTo>
                      <a:pt x="4" y="214"/>
                      <a:pt x="12" y="201"/>
                      <a:pt x="18" y="195"/>
                    </a:cubicBezTo>
                    <a:cubicBezTo>
                      <a:pt x="25" y="187"/>
                      <a:pt x="32" y="182"/>
                      <a:pt x="44" y="179"/>
                    </a:cubicBezTo>
                    <a:cubicBezTo>
                      <a:pt x="46" y="179"/>
                      <a:pt x="48" y="179"/>
                      <a:pt x="51" y="179"/>
                    </a:cubicBezTo>
                    <a:cubicBezTo>
                      <a:pt x="58" y="179"/>
                      <a:pt x="66" y="180"/>
                      <a:pt x="74" y="180"/>
                    </a:cubicBezTo>
                    <a:cubicBezTo>
                      <a:pt x="75" y="184"/>
                      <a:pt x="78" y="186"/>
                      <a:pt x="78" y="193"/>
                    </a:cubicBezTo>
                    <a:cubicBezTo>
                      <a:pt x="78" y="195"/>
                      <a:pt x="78" y="198"/>
                      <a:pt x="76" y="202"/>
                    </a:cubicBezTo>
                    <a:cubicBezTo>
                      <a:pt x="71" y="218"/>
                      <a:pt x="51" y="250"/>
                      <a:pt x="41" y="272"/>
                    </a:cubicBezTo>
                    <a:cubicBezTo>
                      <a:pt x="32" y="295"/>
                      <a:pt x="25" y="318"/>
                      <a:pt x="21" y="338"/>
                    </a:cubicBezTo>
                    <a:cubicBezTo>
                      <a:pt x="20" y="345"/>
                      <a:pt x="20" y="352"/>
                      <a:pt x="20" y="360"/>
                    </a:cubicBezTo>
                    <a:cubicBezTo>
                      <a:pt x="20" y="374"/>
                      <a:pt x="21" y="387"/>
                      <a:pt x="21" y="395"/>
                    </a:cubicBezTo>
                    <a:cubicBezTo>
                      <a:pt x="21" y="396"/>
                      <a:pt x="22" y="397"/>
                      <a:pt x="23" y="397"/>
                    </a:cubicBezTo>
                    <a:cubicBezTo>
                      <a:pt x="24" y="397"/>
                      <a:pt x="25" y="396"/>
                      <a:pt x="25" y="395"/>
                    </a:cubicBezTo>
                    <a:cubicBezTo>
                      <a:pt x="25" y="387"/>
                      <a:pt x="24" y="373"/>
                      <a:pt x="24" y="360"/>
                    </a:cubicBezTo>
                    <a:cubicBezTo>
                      <a:pt x="24" y="353"/>
                      <a:pt x="24" y="346"/>
                      <a:pt x="25" y="339"/>
                    </a:cubicBezTo>
                    <a:cubicBezTo>
                      <a:pt x="29" y="319"/>
                      <a:pt x="36" y="296"/>
                      <a:pt x="45" y="274"/>
                    </a:cubicBezTo>
                    <a:cubicBezTo>
                      <a:pt x="54" y="252"/>
                      <a:pt x="75" y="220"/>
                      <a:pt x="80" y="203"/>
                    </a:cubicBezTo>
                    <a:cubicBezTo>
                      <a:pt x="82" y="199"/>
                      <a:pt x="82" y="196"/>
                      <a:pt x="82" y="193"/>
                    </a:cubicBezTo>
                    <a:cubicBezTo>
                      <a:pt x="82" y="187"/>
                      <a:pt x="80" y="183"/>
                      <a:pt x="78" y="180"/>
                    </a:cubicBezTo>
                    <a:cubicBezTo>
                      <a:pt x="79" y="180"/>
                      <a:pt x="80" y="180"/>
                      <a:pt x="81" y="180"/>
                    </a:cubicBezTo>
                    <a:cubicBezTo>
                      <a:pt x="85" y="180"/>
                      <a:pt x="88" y="180"/>
                      <a:pt x="92" y="179"/>
                    </a:cubicBezTo>
                    <a:cubicBezTo>
                      <a:pt x="96" y="178"/>
                      <a:pt x="99" y="176"/>
                      <a:pt x="103" y="174"/>
                    </a:cubicBezTo>
                    <a:cubicBezTo>
                      <a:pt x="101" y="177"/>
                      <a:pt x="99" y="180"/>
                      <a:pt x="98" y="183"/>
                    </a:cubicBezTo>
                    <a:cubicBezTo>
                      <a:pt x="94" y="196"/>
                      <a:pt x="91" y="211"/>
                      <a:pt x="90" y="237"/>
                    </a:cubicBezTo>
                    <a:cubicBezTo>
                      <a:pt x="90" y="238"/>
                      <a:pt x="90" y="239"/>
                      <a:pt x="90" y="241"/>
                    </a:cubicBezTo>
                    <a:cubicBezTo>
                      <a:pt x="90" y="267"/>
                      <a:pt x="95" y="314"/>
                      <a:pt x="95" y="340"/>
                    </a:cubicBezTo>
                    <a:cubicBezTo>
                      <a:pt x="95" y="341"/>
                      <a:pt x="95" y="343"/>
                      <a:pt x="95" y="344"/>
                    </a:cubicBezTo>
                    <a:cubicBezTo>
                      <a:pt x="94" y="370"/>
                      <a:pt x="90" y="388"/>
                      <a:pt x="88" y="400"/>
                    </a:cubicBezTo>
                    <a:cubicBezTo>
                      <a:pt x="88" y="401"/>
                      <a:pt x="89" y="402"/>
                      <a:pt x="90" y="402"/>
                    </a:cubicBezTo>
                    <a:cubicBezTo>
                      <a:pt x="90" y="402"/>
                      <a:pt x="90" y="402"/>
                      <a:pt x="90" y="402"/>
                    </a:cubicBezTo>
                    <a:cubicBezTo>
                      <a:pt x="91" y="402"/>
                      <a:pt x="92" y="401"/>
                      <a:pt x="92" y="400"/>
                    </a:cubicBezTo>
                    <a:cubicBezTo>
                      <a:pt x="94" y="389"/>
                      <a:pt x="98" y="371"/>
                      <a:pt x="99" y="344"/>
                    </a:cubicBezTo>
                    <a:cubicBezTo>
                      <a:pt x="99" y="343"/>
                      <a:pt x="99" y="341"/>
                      <a:pt x="99" y="340"/>
                    </a:cubicBezTo>
                    <a:cubicBezTo>
                      <a:pt x="99" y="313"/>
                      <a:pt x="94" y="267"/>
                      <a:pt x="94" y="241"/>
                    </a:cubicBezTo>
                    <a:cubicBezTo>
                      <a:pt x="94" y="239"/>
                      <a:pt x="94" y="238"/>
                      <a:pt x="94" y="237"/>
                    </a:cubicBezTo>
                    <a:cubicBezTo>
                      <a:pt x="95" y="211"/>
                      <a:pt x="98" y="197"/>
                      <a:pt x="102" y="184"/>
                    </a:cubicBezTo>
                    <a:cubicBezTo>
                      <a:pt x="105" y="174"/>
                      <a:pt x="112" y="170"/>
                      <a:pt x="116" y="166"/>
                    </a:cubicBezTo>
                    <a:cubicBezTo>
                      <a:pt x="116" y="176"/>
                      <a:pt x="116" y="188"/>
                      <a:pt x="115" y="201"/>
                    </a:cubicBezTo>
                    <a:cubicBezTo>
                      <a:pt x="114" y="253"/>
                      <a:pt x="113" y="367"/>
                      <a:pt x="115" y="400"/>
                    </a:cubicBezTo>
                    <a:cubicBezTo>
                      <a:pt x="130" y="399"/>
                      <a:pt x="130" y="399"/>
                      <a:pt x="130" y="399"/>
                    </a:cubicBezTo>
                    <a:cubicBezTo>
                      <a:pt x="132" y="381"/>
                      <a:pt x="128" y="341"/>
                      <a:pt x="130" y="292"/>
                    </a:cubicBezTo>
                    <a:cubicBezTo>
                      <a:pt x="131" y="243"/>
                      <a:pt x="136" y="149"/>
                      <a:pt x="139" y="105"/>
                    </a:cubicBezTo>
                    <a:cubicBezTo>
                      <a:pt x="143" y="62"/>
                      <a:pt x="150" y="48"/>
                      <a:pt x="150" y="30"/>
                    </a:cubicBezTo>
                    <a:cubicBezTo>
                      <a:pt x="142" y="0"/>
                      <a:pt x="142" y="0"/>
                      <a:pt x="142" y="0"/>
                    </a:cubicBezTo>
                    <a:cubicBezTo>
                      <a:pt x="138" y="10"/>
                      <a:pt x="127" y="56"/>
                      <a:pt x="122" y="89"/>
                    </a:cubicBezTo>
                    <a:close/>
                  </a:path>
                </a:pathLst>
              </a:custGeom>
              <a:solidFill>
                <a:srgbClr val="FF0000"/>
              </a:solidFill>
              <a:ln w="9525">
                <a:noFill/>
                <a:round/>
                <a:headEnd/>
                <a:tailEnd/>
              </a:ln>
            </p:spPr>
            <p:txBody>
              <a:bodyPr/>
              <a:lstStyle/>
              <a:p>
                <a:endParaRPr lang="en-US"/>
              </a:p>
            </p:txBody>
          </p:sp>
          <p:sp>
            <p:nvSpPr>
              <p:cNvPr id="40995" name="Freeform 37"/>
              <p:cNvSpPr>
                <a:spLocks noChangeAspect="1"/>
              </p:cNvSpPr>
              <p:nvPr/>
            </p:nvSpPr>
            <p:spPr bwMode="auto">
              <a:xfrm>
                <a:off x="3020" y="2889"/>
                <a:ext cx="280" cy="706"/>
              </a:xfrm>
              <a:custGeom>
                <a:avLst/>
                <a:gdLst>
                  <a:gd name="T0" fmla="*/ 2013 w 165"/>
                  <a:gd name="T1" fmla="*/ 2668 h 417"/>
                  <a:gd name="T2" fmla="*/ 1108 w 165"/>
                  <a:gd name="T3" fmla="*/ 2394 h 417"/>
                  <a:gd name="T4" fmla="*/ 631 w 165"/>
                  <a:gd name="T5" fmla="*/ 2126 h 417"/>
                  <a:gd name="T6" fmla="*/ 346 w 165"/>
                  <a:gd name="T7" fmla="*/ 1849 h 417"/>
                  <a:gd name="T8" fmla="*/ 346 w 165"/>
                  <a:gd name="T9" fmla="*/ 1806 h 417"/>
                  <a:gd name="T10" fmla="*/ 343 w 165"/>
                  <a:gd name="T11" fmla="*/ 902 h 417"/>
                  <a:gd name="T12" fmla="*/ 202 w 165"/>
                  <a:gd name="T13" fmla="*/ 0 h 417"/>
                  <a:gd name="T14" fmla="*/ 14 w 165"/>
                  <a:gd name="T15" fmla="*/ 359 h 417"/>
                  <a:gd name="T16" fmla="*/ 83 w 165"/>
                  <a:gd name="T17" fmla="*/ 1021 h 417"/>
                  <a:gd name="T18" fmla="*/ 120 w 165"/>
                  <a:gd name="T19" fmla="*/ 2226 h 417"/>
                  <a:gd name="T20" fmla="*/ 119 w 165"/>
                  <a:gd name="T21" fmla="*/ 4077 h 417"/>
                  <a:gd name="T22" fmla="*/ 224 w 165"/>
                  <a:gd name="T23" fmla="*/ 5741 h 417"/>
                  <a:gd name="T24" fmla="*/ 380 w 165"/>
                  <a:gd name="T25" fmla="*/ 5741 h 417"/>
                  <a:gd name="T26" fmla="*/ 322 w 165"/>
                  <a:gd name="T27" fmla="*/ 3921 h 417"/>
                  <a:gd name="T28" fmla="*/ 346 w 165"/>
                  <a:gd name="T29" fmla="*/ 2003 h 417"/>
                  <a:gd name="T30" fmla="*/ 479 w 165"/>
                  <a:gd name="T31" fmla="*/ 2126 h 417"/>
                  <a:gd name="T32" fmla="*/ 723 w 165"/>
                  <a:gd name="T33" fmla="*/ 2506 h 417"/>
                  <a:gd name="T34" fmla="*/ 806 w 165"/>
                  <a:gd name="T35" fmla="*/ 3235 h 417"/>
                  <a:gd name="T36" fmla="*/ 806 w 165"/>
                  <a:gd name="T37" fmla="*/ 3411 h 417"/>
                  <a:gd name="T38" fmla="*/ 604 w 165"/>
                  <a:gd name="T39" fmla="*/ 4993 h 417"/>
                  <a:gd name="T40" fmla="*/ 587 w 165"/>
                  <a:gd name="T41" fmla="*/ 5232 h 417"/>
                  <a:gd name="T42" fmla="*/ 623 w 165"/>
                  <a:gd name="T43" fmla="*/ 5761 h 417"/>
                  <a:gd name="T44" fmla="*/ 645 w 165"/>
                  <a:gd name="T45" fmla="*/ 5785 h 417"/>
                  <a:gd name="T46" fmla="*/ 669 w 165"/>
                  <a:gd name="T47" fmla="*/ 5761 h 417"/>
                  <a:gd name="T48" fmla="*/ 645 w 165"/>
                  <a:gd name="T49" fmla="*/ 5232 h 417"/>
                  <a:gd name="T50" fmla="*/ 665 w 165"/>
                  <a:gd name="T51" fmla="*/ 4993 h 417"/>
                  <a:gd name="T52" fmla="*/ 860 w 165"/>
                  <a:gd name="T53" fmla="*/ 3411 h 417"/>
                  <a:gd name="T54" fmla="*/ 860 w 165"/>
                  <a:gd name="T55" fmla="*/ 3235 h 417"/>
                  <a:gd name="T56" fmla="*/ 772 w 165"/>
                  <a:gd name="T57" fmla="*/ 2490 h 417"/>
                  <a:gd name="T58" fmla="*/ 582 w 165"/>
                  <a:gd name="T59" fmla="*/ 2143 h 417"/>
                  <a:gd name="T60" fmla="*/ 587 w 165"/>
                  <a:gd name="T61" fmla="*/ 2170 h 417"/>
                  <a:gd name="T62" fmla="*/ 904 w 165"/>
                  <a:gd name="T63" fmla="*/ 2367 h 417"/>
                  <a:gd name="T64" fmla="*/ 904 w 165"/>
                  <a:gd name="T65" fmla="*/ 2367 h 417"/>
                  <a:gd name="T66" fmla="*/ 904 w 165"/>
                  <a:gd name="T67" fmla="*/ 2367 h 417"/>
                  <a:gd name="T68" fmla="*/ 1235 w 165"/>
                  <a:gd name="T69" fmla="*/ 2907 h 417"/>
                  <a:gd name="T70" fmla="*/ 1408 w 165"/>
                  <a:gd name="T71" fmla="*/ 4371 h 417"/>
                  <a:gd name="T72" fmla="*/ 1534 w 165"/>
                  <a:gd name="T73" fmla="*/ 5120 h 417"/>
                  <a:gd name="T74" fmla="*/ 1534 w 165"/>
                  <a:gd name="T75" fmla="*/ 5194 h 417"/>
                  <a:gd name="T76" fmla="*/ 1492 w 165"/>
                  <a:gd name="T77" fmla="*/ 5775 h 417"/>
                  <a:gd name="T78" fmla="*/ 1509 w 165"/>
                  <a:gd name="T79" fmla="*/ 5799 h 417"/>
                  <a:gd name="T80" fmla="*/ 1509 w 165"/>
                  <a:gd name="T81" fmla="*/ 5799 h 417"/>
                  <a:gd name="T82" fmla="*/ 1534 w 165"/>
                  <a:gd name="T83" fmla="*/ 5775 h 417"/>
                  <a:gd name="T84" fmla="*/ 1592 w 165"/>
                  <a:gd name="T85" fmla="*/ 5194 h 417"/>
                  <a:gd name="T86" fmla="*/ 1592 w 165"/>
                  <a:gd name="T87" fmla="*/ 5120 h 417"/>
                  <a:gd name="T88" fmla="*/ 1459 w 165"/>
                  <a:gd name="T89" fmla="*/ 4371 h 417"/>
                  <a:gd name="T90" fmla="*/ 1296 w 165"/>
                  <a:gd name="T91" fmla="*/ 2892 h 417"/>
                  <a:gd name="T92" fmla="*/ 1025 w 165"/>
                  <a:gd name="T93" fmla="*/ 2423 h 417"/>
                  <a:gd name="T94" fmla="*/ 1086 w 165"/>
                  <a:gd name="T95" fmla="*/ 2452 h 417"/>
                  <a:gd name="T96" fmla="*/ 1984 w 165"/>
                  <a:gd name="T97" fmla="*/ 2726 h 417"/>
                  <a:gd name="T98" fmla="*/ 2264 w 165"/>
                  <a:gd name="T99" fmla="*/ 3032 h 417"/>
                  <a:gd name="T100" fmla="*/ 2153 w 165"/>
                  <a:gd name="T101" fmla="*/ 3188 h 417"/>
                  <a:gd name="T102" fmla="*/ 1999 w 165"/>
                  <a:gd name="T103" fmla="*/ 3329 h 417"/>
                  <a:gd name="T104" fmla="*/ 1999 w 165"/>
                  <a:gd name="T105" fmla="*/ 3367 h 417"/>
                  <a:gd name="T106" fmla="*/ 2013 w 165"/>
                  <a:gd name="T107" fmla="*/ 3376 h 417"/>
                  <a:gd name="T108" fmla="*/ 2038 w 165"/>
                  <a:gd name="T109" fmla="*/ 3367 h 417"/>
                  <a:gd name="T110" fmla="*/ 2199 w 165"/>
                  <a:gd name="T111" fmla="*/ 3227 h 417"/>
                  <a:gd name="T112" fmla="*/ 2321 w 165"/>
                  <a:gd name="T113" fmla="*/ 3032 h 417"/>
                  <a:gd name="T114" fmla="*/ 2013 w 165"/>
                  <a:gd name="T115" fmla="*/ 2668 h 4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417"/>
                  <a:gd name="T176" fmla="*/ 165 w 165"/>
                  <a:gd name="T177" fmla="*/ 417 h 4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417">
                    <a:moveTo>
                      <a:pt x="143" y="192"/>
                    </a:moveTo>
                    <a:cubicBezTo>
                      <a:pt x="128" y="185"/>
                      <a:pt x="95" y="179"/>
                      <a:pt x="79" y="172"/>
                    </a:cubicBezTo>
                    <a:cubicBezTo>
                      <a:pt x="62" y="166"/>
                      <a:pt x="55" y="160"/>
                      <a:pt x="45" y="153"/>
                    </a:cubicBezTo>
                    <a:cubicBezTo>
                      <a:pt x="38" y="147"/>
                      <a:pt x="30" y="139"/>
                      <a:pt x="25" y="133"/>
                    </a:cubicBezTo>
                    <a:cubicBezTo>
                      <a:pt x="25" y="132"/>
                      <a:pt x="25" y="131"/>
                      <a:pt x="25" y="130"/>
                    </a:cubicBezTo>
                    <a:cubicBezTo>
                      <a:pt x="25" y="94"/>
                      <a:pt x="26" y="86"/>
                      <a:pt x="24" y="65"/>
                    </a:cubicBezTo>
                    <a:cubicBezTo>
                      <a:pt x="22" y="43"/>
                      <a:pt x="18" y="6"/>
                      <a:pt x="14" y="0"/>
                    </a:cubicBezTo>
                    <a:cubicBezTo>
                      <a:pt x="1" y="26"/>
                      <a:pt x="1" y="26"/>
                      <a:pt x="1" y="26"/>
                    </a:cubicBezTo>
                    <a:cubicBezTo>
                      <a:pt x="0" y="38"/>
                      <a:pt x="5" y="51"/>
                      <a:pt x="6" y="73"/>
                    </a:cubicBezTo>
                    <a:cubicBezTo>
                      <a:pt x="7" y="95"/>
                      <a:pt x="9" y="123"/>
                      <a:pt x="9" y="160"/>
                    </a:cubicBezTo>
                    <a:cubicBezTo>
                      <a:pt x="9" y="196"/>
                      <a:pt x="7" y="251"/>
                      <a:pt x="8" y="293"/>
                    </a:cubicBezTo>
                    <a:cubicBezTo>
                      <a:pt x="9" y="335"/>
                      <a:pt x="13" y="393"/>
                      <a:pt x="16" y="413"/>
                    </a:cubicBezTo>
                    <a:cubicBezTo>
                      <a:pt x="27" y="413"/>
                      <a:pt x="27" y="413"/>
                      <a:pt x="27" y="413"/>
                    </a:cubicBezTo>
                    <a:cubicBezTo>
                      <a:pt x="28" y="391"/>
                      <a:pt x="24" y="329"/>
                      <a:pt x="23" y="282"/>
                    </a:cubicBezTo>
                    <a:cubicBezTo>
                      <a:pt x="23" y="241"/>
                      <a:pt x="24" y="182"/>
                      <a:pt x="25" y="144"/>
                    </a:cubicBezTo>
                    <a:cubicBezTo>
                      <a:pt x="28" y="147"/>
                      <a:pt x="31" y="149"/>
                      <a:pt x="34" y="153"/>
                    </a:cubicBezTo>
                    <a:cubicBezTo>
                      <a:pt x="40" y="160"/>
                      <a:pt x="47" y="165"/>
                      <a:pt x="51" y="180"/>
                    </a:cubicBezTo>
                    <a:cubicBezTo>
                      <a:pt x="54" y="193"/>
                      <a:pt x="57" y="210"/>
                      <a:pt x="57" y="233"/>
                    </a:cubicBezTo>
                    <a:cubicBezTo>
                      <a:pt x="57" y="237"/>
                      <a:pt x="57" y="241"/>
                      <a:pt x="57" y="245"/>
                    </a:cubicBezTo>
                    <a:cubicBezTo>
                      <a:pt x="56" y="275"/>
                      <a:pt x="45" y="331"/>
                      <a:pt x="43" y="359"/>
                    </a:cubicBezTo>
                    <a:cubicBezTo>
                      <a:pt x="42" y="365"/>
                      <a:pt x="42" y="371"/>
                      <a:pt x="42" y="376"/>
                    </a:cubicBezTo>
                    <a:cubicBezTo>
                      <a:pt x="42" y="394"/>
                      <a:pt x="44" y="406"/>
                      <a:pt x="44" y="414"/>
                    </a:cubicBezTo>
                    <a:cubicBezTo>
                      <a:pt x="44" y="415"/>
                      <a:pt x="45" y="416"/>
                      <a:pt x="46" y="416"/>
                    </a:cubicBezTo>
                    <a:cubicBezTo>
                      <a:pt x="47" y="416"/>
                      <a:pt x="48" y="415"/>
                      <a:pt x="48" y="414"/>
                    </a:cubicBezTo>
                    <a:cubicBezTo>
                      <a:pt x="48" y="405"/>
                      <a:pt x="46" y="394"/>
                      <a:pt x="46" y="376"/>
                    </a:cubicBezTo>
                    <a:cubicBezTo>
                      <a:pt x="46" y="371"/>
                      <a:pt x="46" y="366"/>
                      <a:pt x="47" y="359"/>
                    </a:cubicBezTo>
                    <a:cubicBezTo>
                      <a:pt x="49" y="332"/>
                      <a:pt x="59" y="276"/>
                      <a:pt x="61" y="245"/>
                    </a:cubicBezTo>
                    <a:cubicBezTo>
                      <a:pt x="61" y="241"/>
                      <a:pt x="61" y="237"/>
                      <a:pt x="61" y="233"/>
                    </a:cubicBezTo>
                    <a:cubicBezTo>
                      <a:pt x="61" y="209"/>
                      <a:pt x="58" y="192"/>
                      <a:pt x="55" y="179"/>
                    </a:cubicBezTo>
                    <a:cubicBezTo>
                      <a:pt x="51" y="166"/>
                      <a:pt x="46" y="160"/>
                      <a:pt x="41" y="154"/>
                    </a:cubicBezTo>
                    <a:cubicBezTo>
                      <a:pt x="41" y="155"/>
                      <a:pt x="42" y="155"/>
                      <a:pt x="42" y="156"/>
                    </a:cubicBezTo>
                    <a:cubicBezTo>
                      <a:pt x="49" y="161"/>
                      <a:pt x="56" y="166"/>
                      <a:pt x="64" y="170"/>
                    </a:cubicBezTo>
                    <a:cubicBezTo>
                      <a:pt x="64" y="170"/>
                      <a:pt x="64" y="170"/>
                      <a:pt x="64" y="170"/>
                    </a:cubicBezTo>
                    <a:cubicBezTo>
                      <a:pt x="64" y="170"/>
                      <a:pt x="64" y="170"/>
                      <a:pt x="64" y="170"/>
                    </a:cubicBezTo>
                    <a:cubicBezTo>
                      <a:pt x="69" y="178"/>
                      <a:pt x="82" y="186"/>
                      <a:pt x="88" y="209"/>
                    </a:cubicBezTo>
                    <a:cubicBezTo>
                      <a:pt x="94" y="233"/>
                      <a:pt x="97" y="288"/>
                      <a:pt x="100" y="314"/>
                    </a:cubicBezTo>
                    <a:cubicBezTo>
                      <a:pt x="104" y="341"/>
                      <a:pt x="108" y="351"/>
                      <a:pt x="109" y="368"/>
                    </a:cubicBezTo>
                    <a:cubicBezTo>
                      <a:pt x="109" y="370"/>
                      <a:pt x="109" y="371"/>
                      <a:pt x="109" y="373"/>
                    </a:cubicBezTo>
                    <a:cubicBezTo>
                      <a:pt x="109" y="389"/>
                      <a:pt x="106" y="406"/>
                      <a:pt x="106" y="415"/>
                    </a:cubicBezTo>
                    <a:cubicBezTo>
                      <a:pt x="105" y="416"/>
                      <a:pt x="106" y="417"/>
                      <a:pt x="107" y="417"/>
                    </a:cubicBezTo>
                    <a:cubicBezTo>
                      <a:pt x="107" y="417"/>
                      <a:pt x="107" y="417"/>
                      <a:pt x="107" y="417"/>
                    </a:cubicBezTo>
                    <a:cubicBezTo>
                      <a:pt x="109" y="417"/>
                      <a:pt x="109" y="416"/>
                      <a:pt x="109" y="415"/>
                    </a:cubicBezTo>
                    <a:cubicBezTo>
                      <a:pt x="110" y="407"/>
                      <a:pt x="113" y="389"/>
                      <a:pt x="113" y="373"/>
                    </a:cubicBezTo>
                    <a:cubicBezTo>
                      <a:pt x="113" y="371"/>
                      <a:pt x="113" y="370"/>
                      <a:pt x="113" y="368"/>
                    </a:cubicBezTo>
                    <a:cubicBezTo>
                      <a:pt x="112" y="350"/>
                      <a:pt x="107" y="340"/>
                      <a:pt x="104" y="314"/>
                    </a:cubicBezTo>
                    <a:cubicBezTo>
                      <a:pt x="100" y="288"/>
                      <a:pt x="98" y="233"/>
                      <a:pt x="92" y="208"/>
                    </a:cubicBezTo>
                    <a:cubicBezTo>
                      <a:pt x="88" y="190"/>
                      <a:pt x="79" y="180"/>
                      <a:pt x="73" y="174"/>
                    </a:cubicBezTo>
                    <a:cubicBezTo>
                      <a:pt x="74" y="175"/>
                      <a:pt x="76" y="175"/>
                      <a:pt x="77" y="176"/>
                    </a:cubicBezTo>
                    <a:cubicBezTo>
                      <a:pt x="94" y="183"/>
                      <a:pt x="128" y="189"/>
                      <a:pt x="141" y="196"/>
                    </a:cubicBezTo>
                    <a:cubicBezTo>
                      <a:pt x="155" y="203"/>
                      <a:pt x="161" y="212"/>
                      <a:pt x="161" y="218"/>
                    </a:cubicBezTo>
                    <a:cubicBezTo>
                      <a:pt x="161" y="221"/>
                      <a:pt x="158" y="225"/>
                      <a:pt x="153" y="229"/>
                    </a:cubicBezTo>
                    <a:cubicBezTo>
                      <a:pt x="149" y="233"/>
                      <a:pt x="144" y="237"/>
                      <a:pt x="142" y="239"/>
                    </a:cubicBezTo>
                    <a:cubicBezTo>
                      <a:pt x="141" y="240"/>
                      <a:pt x="141" y="241"/>
                      <a:pt x="142" y="242"/>
                    </a:cubicBezTo>
                    <a:cubicBezTo>
                      <a:pt x="142" y="243"/>
                      <a:pt x="143" y="243"/>
                      <a:pt x="143" y="243"/>
                    </a:cubicBezTo>
                    <a:cubicBezTo>
                      <a:pt x="144" y="243"/>
                      <a:pt x="145" y="242"/>
                      <a:pt x="145" y="242"/>
                    </a:cubicBezTo>
                    <a:cubicBezTo>
                      <a:pt x="147" y="240"/>
                      <a:pt x="152" y="236"/>
                      <a:pt x="156" y="232"/>
                    </a:cubicBezTo>
                    <a:cubicBezTo>
                      <a:pt x="160" y="228"/>
                      <a:pt x="165" y="223"/>
                      <a:pt x="165" y="218"/>
                    </a:cubicBezTo>
                    <a:cubicBezTo>
                      <a:pt x="165" y="209"/>
                      <a:pt x="157" y="200"/>
                      <a:pt x="143" y="192"/>
                    </a:cubicBezTo>
                    <a:close/>
                  </a:path>
                </a:pathLst>
              </a:custGeom>
              <a:solidFill>
                <a:srgbClr val="FF0000"/>
              </a:solidFill>
              <a:ln w="9525">
                <a:noFill/>
                <a:round/>
                <a:headEnd/>
                <a:tailEnd/>
              </a:ln>
            </p:spPr>
            <p:txBody>
              <a:bodyPr/>
              <a:lstStyle/>
              <a:p>
                <a:endParaRPr lang="en-US"/>
              </a:p>
            </p:txBody>
          </p:sp>
          <p:sp>
            <p:nvSpPr>
              <p:cNvPr id="40996" name="Freeform 38"/>
              <p:cNvSpPr>
                <a:spLocks noChangeAspect="1" noEditPoints="1"/>
              </p:cNvSpPr>
              <p:nvPr/>
            </p:nvSpPr>
            <p:spPr bwMode="auto">
              <a:xfrm>
                <a:off x="2378" y="768"/>
                <a:ext cx="1012" cy="2484"/>
              </a:xfrm>
              <a:custGeom>
                <a:avLst/>
                <a:gdLst>
                  <a:gd name="T0" fmla="*/ 8233 w 598"/>
                  <a:gd name="T1" fmla="*/ 6193 h 1468"/>
                  <a:gd name="T2" fmla="*/ 6702 w 598"/>
                  <a:gd name="T3" fmla="*/ 6328 h 1468"/>
                  <a:gd name="T4" fmla="*/ 5552 w 598"/>
                  <a:gd name="T5" fmla="*/ 5518 h 1468"/>
                  <a:gd name="T6" fmla="*/ 5568 w 598"/>
                  <a:gd name="T7" fmla="*/ 5452 h 1468"/>
                  <a:gd name="T8" fmla="*/ 5710 w 598"/>
                  <a:gd name="T9" fmla="*/ 5286 h 1468"/>
                  <a:gd name="T10" fmla="*/ 5167 w 598"/>
                  <a:gd name="T11" fmla="*/ 5391 h 1468"/>
                  <a:gd name="T12" fmla="*/ 4537 w 598"/>
                  <a:gd name="T13" fmla="*/ 5838 h 1468"/>
                  <a:gd name="T14" fmla="*/ 3765 w 598"/>
                  <a:gd name="T15" fmla="*/ 3768 h 1468"/>
                  <a:gd name="T16" fmla="*/ 5840 w 598"/>
                  <a:gd name="T17" fmla="*/ 1443 h 1468"/>
                  <a:gd name="T18" fmla="*/ 5747 w 598"/>
                  <a:gd name="T19" fmla="*/ 1139 h 1468"/>
                  <a:gd name="T20" fmla="*/ 5026 w 598"/>
                  <a:gd name="T21" fmla="*/ 1027 h 1468"/>
                  <a:gd name="T22" fmla="*/ 5791 w 598"/>
                  <a:gd name="T23" fmla="*/ 1443 h 1468"/>
                  <a:gd name="T24" fmla="*/ 3765 w 598"/>
                  <a:gd name="T25" fmla="*/ 3687 h 1468"/>
                  <a:gd name="T26" fmla="*/ 5439 w 598"/>
                  <a:gd name="T27" fmla="*/ 558 h 1468"/>
                  <a:gd name="T28" fmla="*/ 5151 w 598"/>
                  <a:gd name="T29" fmla="*/ 58 h 1468"/>
                  <a:gd name="T30" fmla="*/ 4026 w 598"/>
                  <a:gd name="T31" fmla="*/ 1360 h 1468"/>
                  <a:gd name="T32" fmla="*/ 3772 w 598"/>
                  <a:gd name="T33" fmla="*/ 24 h 1468"/>
                  <a:gd name="T34" fmla="*/ 3451 w 598"/>
                  <a:gd name="T35" fmla="*/ 418 h 1468"/>
                  <a:gd name="T36" fmla="*/ 2870 w 598"/>
                  <a:gd name="T37" fmla="*/ 525 h 1468"/>
                  <a:gd name="T38" fmla="*/ 2544 w 598"/>
                  <a:gd name="T39" fmla="*/ 778 h 1468"/>
                  <a:gd name="T40" fmla="*/ 3317 w 598"/>
                  <a:gd name="T41" fmla="*/ 1377 h 1468"/>
                  <a:gd name="T42" fmla="*/ 2569 w 598"/>
                  <a:gd name="T43" fmla="*/ 2785 h 1468"/>
                  <a:gd name="T44" fmla="*/ 2904 w 598"/>
                  <a:gd name="T45" fmla="*/ 1484 h 1468"/>
                  <a:gd name="T46" fmla="*/ 2569 w 598"/>
                  <a:gd name="T47" fmla="*/ 2345 h 1468"/>
                  <a:gd name="T48" fmla="*/ 2288 w 598"/>
                  <a:gd name="T49" fmla="*/ 1743 h 1468"/>
                  <a:gd name="T50" fmla="*/ 3446 w 598"/>
                  <a:gd name="T51" fmla="*/ 3289 h 1468"/>
                  <a:gd name="T52" fmla="*/ 3814 w 598"/>
                  <a:gd name="T53" fmla="*/ 5970 h 1468"/>
                  <a:gd name="T54" fmla="*/ 2466 w 598"/>
                  <a:gd name="T55" fmla="*/ 5257 h 1468"/>
                  <a:gd name="T56" fmla="*/ 2890 w 598"/>
                  <a:gd name="T57" fmla="*/ 5552 h 1468"/>
                  <a:gd name="T58" fmla="*/ 426 w 598"/>
                  <a:gd name="T59" fmla="*/ 6511 h 1468"/>
                  <a:gd name="T60" fmla="*/ 484 w 598"/>
                  <a:gd name="T61" fmla="*/ 6560 h 1468"/>
                  <a:gd name="T62" fmla="*/ 401 w 598"/>
                  <a:gd name="T63" fmla="*/ 6657 h 1468"/>
                  <a:gd name="T64" fmla="*/ 1560 w 598"/>
                  <a:gd name="T65" fmla="*/ 6511 h 1468"/>
                  <a:gd name="T66" fmla="*/ 748 w 598"/>
                  <a:gd name="T67" fmla="*/ 9574 h 1468"/>
                  <a:gd name="T68" fmla="*/ 1163 w 598"/>
                  <a:gd name="T69" fmla="*/ 7533 h 1468"/>
                  <a:gd name="T70" fmla="*/ 1328 w 598"/>
                  <a:gd name="T71" fmla="*/ 8584 h 1468"/>
                  <a:gd name="T72" fmla="*/ 2953 w 598"/>
                  <a:gd name="T73" fmla="*/ 10484 h 1468"/>
                  <a:gd name="T74" fmla="*/ 3569 w 598"/>
                  <a:gd name="T75" fmla="*/ 6337 h 1468"/>
                  <a:gd name="T76" fmla="*/ 3402 w 598"/>
                  <a:gd name="T77" fmla="*/ 9254 h 1468"/>
                  <a:gd name="T78" fmla="*/ 3082 w 598"/>
                  <a:gd name="T79" fmla="*/ 13586 h 1468"/>
                  <a:gd name="T80" fmla="*/ 3271 w 598"/>
                  <a:gd name="T81" fmla="*/ 17992 h 1468"/>
                  <a:gd name="T82" fmla="*/ 3674 w 598"/>
                  <a:gd name="T83" fmla="*/ 20246 h 1468"/>
                  <a:gd name="T84" fmla="*/ 3165 w 598"/>
                  <a:gd name="T85" fmla="*/ 19755 h 1468"/>
                  <a:gd name="T86" fmla="*/ 3772 w 598"/>
                  <a:gd name="T87" fmla="*/ 16312 h 1468"/>
                  <a:gd name="T88" fmla="*/ 3946 w 598"/>
                  <a:gd name="T89" fmla="*/ 17979 h 1468"/>
                  <a:gd name="T90" fmla="*/ 4551 w 598"/>
                  <a:gd name="T91" fmla="*/ 16358 h 1468"/>
                  <a:gd name="T92" fmla="*/ 4026 w 598"/>
                  <a:gd name="T93" fmla="*/ 19263 h 1468"/>
                  <a:gd name="T94" fmla="*/ 4173 w 598"/>
                  <a:gd name="T95" fmla="*/ 19398 h 1468"/>
                  <a:gd name="T96" fmla="*/ 5332 w 598"/>
                  <a:gd name="T97" fmla="*/ 17060 h 1468"/>
                  <a:gd name="T98" fmla="*/ 5109 w 598"/>
                  <a:gd name="T99" fmla="*/ 13428 h 1468"/>
                  <a:gd name="T100" fmla="*/ 5273 w 598"/>
                  <a:gd name="T101" fmla="*/ 9640 h 1468"/>
                  <a:gd name="T102" fmla="*/ 4576 w 598"/>
                  <a:gd name="T103" fmla="*/ 6880 h 1468"/>
                  <a:gd name="T104" fmla="*/ 4955 w 598"/>
                  <a:gd name="T105" fmla="*/ 6114 h 1468"/>
                  <a:gd name="T106" fmla="*/ 6659 w 598"/>
                  <a:gd name="T107" fmla="*/ 8337 h 1468"/>
                  <a:gd name="T108" fmla="*/ 7285 w 598"/>
                  <a:gd name="T109" fmla="*/ 8315 h 1468"/>
                  <a:gd name="T110" fmla="*/ 7619 w 598"/>
                  <a:gd name="T111" fmla="*/ 9618 h 1468"/>
                  <a:gd name="T112" fmla="*/ 7202 w 598"/>
                  <a:gd name="T113" fmla="*/ 7476 h 1468"/>
                  <a:gd name="T114" fmla="*/ 7120 w 598"/>
                  <a:gd name="T115" fmla="*/ 6477 h 1468"/>
                  <a:gd name="T116" fmla="*/ 7925 w 598"/>
                  <a:gd name="T117" fmla="*/ 6411 h 1468"/>
                  <a:gd name="T118" fmla="*/ 3913 w 598"/>
                  <a:gd name="T119" fmla="*/ 7379 h 1468"/>
                  <a:gd name="T120" fmla="*/ 4430 w 598"/>
                  <a:gd name="T121" fmla="*/ 7356 h 14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8"/>
                  <a:gd name="T184" fmla="*/ 0 h 1468"/>
                  <a:gd name="T185" fmla="*/ 598 w 598"/>
                  <a:gd name="T186" fmla="*/ 1468 h 14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8" h="1468">
                    <a:moveTo>
                      <a:pt x="597" y="452"/>
                    </a:moveTo>
                    <a:cubicBezTo>
                      <a:pt x="595" y="452"/>
                      <a:pt x="590" y="452"/>
                      <a:pt x="587" y="453"/>
                    </a:cubicBezTo>
                    <a:cubicBezTo>
                      <a:pt x="585" y="454"/>
                      <a:pt x="583" y="457"/>
                      <a:pt x="581" y="458"/>
                    </a:cubicBezTo>
                    <a:cubicBezTo>
                      <a:pt x="578" y="459"/>
                      <a:pt x="576" y="460"/>
                      <a:pt x="572" y="460"/>
                    </a:cubicBezTo>
                    <a:cubicBezTo>
                      <a:pt x="571" y="460"/>
                      <a:pt x="569" y="460"/>
                      <a:pt x="567" y="460"/>
                    </a:cubicBezTo>
                    <a:cubicBezTo>
                      <a:pt x="567" y="459"/>
                      <a:pt x="566" y="459"/>
                      <a:pt x="566" y="458"/>
                    </a:cubicBezTo>
                    <a:cubicBezTo>
                      <a:pt x="566" y="458"/>
                      <a:pt x="567" y="458"/>
                      <a:pt x="567" y="458"/>
                    </a:cubicBezTo>
                    <a:cubicBezTo>
                      <a:pt x="572" y="456"/>
                      <a:pt x="571" y="453"/>
                      <a:pt x="574" y="453"/>
                    </a:cubicBezTo>
                    <a:cubicBezTo>
                      <a:pt x="577" y="452"/>
                      <a:pt x="581" y="451"/>
                      <a:pt x="585" y="450"/>
                    </a:cubicBezTo>
                    <a:cubicBezTo>
                      <a:pt x="588" y="449"/>
                      <a:pt x="592" y="448"/>
                      <a:pt x="594" y="448"/>
                    </a:cubicBezTo>
                    <a:cubicBezTo>
                      <a:pt x="594" y="448"/>
                      <a:pt x="594" y="447"/>
                      <a:pt x="594" y="447"/>
                    </a:cubicBezTo>
                    <a:cubicBezTo>
                      <a:pt x="594" y="446"/>
                      <a:pt x="594" y="446"/>
                      <a:pt x="593" y="446"/>
                    </a:cubicBezTo>
                    <a:cubicBezTo>
                      <a:pt x="591" y="446"/>
                      <a:pt x="588" y="447"/>
                      <a:pt x="584" y="448"/>
                    </a:cubicBezTo>
                    <a:cubicBezTo>
                      <a:pt x="581" y="449"/>
                      <a:pt x="576" y="450"/>
                      <a:pt x="573" y="451"/>
                    </a:cubicBezTo>
                    <a:cubicBezTo>
                      <a:pt x="569" y="452"/>
                      <a:pt x="570" y="455"/>
                      <a:pt x="567" y="456"/>
                    </a:cubicBezTo>
                    <a:cubicBezTo>
                      <a:pt x="564" y="457"/>
                      <a:pt x="556" y="458"/>
                      <a:pt x="551" y="459"/>
                    </a:cubicBezTo>
                    <a:cubicBezTo>
                      <a:pt x="548" y="458"/>
                      <a:pt x="544" y="457"/>
                      <a:pt x="540" y="457"/>
                    </a:cubicBezTo>
                    <a:cubicBezTo>
                      <a:pt x="536" y="457"/>
                      <a:pt x="534" y="457"/>
                      <a:pt x="530" y="458"/>
                    </a:cubicBezTo>
                    <a:cubicBezTo>
                      <a:pt x="526" y="459"/>
                      <a:pt x="522" y="462"/>
                      <a:pt x="518" y="463"/>
                    </a:cubicBezTo>
                    <a:cubicBezTo>
                      <a:pt x="516" y="463"/>
                      <a:pt x="514" y="463"/>
                      <a:pt x="513" y="463"/>
                    </a:cubicBezTo>
                    <a:cubicBezTo>
                      <a:pt x="510" y="463"/>
                      <a:pt x="508" y="463"/>
                      <a:pt x="505" y="462"/>
                    </a:cubicBezTo>
                    <a:cubicBezTo>
                      <a:pt x="501" y="462"/>
                      <a:pt x="495" y="458"/>
                      <a:pt x="490" y="457"/>
                    </a:cubicBezTo>
                    <a:cubicBezTo>
                      <a:pt x="488" y="457"/>
                      <a:pt x="486" y="456"/>
                      <a:pt x="484" y="456"/>
                    </a:cubicBezTo>
                    <a:cubicBezTo>
                      <a:pt x="484" y="456"/>
                      <a:pt x="484" y="456"/>
                      <a:pt x="483" y="456"/>
                    </a:cubicBezTo>
                    <a:cubicBezTo>
                      <a:pt x="467" y="439"/>
                      <a:pt x="444" y="427"/>
                      <a:pt x="426" y="420"/>
                    </a:cubicBezTo>
                    <a:cubicBezTo>
                      <a:pt x="408" y="413"/>
                      <a:pt x="388" y="411"/>
                      <a:pt x="376" y="413"/>
                    </a:cubicBezTo>
                    <a:cubicBezTo>
                      <a:pt x="371" y="409"/>
                      <a:pt x="369" y="402"/>
                      <a:pt x="367" y="395"/>
                    </a:cubicBezTo>
                    <a:cubicBezTo>
                      <a:pt x="367" y="395"/>
                      <a:pt x="367" y="395"/>
                      <a:pt x="367" y="395"/>
                    </a:cubicBezTo>
                    <a:cubicBezTo>
                      <a:pt x="367" y="395"/>
                      <a:pt x="369" y="395"/>
                      <a:pt x="370" y="395"/>
                    </a:cubicBezTo>
                    <a:cubicBezTo>
                      <a:pt x="371" y="395"/>
                      <a:pt x="373" y="395"/>
                      <a:pt x="375" y="394"/>
                    </a:cubicBezTo>
                    <a:cubicBezTo>
                      <a:pt x="378" y="393"/>
                      <a:pt x="383" y="390"/>
                      <a:pt x="385" y="389"/>
                    </a:cubicBezTo>
                    <a:cubicBezTo>
                      <a:pt x="386" y="389"/>
                      <a:pt x="386" y="389"/>
                      <a:pt x="387" y="389"/>
                    </a:cubicBezTo>
                    <a:cubicBezTo>
                      <a:pt x="389" y="389"/>
                      <a:pt x="391" y="390"/>
                      <a:pt x="393" y="390"/>
                    </a:cubicBezTo>
                    <a:cubicBezTo>
                      <a:pt x="395" y="390"/>
                      <a:pt x="395" y="391"/>
                      <a:pt x="397" y="392"/>
                    </a:cubicBezTo>
                    <a:cubicBezTo>
                      <a:pt x="397" y="392"/>
                      <a:pt x="397" y="393"/>
                      <a:pt x="397" y="394"/>
                    </a:cubicBezTo>
                    <a:cubicBezTo>
                      <a:pt x="397" y="395"/>
                      <a:pt x="398" y="397"/>
                      <a:pt x="400" y="398"/>
                    </a:cubicBezTo>
                    <a:cubicBezTo>
                      <a:pt x="403" y="399"/>
                      <a:pt x="409" y="400"/>
                      <a:pt x="412" y="400"/>
                    </a:cubicBezTo>
                    <a:cubicBezTo>
                      <a:pt x="415" y="400"/>
                      <a:pt x="417" y="399"/>
                      <a:pt x="417" y="399"/>
                    </a:cubicBezTo>
                    <a:cubicBezTo>
                      <a:pt x="417" y="399"/>
                      <a:pt x="417" y="399"/>
                      <a:pt x="418" y="399"/>
                    </a:cubicBezTo>
                    <a:cubicBezTo>
                      <a:pt x="418" y="399"/>
                      <a:pt x="421" y="402"/>
                      <a:pt x="422" y="403"/>
                    </a:cubicBezTo>
                    <a:cubicBezTo>
                      <a:pt x="423" y="403"/>
                      <a:pt x="423" y="403"/>
                      <a:pt x="424" y="403"/>
                    </a:cubicBezTo>
                    <a:cubicBezTo>
                      <a:pt x="424" y="403"/>
                      <a:pt x="425" y="403"/>
                      <a:pt x="425" y="403"/>
                    </a:cubicBezTo>
                    <a:cubicBezTo>
                      <a:pt x="426" y="402"/>
                      <a:pt x="426" y="401"/>
                      <a:pt x="425" y="400"/>
                    </a:cubicBezTo>
                    <a:cubicBezTo>
                      <a:pt x="424" y="399"/>
                      <a:pt x="422" y="396"/>
                      <a:pt x="418" y="395"/>
                    </a:cubicBezTo>
                    <a:cubicBezTo>
                      <a:pt x="418" y="395"/>
                      <a:pt x="418" y="395"/>
                      <a:pt x="417" y="395"/>
                    </a:cubicBezTo>
                    <a:cubicBezTo>
                      <a:pt x="415" y="395"/>
                      <a:pt x="414" y="396"/>
                      <a:pt x="412" y="396"/>
                    </a:cubicBezTo>
                    <a:cubicBezTo>
                      <a:pt x="409" y="396"/>
                      <a:pt x="404" y="395"/>
                      <a:pt x="402" y="394"/>
                    </a:cubicBezTo>
                    <a:cubicBezTo>
                      <a:pt x="401" y="394"/>
                      <a:pt x="401" y="394"/>
                      <a:pt x="401" y="393"/>
                    </a:cubicBezTo>
                    <a:cubicBezTo>
                      <a:pt x="401" y="392"/>
                      <a:pt x="401" y="390"/>
                      <a:pt x="399" y="389"/>
                    </a:cubicBezTo>
                    <a:cubicBezTo>
                      <a:pt x="398" y="387"/>
                      <a:pt x="396" y="386"/>
                      <a:pt x="393" y="386"/>
                    </a:cubicBezTo>
                    <a:cubicBezTo>
                      <a:pt x="392" y="386"/>
                      <a:pt x="390" y="385"/>
                      <a:pt x="387" y="385"/>
                    </a:cubicBezTo>
                    <a:cubicBezTo>
                      <a:pt x="386" y="385"/>
                      <a:pt x="385" y="385"/>
                      <a:pt x="384" y="385"/>
                    </a:cubicBezTo>
                    <a:cubicBezTo>
                      <a:pt x="383" y="386"/>
                      <a:pt x="382" y="386"/>
                      <a:pt x="381" y="386"/>
                    </a:cubicBezTo>
                    <a:cubicBezTo>
                      <a:pt x="384" y="384"/>
                      <a:pt x="386" y="380"/>
                      <a:pt x="387" y="379"/>
                    </a:cubicBezTo>
                    <a:cubicBezTo>
                      <a:pt x="388" y="379"/>
                      <a:pt x="388" y="379"/>
                      <a:pt x="389" y="379"/>
                    </a:cubicBezTo>
                    <a:cubicBezTo>
                      <a:pt x="390" y="379"/>
                      <a:pt x="392" y="379"/>
                      <a:pt x="393" y="379"/>
                    </a:cubicBezTo>
                    <a:cubicBezTo>
                      <a:pt x="394" y="379"/>
                      <a:pt x="395" y="382"/>
                      <a:pt x="399" y="382"/>
                    </a:cubicBezTo>
                    <a:cubicBezTo>
                      <a:pt x="400" y="382"/>
                      <a:pt x="400" y="383"/>
                      <a:pt x="401" y="383"/>
                    </a:cubicBezTo>
                    <a:cubicBezTo>
                      <a:pt x="404" y="382"/>
                      <a:pt x="407" y="381"/>
                      <a:pt x="410" y="381"/>
                    </a:cubicBezTo>
                    <a:cubicBezTo>
                      <a:pt x="410" y="381"/>
                      <a:pt x="410" y="381"/>
                      <a:pt x="411" y="381"/>
                    </a:cubicBezTo>
                    <a:cubicBezTo>
                      <a:pt x="414" y="382"/>
                      <a:pt x="417" y="384"/>
                      <a:pt x="420" y="384"/>
                    </a:cubicBezTo>
                    <a:cubicBezTo>
                      <a:pt x="421" y="385"/>
                      <a:pt x="422" y="384"/>
                      <a:pt x="422" y="383"/>
                    </a:cubicBezTo>
                    <a:cubicBezTo>
                      <a:pt x="422" y="382"/>
                      <a:pt x="422" y="381"/>
                      <a:pt x="420" y="380"/>
                    </a:cubicBezTo>
                    <a:cubicBezTo>
                      <a:pt x="419" y="380"/>
                      <a:pt x="415" y="378"/>
                      <a:pt x="411" y="377"/>
                    </a:cubicBezTo>
                    <a:cubicBezTo>
                      <a:pt x="411" y="377"/>
                      <a:pt x="410" y="377"/>
                      <a:pt x="410" y="377"/>
                    </a:cubicBezTo>
                    <a:cubicBezTo>
                      <a:pt x="406" y="377"/>
                      <a:pt x="403" y="379"/>
                      <a:pt x="401" y="378"/>
                    </a:cubicBezTo>
                    <a:cubicBezTo>
                      <a:pt x="400" y="378"/>
                      <a:pt x="400" y="378"/>
                      <a:pt x="400" y="378"/>
                    </a:cubicBezTo>
                    <a:cubicBezTo>
                      <a:pt x="398" y="378"/>
                      <a:pt x="397" y="376"/>
                      <a:pt x="394" y="375"/>
                    </a:cubicBezTo>
                    <a:cubicBezTo>
                      <a:pt x="393" y="375"/>
                      <a:pt x="391" y="375"/>
                      <a:pt x="389" y="375"/>
                    </a:cubicBezTo>
                    <a:cubicBezTo>
                      <a:pt x="388" y="375"/>
                      <a:pt x="386" y="375"/>
                      <a:pt x="385" y="376"/>
                    </a:cubicBezTo>
                    <a:cubicBezTo>
                      <a:pt x="382" y="378"/>
                      <a:pt x="379" y="383"/>
                      <a:pt x="377" y="385"/>
                    </a:cubicBezTo>
                    <a:cubicBezTo>
                      <a:pt x="375" y="387"/>
                      <a:pt x="373" y="388"/>
                      <a:pt x="372" y="389"/>
                    </a:cubicBezTo>
                    <a:cubicBezTo>
                      <a:pt x="371" y="389"/>
                      <a:pt x="370" y="389"/>
                      <a:pt x="370" y="389"/>
                    </a:cubicBezTo>
                    <a:cubicBezTo>
                      <a:pt x="368" y="389"/>
                      <a:pt x="366" y="388"/>
                      <a:pt x="365" y="388"/>
                    </a:cubicBezTo>
                    <a:cubicBezTo>
                      <a:pt x="364" y="379"/>
                      <a:pt x="363" y="369"/>
                      <a:pt x="361" y="365"/>
                    </a:cubicBezTo>
                    <a:cubicBezTo>
                      <a:pt x="355" y="365"/>
                      <a:pt x="355" y="365"/>
                      <a:pt x="355" y="365"/>
                    </a:cubicBezTo>
                    <a:cubicBezTo>
                      <a:pt x="355" y="373"/>
                      <a:pt x="363" y="405"/>
                      <a:pt x="363" y="414"/>
                    </a:cubicBezTo>
                    <a:cubicBezTo>
                      <a:pt x="363" y="422"/>
                      <a:pt x="357" y="423"/>
                      <a:pt x="354" y="416"/>
                    </a:cubicBezTo>
                    <a:cubicBezTo>
                      <a:pt x="352" y="408"/>
                      <a:pt x="350" y="377"/>
                      <a:pt x="348" y="370"/>
                    </a:cubicBezTo>
                    <a:cubicBezTo>
                      <a:pt x="342" y="371"/>
                      <a:pt x="342" y="371"/>
                      <a:pt x="342" y="371"/>
                    </a:cubicBezTo>
                    <a:cubicBezTo>
                      <a:pt x="342" y="380"/>
                      <a:pt x="348" y="413"/>
                      <a:pt x="345" y="427"/>
                    </a:cubicBezTo>
                    <a:cubicBezTo>
                      <a:pt x="332" y="445"/>
                      <a:pt x="318" y="475"/>
                      <a:pt x="312" y="486"/>
                    </a:cubicBezTo>
                    <a:cubicBezTo>
                      <a:pt x="311" y="485"/>
                      <a:pt x="310" y="485"/>
                      <a:pt x="308" y="485"/>
                    </a:cubicBezTo>
                    <a:cubicBezTo>
                      <a:pt x="314" y="468"/>
                      <a:pt x="323" y="440"/>
                      <a:pt x="327" y="421"/>
                    </a:cubicBezTo>
                    <a:cubicBezTo>
                      <a:pt x="332" y="399"/>
                      <a:pt x="335" y="379"/>
                      <a:pt x="337" y="359"/>
                    </a:cubicBezTo>
                    <a:cubicBezTo>
                      <a:pt x="340" y="338"/>
                      <a:pt x="344" y="308"/>
                      <a:pt x="343" y="298"/>
                    </a:cubicBezTo>
                    <a:cubicBezTo>
                      <a:pt x="334" y="297"/>
                      <a:pt x="334" y="297"/>
                      <a:pt x="334" y="297"/>
                    </a:cubicBezTo>
                    <a:cubicBezTo>
                      <a:pt x="331" y="307"/>
                      <a:pt x="330" y="337"/>
                      <a:pt x="326" y="357"/>
                    </a:cubicBezTo>
                    <a:cubicBezTo>
                      <a:pt x="323" y="378"/>
                      <a:pt x="319" y="400"/>
                      <a:pt x="313" y="421"/>
                    </a:cubicBezTo>
                    <a:cubicBezTo>
                      <a:pt x="307" y="442"/>
                      <a:pt x="296" y="473"/>
                      <a:pt x="292" y="486"/>
                    </a:cubicBezTo>
                    <a:cubicBezTo>
                      <a:pt x="292" y="486"/>
                      <a:pt x="291" y="486"/>
                      <a:pt x="291" y="486"/>
                    </a:cubicBezTo>
                    <a:cubicBezTo>
                      <a:pt x="291" y="475"/>
                      <a:pt x="290" y="455"/>
                      <a:pt x="289" y="439"/>
                    </a:cubicBezTo>
                    <a:cubicBezTo>
                      <a:pt x="287" y="420"/>
                      <a:pt x="281" y="397"/>
                      <a:pt x="278" y="378"/>
                    </a:cubicBezTo>
                    <a:cubicBezTo>
                      <a:pt x="275" y="360"/>
                      <a:pt x="273" y="347"/>
                      <a:pt x="272" y="326"/>
                    </a:cubicBezTo>
                    <a:cubicBezTo>
                      <a:pt x="271" y="316"/>
                      <a:pt x="271" y="303"/>
                      <a:pt x="271" y="290"/>
                    </a:cubicBezTo>
                    <a:cubicBezTo>
                      <a:pt x="271" y="284"/>
                      <a:pt x="271" y="278"/>
                      <a:pt x="271" y="272"/>
                    </a:cubicBezTo>
                    <a:cubicBezTo>
                      <a:pt x="275" y="268"/>
                      <a:pt x="281" y="261"/>
                      <a:pt x="287" y="261"/>
                    </a:cubicBezTo>
                    <a:cubicBezTo>
                      <a:pt x="287" y="261"/>
                      <a:pt x="287" y="261"/>
                      <a:pt x="287" y="261"/>
                    </a:cubicBezTo>
                    <a:cubicBezTo>
                      <a:pt x="291" y="261"/>
                      <a:pt x="297" y="265"/>
                      <a:pt x="303" y="270"/>
                    </a:cubicBezTo>
                    <a:cubicBezTo>
                      <a:pt x="309" y="274"/>
                      <a:pt x="316" y="279"/>
                      <a:pt x="322" y="279"/>
                    </a:cubicBezTo>
                    <a:cubicBezTo>
                      <a:pt x="322" y="279"/>
                      <a:pt x="323" y="279"/>
                      <a:pt x="323" y="279"/>
                    </a:cubicBezTo>
                    <a:cubicBezTo>
                      <a:pt x="334" y="279"/>
                      <a:pt x="343" y="272"/>
                      <a:pt x="351" y="264"/>
                    </a:cubicBezTo>
                    <a:cubicBezTo>
                      <a:pt x="360" y="255"/>
                      <a:pt x="368" y="239"/>
                      <a:pt x="375" y="229"/>
                    </a:cubicBezTo>
                    <a:cubicBezTo>
                      <a:pt x="381" y="219"/>
                      <a:pt x="384" y="212"/>
                      <a:pt x="390" y="203"/>
                    </a:cubicBezTo>
                    <a:cubicBezTo>
                      <a:pt x="396" y="195"/>
                      <a:pt x="405" y="187"/>
                      <a:pt x="411" y="176"/>
                    </a:cubicBezTo>
                    <a:cubicBezTo>
                      <a:pt x="416" y="165"/>
                      <a:pt x="421" y="150"/>
                      <a:pt x="423" y="138"/>
                    </a:cubicBezTo>
                    <a:cubicBezTo>
                      <a:pt x="423" y="134"/>
                      <a:pt x="423" y="131"/>
                      <a:pt x="423" y="128"/>
                    </a:cubicBezTo>
                    <a:cubicBezTo>
                      <a:pt x="423" y="119"/>
                      <a:pt x="422" y="110"/>
                      <a:pt x="421" y="104"/>
                    </a:cubicBezTo>
                    <a:cubicBezTo>
                      <a:pt x="420" y="96"/>
                      <a:pt x="417" y="91"/>
                      <a:pt x="417" y="87"/>
                    </a:cubicBezTo>
                    <a:cubicBezTo>
                      <a:pt x="417" y="87"/>
                      <a:pt x="417" y="86"/>
                      <a:pt x="417" y="86"/>
                    </a:cubicBezTo>
                    <a:cubicBezTo>
                      <a:pt x="418" y="83"/>
                      <a:pt x="420" y="80"/>
                      <a:pt x="422" y="77"/>
                    </a:cubicBezTo>
                    <a:cubicBezTo>
                      <a:pt x="425" y="74"/>
                      <a:pt x="427" y="70"/>
                      <a:pt x="427" y="67"/>
                    </a:cubicBezTo>
                    <a:cubicBezTo>
                      <a:pt x="427" y="60"/>
                      <a:pt x="419" y="57"/>
                      <a:pt x="418" y="54"/>
                    </a:cubicBezTo>
                    <a:cubicBezTo>
                      <a:pt x="417" y="50"/>
                      <a:pt x="416" y="45"/>
                      <a:pt x="414" y="42"/>
                    </a:cubicBezTo>
                    <a:cubicBezTo>
                      <a:pt x="414" y="41"/>
                      <a:pt x="413" y="40"/>
                      <a:pt x="412" y="41"/>
                    </a:cubicBezTo>
                    <a:cubicBezTo>
                      <a:pt x="411" y="41"/>
                      <a:pt x="410" y="42"/>
                      <a:pt x="411" y="43"/>
                    </a:cubicBezTo>
                    <a:cubicBezTo>
                      <a:pt x="412" y="45"/>
                      <a:pt x="413" y="51"/>
                      <a:pt x="415" y="56"/>
                    </a:cubicBezTo>
                    <a:cubicBezTo>
                      <a:pt x="418" y="61"/>
                      <a:pt x="423" y="64"/>
                      <a:pt x="423" y="67"/>
                    </a:cubicBezTo>
                    <a:cubicBezTo>
                      <a:pt x="423" y="68"/>
                      <a:pt x="421" y="71"/>
                      <a:pt x="419" y="75"/>
                    </a:cubicBezTo>
                    <a:cubicBezTo>
                      <a:pt x="417" y="77"/>
                      <a:pt x="415" y="80"/>
                      <a:pt x="414" y="82"/>
                    </a:cubicBezTo>
                    <a:cubicBezTo>
                      <a:pt x="412" y="81"/>
                      <a:pt x="409" y="80"/>
                      <a:pt x="406" y="79"/>
                    </a:cubicBezTo>
                    <a:cubicBezTo>
                      <a:pt x="406" y="79"/>
                      <a:pt x="406" y="79"/>
                      <a:pt x="405" y="79"/>
                    </a:cubicBezTo>
                    <a:cubicBezTo>
                      <a:pt x="402" y="79"/>
                      <a:pt x="399" y="81"/>
                      <a:pt x="397" y="81"/>
                    </a:cubicBezTo>
                    <a:cubicBezTo>
                      <a:pt x="397" y="81"/>
                      <a:pt x="396" y="81"/>
                      <a:pt x="396" y="81"/>
                    </a:cubicBezTo>
                    <a:cubicBezTo>
                      <a:pt x="396" y="81"/>
                      <a:pt x="395" y="79"/>
                      <a:pt x="394" y="76"/>
                    </a:cubicBezTo>
                    <a:cubicBezTo>
                      <a:pt x="393" y="74"/>
                      <a:pt x="393" y="71"/>
                      <a:pt x="390" y="69"/>
                    </a:cubicBezTo>
                    <a:cubicBezTo>
                      <a:pt x="386" y="66"/>
                      <a:pt x="379" y="66"/>
                      <a:pt x="376" y="65"/>
                    </a:cubicBezTo>
                    <a:cubicBezTo>
                      <a:pt x="375" y="65"/>
                      <a:pt x="374" y="65"/>
                      <a:pt x="374" y="66"/>
                    </a:cubicBezTo>
                    <a:cubicBezTo>
                      <a:pt x="373" y="67"/>
                      <a:pt x="374" y="68"/>
                      <a:pt x="375" y="69"/>
                    </a:cubicBezTo>
                    <a:cubicBezTo>
                      <a:pt x="377" y="69"/>
                      <a:pt x="381" y="70"/>
                      <a:pt x="384" y="71"/>
                    </a:cubicBezTo>
                    <a:cubicBezTo>
                      <a:pt x="383" y="72"/>
                      <a:pt x="382" y="72"/>
                      <a:pt x="380" y="73"/>
                    </a:cubicBezTo>
                    <a:cubicBezTo>
                      <a:pt x="376" y="74"/>
                      <a:pt x="366" y="74"/>
                      <a:pt x="362" y="74"/>
                    </a:cubicBezTo>
                    <a:cubicBezTo>
                      <a:pt x="360" y="74"/>
                      <a:pt x="360" y="75"/>
                      <a:pt x="360" y="76"/>
                    </a:cubicBezTo>
                    <a:cubicBezTo>
                      <a:pt x="360" y="77"/>
                      <a:pt x="360" y="78"/>
                      <a:pt x="362" y="78"/>
                    </a:cubicBezTo>
                    <a:cubicBezTo>
                      <a:pt x="366" y="78"/>
                      <a:pt x="376" y="78"/>
                      <a:pt x="381" y="77"/>
                    </a:cubicBezTo>
                    <a:cubicBezTo>
                      <a:pt x="385" y="76"/>
                      <a:pt x="387" y="74"/>
                      <a:pt x="388" y="73"/>
                    </a:cubicBezTo>
                    <a:cubicBezTo>
                      <a:pt x="389" y="74"/>
                      <a:pt x="390" y="76"/>
                      <a:pt x="390" y="78"/>
                    </a:cubicBezTo>
                    <a:cubicBezTo>
                      <a:pt x="391" y="80"/>
                      <a:pt x="391" y="83"/>
                      <a:pt x="394" y="84"/>
                    </a:cubicBezTo>
                    <a:cubicBezTo>
                      <a:pt x="395" y="85"/>
                      <a:pt x="396" y="85"/>
                      <a:pt x="397" y="85"/>
                    </a:cubicBezTo>
                    <a:cubicBezTo>
                      <a:pt x="400" y="85"/>
                      <a:pt x="403" y="83"/>
                      <a:pt x="405" y="83"/>
                    </a:cubicBezTo>
                    <a:cubicBezTo>
                      <a:pt x="405" y="83"/>
                      <a:pt x="406" y="83"/>
                      <a:pt x="406" y="83"/>
                    </a:cubicBezTo>
                    <a:cubicBezTo>
                      <a:pt x="408" y="84"/>
                      <a:pt x="411" y="85"/>
                      <a:pt x="413" y="86"/>
                    </a:cubicBezTo>
                    <a:cubicBezTo>
                      <a:pt x="413" y="87"/>
                      <a:pt x="413" y="87"/>
                      <a:pt x="413" y="87"/>
                    </a:cubicBezTo>
                    <a:cubicBezTo>
                      <a:pt x="413" y="93"/>
                      <a:pt x="416" y="97"/>
                      <a:pt x="417" y="104"/>
                    </a:cubicBezTo>
                    <a:cubicBezTo>
                      <a:pt x="418" y="110"/>
                      <a:pt x="419" y="119"/>
                      <a:pt x="419" y="128"/>
                    </a:cubicBezTo>
                    <a:cubicBezTo>
                      <a:pt x="419" y="131"/>
                      <a:pt x="419" y="134"/>
                      <a:pt x="419" y="137"/>
                    </a:cubicBezTo>
                    <a:cubicBezTo>
                      <a:pt x="417" y="149"/>
                      <a:pt x="413" y="163"/>
                      <a:pt x="407" y="174"/>
                    </a:cubicBezTo>
                    <a:cubicBezTo>
                      <a:pt x="402" y="184"/>
                      <a:pt x="393" y="192"/>
                      <a:pt x="387" y="201"/>
                    </a:cubicBezTo>
                    <a:cubicBezTo>
                      <a:pt x="381" y="210"/>
                      <a:pt x="378" y="217"/>
                      <a:pt x="371" y="227"/>
                    </a:cubicBezTo>
                    <a:cubicBezTo>
                      <a:pt x="365" y="237"/>
                      <a:pt x="357" y="253"/>
                      <a:pt x="349" y="261"/>
                    </a:cubicBezTo>
                    <a:cubicBezTo>
                      <a:pt x="341" y="269"/>
                      <a:pt x="332" y="275"/>
                      <a:pt x="323" y="275"/>
                    </a:cubicBezTo>
                    <a:cubicBezTo>
                      <a:pt x="323" y="275"/>
                      <a:pt x="323" y="275"/>
                      <a:pt x="322" y="275"/>
                    </a:cubicBezTo>
                    <a:cubicBezTo>
                      <a:pt x="318" y="275"/>
                      <a:pt x="312" y="271"/>
                      <a:pt x="306" y="267"/>
                    </a:cubicBezTo>
                    <a:cubicBezTo>
                      <a:pt x="299" y="262"/>
                      <a:pt x="293" y="257"/>
                      <a:pt x="288" y="257"/>
                    </a:cubicBezTo>
                    <a:cubicBezTo>
                      <a:pt x="288" y="257"/>
                      <a:pt x="287" y="257"/>
                      <a:pt x="287" y="257"/>
                    </a:cubicBezTo>
                    <a:cubicBezTo>
                      <a:pt x="281" y="257"/>
                      <a:pt x="275" y="262"/>
                      <a:pt x="271" y="266"/>
                    </a:cubicBezTo>
                    <a:cubicBezTo>
                      <a:pt x="271" y="262"/>
                      <a:pt x="271" y="258"/>
                      <a:pt x="271" y="253"/>
                    </a:cubicBezTo>
                    <a:cubicBezTo>
                      <a:pt x="271" y="230"/>
                      <a:pt x="271" y="204"/>
                      <a:pt x="270" y="189"/>
                    </a:cubicBezTo>
                    <a:cubicBezTo>
                      <a:pt x="270" y="173"/>
                      <a:pt x="268" y="171"/>
                      <a:pt x="268" y="161"/>
                    </a:cubicBezTo>
                    <a:cubicBezTo>
                      <a:pt x="268" y="152"/>
                      <a:pt x="270" y="134"/>
                      <a:pt x="271" y="126"/>
                    </a:cubicBezTo>
                    <a:cubicBezTo>
                      <a:pt x="273" y="121"/>
                      <a:pt x="276" y="115"/>
                      <a:pt x="278" y="112"/>
                    </a:cubicBezTo>
                    <a:cubicBezTo>
                      <a:pt x="282" y="107"/>
                      <a:pt x="287" y="105"/>
                      <a:pt x="292" y="102"/>
                    </a:cubicBezTo>
                    <a:cubicBezTo>
                      <a:pt x="296" y="99"/>
                      <a:pt x="302" y="99"/>
                      <a:pt x="309" y="94"/>
                    </a:cubicBezTo>
                    <a:cubicBezTo>
                      <a:pt x="316" y="90"/>
                      <a:pt x="324" y="79"/>
                      <a:pt x="331" y="75"/>
                    </a:cubicBezTo>
                    <a:cubicBezTo>
                      <a:pt x="337" y="71"/>
                      <a:pt x="343" y="72"/>
                      <a:pt x="352" y="69"/>
                    </a:cubicBezTo>
                    <a:cubicBezTo>
                      <a:pt x="360" y="65"/>
                      <a:pt x="376" y="62"/>
                      <a:pt x="381" y="54"/>
                    </a:cubicBezTo>
                    <a:cubicBezTo>
                      <a:pt x="381" y="53"/>
                      <a:pt x="382" y="52"/>
                      <a:pt x="382" y="51"/>
                    </a:cubicBezTo>
                    <a:cubicBezTo>
                      <a:pt x="383" y="49"/>
                      <a:pt x="390" y="44"/>
                      <a:pt x="392" y="40"/>
                    </a:cubicBezTo>
                    <a:cubicBezTo>
                      <a:pt x="394" y="35"/>
                      <a:pt x="393" y="27"/>
                      <a:pt x="394" y="25"/>
                    </a:cubicBezTo>
                    <a:cubicBezTo>
                      <a:pt x="396" y="22"/>
                      <a:pt x="399" y="20"/>
                      <a:pt x="400" y="18"/>
                    </a:cubicBezTo>
                    <a:cubicBezTo>
                      <a:pt x="401" y="17"/>
                      <a:pt x="401" y="16"/>
                      <a:pt x="400" y="15"/>
                    </a:cubicBezTo>
                    <a:cubicBezTo>
                      <a:pt x="400" y="15"/>
                      <a:pt x="398" y="15"/>
                      <a:pt x="398" y="15"/>
                    </a:cubicBezTo>
                    <a:cubicBezTo>
                      <a:pt x="397" y="17"/>
                      <a:pt x="393" y="19"/>
                      <a:pt x="391" y="23"/>
                    </a:cubicBezTo>
                    <a:cubicBezTo>
                      <a:pt x="389" y="28"/>
                      <a:pt x="390" y="35"/>
                      <a:pt x="388" y="38"/>
                    </a:cubicBezTo>
                    <a:cubicBezTo>
                      <a:pt x="387" y="40"/>
                      <a:pt x="384" y="43"/>
                      <a:pt x="381" y="46"/>
                    </a:cubicBezTo>
                    <a:cubicBezTo>
                      <a:pt x="380" y="39"/>
                      <a:pt x="375" y="31"/>
                      <a:pt x="375" y="28"/>
                    </a:cubicBezTo>
                    <a:cubicBezTo>
                      <a:pt x="374" y="27"/>
                      <a:pt x="374" y="26"/>
                      <a:pt x="374" y="25"/>
                    </a:cubicBezTo>
                    <a:cubicBezTo>
                      <a:pt x="374" y="21"/>
                      <a:pt x="376" y="18"/>
                      <a:pt x="376" y="14"/>
                    </a:cubicBezTo>
                    <a:cubicBezTo>
                      <a:pt x="376" y="14"/>
                      <a:pt x="376" y="14"/>
                      <a:pt x="376" y="13"/>
                    </a:cubicBezTo>
                    <a:cubicBezTo>
                      <a:pt x="375" y="8"/>
                      <a:pt x="372" y="5"/>
                      <a:pt x="371" y="4"/>
                    </a:cubicBezTo>
                    <a:cubicBezTo>
                      <a:pt x="371" y="3"/>
                      <a:pt x="370" y="3"/>
                      <a:pt x="369" y="3"/>
                    </a:cubicBezTo>
                    <a:cubicBezTo>
                      <a:pt x="368" y="4"/>
                      <a:pt x="367" y="5"/>
                      <a:pt x="368" y="6"/>
                    </a:cubicBezTo>
                    <a:cubicBezTo>
                      <a:pt x="369" y="8"/>
                      <a:pt x="371" y="10"/>
                      <a:pt x="372" y="14"/>
                    </a:cubicBezTo>
                    <a:cubicBezTo>
                      <a:pt x="372" y="14"/>
                      <a:pt x="372" y="14"/>
                      <a:pt x="372" y="14"/>
                    </a:cubicBezTo>
                    <a:cubicBezTo>
                      <a:pt x="372" y="17"/>
                      <a:pt x="370" y="20"/>
                      <a:pt x="370" y="25"/>
                    </a:cubicBezTo>
                    <a:cubicBezTo>
                      <a:pt x="370" y="26"/>
                      <a:pt x="370" y="27"/>
                      <a:pt x="371" y="28"/>
                    </a:cubicBezTo>
                    <a:cubicBezTo>
                      <a:pt x="372" y="34"/>
                      <a:pt x="378" y="44"/>
                      <a:pt x="378" y="49"/>
                    </a:cubicBezTo>
                    <a:cubicBezTo>
                      <a:pt x="378" y="50"/>
                      <a:pt x="378" y="51"/>
                      <a:pt x="377" y="52"/>
                    </a:cubicBezTo>
                    <a:cubicBezTo>
                      <a:pt x="375" y="57"/>
                      <a:pt x="359" y="62"/>
                      <a:pt x="350" y="65"/>
                    </a:cubicBezTo>
                    <a:cubicBezTo>
                      <a:pt x="343" y="68"/>
                      <a:pt x="336" y="67"/>
                      <a:pt x="329" y="72"/>
                    </a:cubicBezTo>
                    <a:cubicBezTo>
                      <a:pt x="321" y="76"/>
                      <a:pt x="313" y="87"/>
                      <a:pt x="307" y="91"/>
                    </a:cubicBezTo>
                    <a:cubicBezTo>
                      <a:pt x="301" y="95"/>
                      <a:pt x="296" y="95"/>
                      <a:pt x="290" y="98"/>
                    </a:cubicBezTo>
                    <a:cubicBezTo>
                      <a:pt x="285" y="101"/>
                      <a:pt x="279" y="104"/>
                      <a:pt x="275" y="109"/>
                    </a:cubicBezTo>
                    <a:cubicBezTo>
                      <a:pt x="272" y="113"/>
                      <a:pt x="269" y="120"/>
                      <a:pt x="267" y="125"/>
                    </a:cubicBezTo>
                    <a:cubicBezTo>
                      <a:pt x="267" y="125"/>
                      <a:pt x="267" y="125"/>
                      <a:pt x="267" y="125"/>
                    </a:cubicBezTo>
                    <a:cubicBezTo>
                      <a:pt x="266" y="121"/>
                      <a:pt x="264" y="112"/>
                      <a:pt x="260" y="106"/>
                    </a:cubicBezTo>
                    <a:cubicBezTo>
                      <a:pt x="255" y="101"/>
                      <a:pt x="246" y="98"/>
                      <a:pt x="240" y="95"/>
                    </a:cubicBezTo>
                    <a:cubicBezTo>
                      <a:pt x="239" y="89"/>
                      <a:pt x="236" y="79"/>
                      <a:pt x="236" y="71"/>
                    </a:cubicBezTo>
                    <a:cubicBezTo>
                      <a:pt x="236" y="70"/>
                      <a:pt x="236" y="68"/>
                      <a:pt x="236" y="67"/>
                    </a:cubicBezTo>
                    <a:cubicBezTo>
                      <a:pt x="238" y="60"/>
                      <a:pt x="248" y="54"/>
                      <a:pt x="252" y="46"/>
                    </a:cubicBezTo>
                    <a:cubicBezTo>
                      <a:pt x="253" y="43"/>
                      <a:pt x="254" y="39"/>
                      <a:pt x="254" y="36"/>
                    </a:cubicBezTo>
                    <a:cubicBezTo>
                      <a:pt x="254" y="35"/>
                      <a:pt x="253" y="33"/>
                      <a:pt x="253" y="31"/>
                    </a:cubicBezTo>
                    <a:cubicBezTo>
                      <a:pt x="256" y="29"/>
                      <a:pt x="265" y="25"/>
                      <a:pt x="269" y="20"/>
                    </a:cubicBezTo>
                    <a:cubicBezTo>
                      <a:pt x="272" y="15"/>
                      <a:pt x="271" y="5"/>
                      <a:pt x="272" y="2"/>
                    </a:cubicBezTo>
                    <a:cubicBezTo>
                      <a:pt x="272" y="1"/>
                      <a:pt x="271" y="0"/>
                      <a:pt x="270" y="0"/>
                    </a:cubicBezTo>
                    <a:cubicBezTo>
                      <a:pt x="269" y="0"/>
                      <a:pt x="268" y="0"/>
                      <a:pt x="268" y="2"/>
                    </a:cubicBezTo>
                    <a:cubicBezTo>
                      <a:pt x="267" y="6"/>
                      <a:pt x="268" y="15"/>
                      <a:pt x="265" y="18"/>
                    </a:cubicBezTo>
                    <a:cubicBezTo>
                      <a:pt x="264" y="21"/>
                      <a:pt x="257" y="24"/>
                      <a:pt x="253" y="27"/>
                    </a:cubicBezTo>
                    <a:cubicBezTo>
                      <a:pt x="253" y="26"/>
                      <a:pt x="253" y="25"/>
                      <a:pt x="253" y="25"/>
                    </a:cubicBezTo>
                    <a:cubicBezTo>
                      <a:pt x="253" y="24"/>
                      <a:pt x="253" y="23"/>
                      <a:pt x="253" y="22"/>
                    </a:cubicBezTo>
                    <a:cubicBezTo>
                      <a:pt x="254" y="15"/>
                      <a:pt x="257" y="9"/>
                      <a:pt x="258" y="6"/>
                    </a:cubicBezTo>
                    <a:cubicBezTo>
                      <a:pt x="258" y="5"/>
                      <a:pt x="257" y="4"/>
                      <a:pt x="256" y="3"/>
                    </a:cubicBezTo>
                    <a:cubicBezTo>
                      <a:pt x="255" y="3"/>
                      <a:pt x="254" y="4"/>
                      <a:pt x="254" y="5"/>
                    </a:cubicBezTo>
                    <a:cubicBezTo>
                      <a:pt x="253" y="7"/>
                      <a:pt x="250" y="14"/>
                      <a:pt x="249" y="21"/>
                    </a:cubicBezTo>
                    <a:cubicBezTo>
                      <a:pt x="249" y="22"/>
                      <a:pt x="249" y="23"/>
                      <a:pt x="249" y="25"/>
                    </a:cubicBezTo>
                    <a:cubicBezTo>
                      <a:pt x="249" y="26"/>
                      <a:pt x="249" y="28"/>
                      <a:pt x="249" y="30"/>
                    </a:cubicBezTo>
                    <a:cubicBezTo>
                      <a:pt x="249" y="30"/>
                      <a:pt x="249" y="31"/>
                      <a:pt x="249" y="31"/>
                    </a:cubicBezTo>
                    <a:cubicBezTo>
                      <a:pt x="249" y="33"/>
                      <a:pt x="250" y="35"/>
                      <a:pt x="250" y="36"/>
                    </a:cubicBezTo>
                    <a:cubicBezTo>
                      <a:pt x="250" y="39"/>
                      <a:pt x="249" y="42"/>
                      <a:pt x="248" y="44"/>
                    </a:cubicBezTo>
                    <a:cubicBezTo>
                      <a:pt x="246" y="51"/>
                      <a:pt x="235" y="57"/>
                      <a:pt x="232" y="66"/>
                    </a:cubicBezTo>
                    <a:cubicBezTo>
                      <a:pt x="232" y="68"/>
                      <a:pt x="232" y="69"/>
                      <a:pt x="232" y="71"/>
                    </a:cubicBezTo>
                    <a:cubicBezTo>
                      <a:pt x="232" y="78"/>
                      <a:pt x="234" y="86"/>
                      <a:pt x="235" y="92"/>
                    </a:cubicBezTo>
                    <a:cubicBezTo>
                      <a:pt x="229" y="88"/>
                      <a:pt x="221" y="83"/>
                      <a:pt x="217" y="79"/>
                    </a:cubicBezTo>
                    <a:cubicBezTo>
                      <a:pt x="213" y="74"/>
                      <a:pt x="210" y="68"/>
                      <a:pt x="209" y="65"/>
                    </a:cubicBezTo>
                    <a:cubicBezTo>
                      <a:pt x="209" y="64"/>
                      <a:pt x="209" y="64"/>
                      <a:pt x="209" y="64"/>
                    </a:cubicBezTo>
                    <a:cubicBezTo>
                      <a:pt x="209" y="62"/>
                      <a:pt x="213" y="59"/>
                      <a:pt x="213" y="53"/>
                    </a:cubicBezTo>
                    <a:cubicBezTo>
                      <a:pt x="213" y="53"/>
                      <a:pt x="213" y="53"/>
                      <a:pt x="213" y="53"/>
                    </a:cubicBezTo>
                    <a:cubicBezTo>
                      <a:pt x="212" y="47"/>
                      <a:pt x="207" y="43"/>
                      <a:pt x="207" y="38"/>
                    </a:cubicBezTo>
                    <a:cubicBezTo>
                      <a:pt x="207" y="33"/>
                      <a:pt x="213" y="23"/>
                      <a:pt x="215" y="18"/>
                    </a:cubicBezTo>
                    <a:cubicBezTo>
                      <a:pt x="215" y="17"/>
                      <a:pt x="214" y="16"/>
                      <a:pt x="213" y="15"/>
                    </a:cubicBezTo>
                    <a:cubicBezTo>
                      <a:pt x="212" y="15"/>
                      <a:pt x="211" y="16"/>
                      <a:pt x="211" y="17"/>
                    </a:cubicBezTo>
                    <a:cubicBezTo>
                      <a:pt x="209" y="21"/>
                      <a:pt x="203" y="31"/>
                      <a:pt x="203" y="38"/>
                    </a:cubicBezTo>
                    <a:cubicBezTo>
                      <a:pt x="203" y="46"/>
                      <a:pt x="209" y="50"/>
                      <a:pt x="209" y="53"/>
                    </a:cubicBezTo>
                    <a:cubicBezTo>
                      <a:pt x="209" y="53"/>
                      <a:pt x="209" y="53"/>
                      <a:pt x="209" y="53"/>
                    </a:cubicBezTo>
                    <a:cubicBezTo>
                      <a:pt x="210" y="56"/>
                      <a:pt x="205" y="59"/>
                      <a:pt x="205" y="64"/>
                    </a:cubicBezTo>
                    <a:cubicBezTo>
                      <a:pt x="205" y="65"/>
                      <a:pt x="205" y="65"/>
                      <a:pt x="205" y="65"/>
                    </a:cubicBezTo>
                    <a:cubicBezTo>
                      <a:pt x="205" y="66"/>
                      <a:pt x="206" y="67"/>
                      <a:pt x="206" y="68"/>
                    </a:cubicBezTo>
                    <a:cubicBezTo>
                      <a:pt x="203" y="69"/>
                      <a:pt x="200" y="69"/>
                      <a:pt x="196" y="69"/>
                    </a:cubicBezTo>
                    <a:cubicBezTo>
                      <a:pt x="194" y="69"/>
                      <a:pt x="192" y="69"/>
                      <a:pt x="191" y="68"/>
                    </a:cubicBezTo>
                    <a:cubicBezTo>
                      <a:pt x="188" y="67"/>
                      <a:pt x="185" y="59"/>
                      <a:pt x="183" y="56"/>
                    </a:cubicBezTo>
                    <a:cubicBezTo>
                      <a:pt x="182" y="55"/>
                      <a:pt x="181" y="55"/>
                      <a:pt x="180" y="56"/>
                    </a:cubicBezTo>
                    <a:cubicBezTo>
                      <a:pt x="179" y="56"/>
                      <a:pt x="179" y="58"/>
                      <a:pt x="180" y="59"/>
                    </a:cubicBezTo>
                    <a:cubicBezTo>
                      <a:pt x="181" y="60"/>
                      <a:pt x="184" y="69"/>
                      <a:pt x="189" y="72"/>
                    </a:cubicBezTo>
                    <a:cubicBezTo>
                      <a:pt x="191" y="73"/>
                      <a:pt x="194" y="73"/>
                      <a:pt x="196" y="73"/>
                    </a:cubicBezTo>
                    <a:cubicBezTo>
                      <a:pt x="201" y="73"/>
                      <a:pt x="206" y="73"/>
                      <a:pt x="208" y="72"/>
                    </a:cubicBezTo>
                    <a:cubicBezTo>
                      <a:pt x="209" y="75"/>
                      <a:pt x="212" y="78"/>
                      <a:pt x="214" y="81"/>
                    </a:cubicBezTo>
                    <a:cubicBezTo>
                      <a:pt x="219" y="87"/>
                      <a:pt x="228" y="92"/>
                      <a:pt x="235" y="97"/>
                    </a:cubicBezTo>
                    <a:cubicBezTo>
                      <a:pt x="235" y="97"/>
                      <a:pt x="236" y="97"/>
                      <a:pt x="236" y="97"/>
                    </a:cubicBezTo>
                    <a:cubicBezTo>
                      <a:pt x="236" y="97"/>
                      <a:pt x="236" y="98"/>
                      <a:pt x="236" y="98"/>
                    </a:cubicBezTo>
                    <a:cubicBezTo>
                      <a:pt x="236" y="99"/>
                      <a:pt x="237" y="99"/>
                      <a:pt x="238" y="99"/>
                    </a:cubicBezTo>
                    <a:cubicBezTo>
                      <a:pt x="238" y="99"/>
                      <a:pt x="238" y="99"/>
                      <a:pt x="238" y="99"/>
                    </a:cubicBezTo>
                    <a:cubicBezTo>
                      <a:pt x="239" y="99"/>
                      <a:pt x="239" y="99"/>
                      <a:pt x="239" y="99"/>
                    </a:cubicBezTo>
                    <a:cubicBezTo>
                      <a:pt x="246" y="102"/>
                      <a:pt x="253" y="105"/>
                      <a:pt x="257" y="109"/>
                    </a:cubicBezTo>
                    <a:cubicBezTo>
                      <a:pt x="260" y="113"/>
                      <a:pt x="262" y="120"/>
                      <a:pt x="263" y="125"/>
                    </a:cubicBezTo>
                    <a:cubicBezTo>
                      <a:pt x="263" y="131"/>
                      <a:pt x="260" y="151"/>
                      <a:pt x="260" y="161"/>
                    </a:cubicBezTo>
                    <a:cubicBezTo>
                      <a:pt x="260" y="173"/>
                      <a:pt x="262" y="174"/>
                      <a:pt x="262" y="189"/>
                    </a:cubicBezTo>
                    <a:cubicBezTo>
                      <a:pt x="263" y="201"/>
                      <a:pt x="263" y="219"/>
                      <a:pt x="263" y="237"/>
                    </a:cubicBezTo>
                    <a:cubicBezTo>
                      <a:pt x="260" y="236"/>
                      <a:pt x="256" y="234"/>
                      <a:pt x="252" y="233"/>
                    </a:cubicBezTo>
                    <a:cubicBezTo>
                      <a:pt x="251" y="233"/>
                      <a:pt x="250" y="233"/>
                      <a:pt x="248" y="233"/>
                    </a:cubicBezTo>
                    <a:cubicBezTo>
                      <a:pt x="246" y="233"/>
                      <a:pt x="243" y="233"/>
                      <a:pt x="240" y="233"/>
                    </a:cubicBezTo>
                    <a:cubicBezTo>
                      <a:pt x="238" y="233"/>
                      <a:pt x="235" y="233"/>
                      <a:pt x="234" y="232"/>
                    </a:cubicBezTo>
                    <a:cubicBezTo>
                      <a:pt x="229" y="230"/>
                      <a:pt x="226" y="219"/>
                      <a:pt x="219" y="214"/>
                    </a:cubicBezTo>
                    <a:cubicBezTo>
                      <a:pt x="213" y="210"/>
                      <a:pt x="205" y="211"/>
                      <a:pt x="200" y="209"/>
                    </a:cubicBezTo>
                    <a:cubicBezTo>
                      <a:pt x="195" y="207"/>
                      <a:pt x="190" y="204"/>
                      <a:pt x="185" y="201"/>
                    </a:cubicBezTo>
                    <a:cubicBezTo>
                      <a:pt x="183" y="200"/>
                      <a:pt x="182" y="199"/>
                      <a:pt x="180" y="197"/>
                    </a:cubicBezTo>
                    <a:cubicBezTo>
                      <a:pt x="179" y="195"/>
                      <a:pt x="177" y="191"/>
                      <a:pt x="177" y="187"/>
                    </a:cubicBezTo>
                    <a:cubicBezTo>
                      <a:pt x="177" y="187"/>
                      <a:pt x="177" y="186"/>
                      <a:pt x="178" y="186"/>
                    </a:cubicBezTo>
                    <a:cubicBezTo>
                      <a:pt x="179" y="182"/>
                      <a:pt x="185" y="177"/>
                      <a:pt x="188" y="171"/>
                    </a:cubicBezTo>
                    <a:cubicBezTo>
                      <a:pt x="191" y="166"/>
                      <a:pt x="196" y="159"/>
                      <a:pt x="196" y="153"/>
                    </a:cubicBezTo>
                    <a:cubicBezTo>
                      <a:pt x="196" y="153"/>
                      <a:pt x="196" y="152"/>
                      <a:pt x="196" y="151"/>
                    </a:cubicBezTo>
                    <a:cubicBezTo>
                      <a:pt x="199" y="147"/>
                      <a:pt x="210" y="139"/>
                      <a:pt x="213" y="132"/>
                    </a:cubicBezTo>
                    <a:cubicBezTo>
                      <a:pt x="215" y="128"/>
                      <a:pt x="215" y="124"/>
                      <a:pt x="215" y="120"/>
                    </a:cubicBezTo>
                    <a:cubicBezTo>
                      <a:pt x="215" y="116"/>
                      <a:pt x="214" y="111"/>
                      <a:pt x="213" y="106"/>
                    </a:cubicBezTo>
                    <a:cubicBezTo>
                      <a:pt x="213" y="105"/>
                      <a:pt x="212" y="105"/>
                      <a:pt x="211" y="105"/>
                    </a:cubicBezTo>
                    <a:cubicBezTo>
                      <a:pt x="210" y="105"/>
                      <a:pt x="209" y="106"/>
                      <a:pt x="209" y="107"/>
                    </a:cubicBezTo>
                    <a:cubicBezTo>
                      <a:pt x="209" y="107"/>
                      <a:pt x="209" y="107"/>
                      <a:pt x="209" y="107"/>
                    </a:cubicBezTo>
                    <a:cubicBezTo>
                      <a:pt x="210" y="112"/>
                      <a:pt x="211" y="116"/>
                      <a:pt x="211" y="120"/>
                    </a:cubicBezTo>
                    <a:cubicBezTo>
                      <a:pt x="211" y="124"/>
                      <a:pt x="211" y="127"/>
                      <a:pt x="209" y="130"/>
                    </a:cubicBezTo>
                    <a:cubicBezTo>
                      <a:pt x="207" y="136"/>
                      <a:pt x="198" y="143"/>
                      <a:pt x="194" y="147"/>
                    </a:cubicBezTo>
                    <a:cubicBezTo>
                      <a:pt x="194" y="147"/>
                      <a:pt x="193" y="146"/>
                      <a:pt x="193" y="145"/>
                    </a:cubicBezTo>
                    <a:cubicBezTo>
                      <a:pt x="191" y="143"/>
                      <a:pt x="190" y="141"/>
                      <a:pt x="190" y="140"/>
                    </a:cubicBezTo>
                    <a:cubicBezTo>
                      <a:pt x="190" y="136"/>
                      <a:pt x="194" y="127"/>
                      <a:pt x="195" y="123"/>
                    </a:cubicBezTo>
                    <a:cubicBezTo>
                      <a:pt x="195" y="122"/>
                      <a:pt x="195" y="121"/>
                      <a:pt x="194" y="120"/>
                    </a:cubicBezTo>
                    <a:cubicBezTo>
                      <a:pt x="193" y="120"/>
                      <a:pt x="192" y="121"/>
                      <a:pt x="191" y="122"/>
                    </a:cubicBezTo>
                    <a:cubicBezTo>
                      <a:pt x="190" y="125"/>
                      <a:pt x="186" y="134"/>
                      <a:pt x="186" y="140"/>
                    </a:cubicBezTo>
                    <a:cubicBezTo>
                      <a:pt x="186" y="143"/>
                      <a:pt x="188" y="146"/>
                      <a:pt x="189" y="148"/>
                    </a:cubicBezTo>
                    <a:cubicBezTo>
                      <a:pt x="191" y="150"/>
                      <a:pt x="192" y="152"/>
                      <a:pt x="192" y="153"/>
                    </a:cubicBezTo>
                    <a:cubicBezTo>
                      <a:pt x="192" y="157"/>
                      <a:pt x="188" y="164"/>
                      <a:pt x="185" y="169"/>
                    </a:cubicBezTo>
                    <a:cubicBezTo>
                      <a:pt x="182" y="174"/>
                      <a:pt x="176" y="179"/>
                      <a:pt x="174" y="184"/>
                    </a:cubicBezTo>
                    <a:cubicBezTo>
                      <a:pt x="173" y="185"/>
                      <a:pt x="173" y="186"/>
                      <a:pt x="173" y="187"/>
                    </a:cubicBezTo>
                    <a:cubicBezTo>
                      <a:pt x="173" y="189"/>
                      <a:pt x="174" y="190"/>
                      <a:pt x="174" y="192"/>
                    </a:cubicBezTo>
                    <a:cubicBezTo>
                      <a:pt x="173" y="191"/>
                      <a:pt x="173" y="190"/>
                      <a:pt x="172" y="188"/>
                    </a:cubicBezTo>
                    <a:cubicBezTo>
                      <a:pt x="172" y="187"/>
                      <a:pt x="172" y="186"/>
                      <a:pt x="172" y="184"/>
                    </a:cubicBezTo>
                    <a:cubicBezTo>
                      <a:pt x="172" y="179"/>
                      <a:pt x="173" y="172"/>
                      <a:pt x="173" y="166"/>
                    </a:cubicBezTo>
                    <a:cubicBezTo>
                      <a:pt x="173" y="165"/>
                      <a:pt x="173" y="164"/>
                      <a:pt x="173" y="163"/>
                    </a:cubicBezTo>
                    <a:cubicBezTo>
                      <a:pt x="172" y="154"/>
                      <a:pt x="167" y="144"/>
                      <a:pt x="167" y="139"/>
                    </a:cubicBezTo>
                    <a:cubicBezTo>
                      <a:pt x="167" y="138"/>
                      <a:pt x="167" y="138"/>
                      <a:pt x="167" y="137"/>
                    </a:cubicBezTo>
                    <a:cubicBezTo>
                      <a:pt x="167" y="133"/>
                      <a:pt x="169" y="130"/>
                      <a:pt x="169" y="127"/>
                    </a:cubicBezTo>
                    <a:cubicBezTo>
                      <a:pt x="169" y="126"/>
                      <a:pt x="169" y="125"/>
                      <a:pt x="168" y="124"/>
                    </a:cubicBezTo>
                    <a:cubicBezTo>
                      <a:pt x="167" y="124"/>
                      <a:pt x="166" y="125"/>
                      <a:pt x="165" y="126"/>
                    </a:cubicBezTo>
                    <a:cubicBezTo>
                      <a:pt x="165" y="128"/>
                      <a:pt x="163" y="132"/>
                      <a:pt x="163" y="137"/>
                    </a:cubicBezTo>
                    <a:cubicBezTo>
                      <a:pt x="163" y="138"/>
                      <a:pt x="163" y="138"/>
                      <a:pt x="163" y="139"/>
                    </a:cubicBezTo>
                    <a:cubicBezTo>
                      <a:pt x="163" y="146"/>
                      <a:pt x="168" y="155"/>
                      <a:pt x="169" y="163"/>
                    </a:cubicBezTo>
                    <a:cubicBezTo>
                      <a:pt x="169" y="164"/>
                      <a:pt x="169" y="165"/>
                      <a:pt x="169" y="166"/>
                    </a:cubicBezTo>
                    <a:cubicBezTo>
                      <a:pt x="169" y="172"/>
                      <a:pt x="168" y="178"/>
                      <a:pt x="168" y="184"/>
                    </a:cubicBezTo>
                    <a:cubicBezTo>
                      <a:pt x="168" y="186"/>
                      <a:pt x="168" y="188"/>
                      <a:pt x="168" y="189"/>
                    </a:cubicBezTo>
                    <a:cubicBezTo>
                      <a:pt x="171" y="197"/>
                      <a:pt x="178" y="201"/>
                      <a:pt x="183" y="204"/>
                    </a:cubicBezTo>
                    <a:cubicBezTo>
                      <a:pt x="188" y="208"/>
                      <a:pt x="193" y="211"/>
                      <a:pt x="199" y="213"/>
                    </a:cubicBezTo>
                    <a:cubicBezTo>
                      <a:pt x="205" y="215"/>
                      <a:pt x="212" y="214"/>
                      <a:pt x="217" y="218"/>
                    </a:cubicBezTo>
                    <a:cubicBezTo>
                      <a:pt x="222" y="220"/>
                      <a:pt x="225" y="231"/>
                      <a:pt x="232" y="235"/>
                    </a:cubicBezTo>
                    <a:cubicBezTo>
                      <a:pt x="234" y="237"/>
                      <a:pt x="237" y="237"/>
                      <a:pt x="240" y="237"/>
                    </a:cubicBezTo>
                    <a:cubicBezTo>
                      <a:pt x="243" y="237"/>
                      <a:pt x="246" y="237"/>
                      <a:pt x="248" y="237"/>
                    </a:cubicBezTo>
                    <a:cubicBezTo>
                      <a:pt x="249" y="237"/>
                      <a:pt x="250" y="237"/>
                      <a:pt x="251" y="237"/>
                    </a:cubicBezTo>
                    <a:cubicBezTo>
                      <a:pt x="256" y="238"/>
                      <a:pt x="260" y="241"/>
                      <a:pt x="263" y="242"/>
                    </a:cubicBezTo>
                    <a:cubicBezTo>
                      <a:pt x="263" y="246"/>
                      <a:pt x="263" y="250"/>
                      <a:pt x="263" y="253"/>
                    </a:cubicBezTo>
                    <a:cubicBezTo>
                      <a:pt x="263" y="265"/>
                      <a:pt x="263" y="277"/>
                      <a:pt x="263" y="290"/>
                    </a:cubicBezTo>
                    <a:cubicBezTo>
                      <a:pt x="263" y="303"/>
                      <a:pt x="263" y="316"/>
                      <a:pt x="264" y="327"/>
                    </a:cubicBezTo>
                    <a:cubicBezTo>
                      <a:pt x="264" y="342"/>
                      <a:pt x="266" y="354"/>
                      <a:pt x="268" y="366"/>
                    </a:cubicBezTo>
                    <a:cubicBezTo>
                      <a:pt x="264" y="349"/>
                      <a:pt x="261" y="333"/>
                      <a:pt x="259" y="314"/>
                    </a:cubicBezTo>
                    <a:cubicBezTo>
                      <a:pt x="257" y="294"/>
                      <a:pt x="256" y="256"/>
                      <a:pt x="256" y="245"/>
                    </a:cubicBezTo>
                    <a:cubicBezTo>
                      <a:pt x="248" y="245"/>
                      <a:pt x="248" y="245"/>
                      <a:pt x="248" y="245"/>
                    </a:cubicBezTo>
                    <a:cubicBezTo>
                      <a:pt x="248" y="256"/>
                      <a:pt x="249" y="294"/>
                      <a:pt x="251" y="315"/>
                    </a:cubicBezTo>
                    <a:cubicBezTo>
                      <a:pt x="253" y="337"/>
                      <a:pt x="257" y="354"/>
                      <a:pt x="261" y="373"/>
                    </a:cubicBezTo>
                    <a:cubicBezTo>
                      <a:pt x="265" y="392"/>
                      <a:pt x="272" y="411"/>
                      <a:pt x="275" y="430"/>
                    </a:cubicBezTo>
                    <a:cubicBezTo>
                      <a:pt x="277" y="439"/>
                      <a:pt x="277" y="451"/>
                      <a:pt x="278" y="462"/>
                    </a:cubicBezTo>
                    <a:cubicBezTo>
                      <a:pt x="272" y="449"/>
                      <a:pt x="263" y="434"/>
                      <a:pt x="247" y="423"/>
                    </a:cubicBezTo>
                    <a:cubicBezTo>
                      <a:pt x="246" y="404"/>
                      <a:pt x="256" y="383"/>
                      <a:pt x="257" y="374"/>
                    </a:cubicBezTo>
                    <a:cubicBezTo>
                      <a:pt x="249" y="373"/>
                      <a:pt x="249" y="373"/>
                      <a:pt x="249" y="373"/>
                    </a:cubicBezTo>
                    <a:cubicBezTo>
                      <a:pt x="246" y="380"/>
                      <a:pt x="240" y="410"/>
                      <a:pt x="237" y="417"/>
                    </a:cubicBezTo>
                    <a:cubicBezTo>
                      <a:pt x="234" y="424"/>
                      <a:pt x="229" y="424"/>
                      <a:pt x="230" y="414"/>
                    </a:cubicBezTo>
                    <a:cubicBezTo>
                      <a:pt x="231" y="405"/>
                      <a:pt x="243" y="369"/>
                      <a:pt x="244" y="360"/>
                    </a:cubicBezTo>
                    <a:cubicBezTo>
                      <a:pt x="236" y="360"/>
                      <a:pt x="236" y="360"/>
                      <a:pt x="236" y="360"/>
                    </a:cubicBezTo>
                    <a:cubicBezTo>
                      <a:pt x="233" y="367"/>
                      <a:pt x="232" y="385"/>
                      <a:pt x="226" y="400"/>
                    </a:cubicBezTo>
                    <a:cubicBezTo>
                      <a:pt x="223" y="399"/>
                      <a:pt x="219" y="398"/>
                      <a:pt x="214" y="397"/>
                    </a:cubicBezTo>
                    <a:cubicBezTo>
                      <a:pt x="211" y="395"/>
                      <a:pt x="208" y="388"/>
                      <a:pt x="202" y="385"/>
                    </a:cubicBezTo>
                    <a:cubicBezTo>
                      <a:pt x="195" y="381"/>
                      <a:pt x="182" y="380"/>
                      <a:pt x="178" y="379"/>
                    </a:cubicBezTo>
                    <a:cubicBezTo>
                      <a:pt x="177" y="379"/>
                      <a:pt x="176" y="380"/>
                      <a:pt x="176" y="381"/>
                    </a:cubicBezTo>
                    <a:cubicBezTo>
                      <a:pt x="176" y="382"/>
                      <a:pt x="176" y="383"/>
                      <a:pt x="177" y="383"/>
                    </a:cubicBezTo>
                    <a:cubicBezTo>
                      <a:pt x="182" y="384"/>
                      <a:pt x="195" y="386"/>
                      <a:pt x="200" y="388"/>
                    </a:cubicBezTo>
                    <a:cubicBezTo>
                      <a:pt x="203" y="390"/>
                      <a:pt x="206" y="393"/>
                      <a:pt x="208" y="396"/>
                    </a:cubicBezTo>
                    <a:cubicBezTo>
                      <a:pt x="200" y="397"/>
                      <a:pt x="190" y="400"/>
                      <a:pt x="183" y="400"/>
                    </a:cubicBezTo>
                    <a:cubicBezTo>
                      <a:pt x="181" y="401"/>
                      <a:pt x="179" y="401"/>
                      <a:pt x="176" y="401"/>
                    </a:cubicBezTo>
                    <a:cubicBezTo>
                      <a:pt x="172" y="401"/>
                      <a:pt x="168" y="400"/>
                      <a:pt x="165" y="400"/>
                    </a:cubicBezTo>
                    <a:cubicBezTo>
                      <a:pt x="164" y="400"/>
                      <a:pt x="163" y="401"/>
                      <a:pt x="163" y="402"/>
                    </a:cubicBezTo>
                    <a:cubicBezTo>
                      <a:pt x="163" y="404"/>
                      <a:pt x="164" y="404"/>
                      <a:pt x="165" y="404"/>
                    </a:cubicBezTo>
                    <a:cubicBezTo>
                      <a:pt x="167" y="404"/>
                      <a:pt x="172" y="405"/>
                      <a:pt x="176" y="405"/>
                    </a:cubicBezTo>
                    <a:cubicBezTo>
                      <a:pt x="179" y="405"/>
                      <a:pt x="181" y="405"/>
                      <a:pt x="183" y="404"/>
                    </a:cubicBezTo>
                    <a:cubicBezTo>
                      <a:pt x="191" y="404"/>
                      <a:pt x="201" y="400"/>
                      <a:pt x="208" y="400"/>
                    </a:cubicBezTo>
                    <a:cubicBezTo>
                      <a:pt x="214" y="400"/>
                      <a:pt x="220" y="402"/>
                      <a:pt x="224" y="403"/>
                    </a:cubicBezTo>
                    <a:cubicBezTo>
                      <a:pt x="222" y="408"/>
                      <a:pt x="219" y="413"/>
                      <a:pt x="216" y="416"/>
                    </a:cubicBezTo>
                    <a:cubicBezTo>
                      <a:pt x="196" y="422"/>
                      <a:pt x="169" y="426"/>
                      <a:pt x="144" y="447"/>
                    </a:cubicBezTo>
                    <a:cubicBezTo>
                      <a:pt x="139" y="451"/>
                      <a:pt x="133" y="457"/>
                      <a:pt x="127" y="462"/>
                    </a:cubicBezTo>
                    <a:cubicBezTo>
                      <a:pt x="124" y="463"/>
                      <a:pt x="117" y="465"/>
                      <a:pt x="112" y="465"/>
                    </a:cubicBezTo>
                    <a:cubicBezTo>
                      <a:pt x="106" y="465"/>
                      <a:pt x="98" y="462"/>
                      <a:pt x="91" y="462"/>
                    </a:cubicBezTo>
                    <a:cubicBezTo>
                      <a:pt x="86" y="462"/>
                      <a:pt x="81" y="461"/>
                      <a:pt x="76" y="461"/>
                    </a:cubicBezTo>
                    <a:cubicBezTo>
                      <a:pt x="75" y="461"/>
                      <a:pt x="73" y="461"/>
                      <a:pt x="71" y="461"/>
                    </a:cubicBezTo>
                    <a:cubicBezTo>
                      <a:pt x="64" y="462"/>
                      <a:pt x="54" y="467"/>
                      <a:pt x="48" y="469"/>
                    </a:cubicBezTo>
                    <a:cubicBezTo>
                      <a:pt x="43" y="470"/>
                      <a:pt x="40" y="471"/>
                      <a:pt x="37" y="472"/>
                    </a:cubicBezTo>
                    <a:cubicBezTo>
                      <a:pt x="36" y="471"/>
                      <a:pt x="34" y="470"/>
                      <a:pt x="33" y="469"/>
                    </a:cubicBezTo>
                    <a:cubicBezTo>
                      <a:pt x="32" y="469"/>
                      <a:pt x="31" y="469"/>
                      <a:pt x="31" y="469"/>
                    </a:cubicBezTo>
                    <a:cubicBezTo>
                      <a:pt x="29" y="469"/>
                      <a:pt x="28" y="469"/>
                      <a:pt x="27" y="469"/>
                    </a:cubicBezTo>
                    <a:cubicBezTo>
                      <a:pt x="26" y="469"/>
                      <a:pt x="25" y="469"/>
                      <a:pt x="25" y="469"/>
                    </a:cubicBezTo>
                    <a:cubicBezTo>
                      <a:pt x="23" y="468"/>
                      <a:pt x="23" y="467"/>
                      <a:pt x="21" y="465"/>
                    </a:cubicBezTo>
                    <a:cubicBezTo>
                      <a:pt x="20" y="463"/>
                      <a:pt x="16" y="459"/>
                      <a:pt x="15" y="458"/>
                    </a:cubicBezTo>
                    <a:cubicBezTo>
                      <a:pt x="15" y="457"/>
                      <a:pt x="14" y="457"/>
                      <a:pt x="14" y="458"/>
                    </a:cubicBezTo>
                    <a:cubicBezTo>
                      <a:pt x="13" y="458"/>
                      <a:pt x="13" y="459"/>
                      <a:pt x="14" y="459"/>
                    </a:cubicBezTo>
                    <a:cubicBezTo>
                      <a:pt x="15" y="461"/>
                      <a:pt x="18" y="464"/>
                      <a:pt x="20" y="466"/>
                    </a:cubicBezTo>
                    <a:cubicBezTo>
                      <a:pt x="21" y="468"/>
                      <a:pt x="22" y="470"/>
                      <a:pt x="24" y="471"/>
                    </a:cubicBezTo>
                    <a:cubicBezTo>
                      <a:pt x="25" y="471"/>
                      <a:pt x="26" y="471"/>
                      <a:pt x="27" y="471"/>
                    </a:cubicBezTo>
                    <a:cubicBezTo>
                      <a:pt x="28" y="471"/>
                      <a:pt x="30" y="471"/>
                      <a:pt x="31" y="471"/>
                    </a:cubicBezTo>
                    <a:cubicBezTo>
                      <a:pt x="31" y="471"/>
                      <a:pt x="32" y="471"/>
                      <a:pt x="32" y="471"/>
                    </a:cubicBezTo>
                    <a:cubicBezTo>
                      <a:pt x="33" y="472"/>
                      <a:pt x="34" y="472"/>
                      <a:pt x="35" y="473"/>
                    </a:cubicBezTo>
                    <a:cubicBezTo>
                      <a:pt x="35" y="473"/>
                      <a:pt x="35" y="473"/>
                      <a:pt x="35" y="474"/>
                    </a:cubicBezTo>
                    <a:cubicBezTo>
                      <a:pt x="32" y="474"/>
                      <a:pt x="28" y="474"/>
                      <a:pt x="25" y="474"/>
                    </a:cubicBezTo>
                    <a:cubicBezTo>
                      <a:pt x="24" y="474"/>
                      <a:pt x="23" y="474"/>
                      <a:pt x="23" y="474"/>
                    </a:cubicBezTo>
                    <a:cubicBezTo>
                      <a:pt x="19" y="474"/>
                      <a:pt x="17" y="471"/>
                      <a:pt x="13" y="469"/>
                    </a:cubicBezTo>
                    <a:cubicBezTo>
                      <a:pt x="10" y="468"/>
                      <a:pt x="3" y="468"/>
                      <a:pt x="1" y="467"/>
                    </a:cubicBezTo>
                    <a:cubicBezTo>
                      <a:pt x="1" y="467"/>
                      <a:pt x="0" y="468"/>
                      <a:pt x="0" y="468"/>
                    </a:cubicBezTo>
                    <a:cubicBezTo>
                      <a:pt x="0" y="469"/>
                      <a:pt x="0" y="469"/>
                      <a:pt x="1" y="469"/>
                    </a:cubicBezTo>
                    <a:cubicBezTo>
                      <a:pt x="3" y="470"/>
                      <a:pt x="9" y="470"/>
                      <a:pt x="13" y="471"/>
                    </a:cubicBezTo>
                    <a:cubicBezTo>
                      <a:pt x="16" y="472"/>
                      <a:pt x="18" y="475"/>
                      <a:pt x="22" y="476"/>
                    </a:cubicBezTo>
                    <a:cubicBezTo>
                      <a:pt x="23" y="476"/>
                      <a:pt x="24" y="476"/>
                      <a:pt x="25" y="476"/>
                    </a:cubicBezTo>
                    <a:cubicBezTo>
                      <a:pt x="29" y="476"/>
                      <a:pt x="33" y="476"/>
                      <a:pt x="36" y="476"/>
                    </a:cubicBezTo>
                    <a:cubicBezTo>
                      <a:pt x="33" y="477"/>
                      <a:pt x="31" y="479"/>
                      <a:pt x="29" y="480"/>
                    </a:cubicBezTo>
                    <a:cubicBezTo>
                      <a:pt x="25" y="483"/>
                      <a:pt x="20" y="489"/>
                      <a:pt x="18" y="491"/>
                    </a:cubicBezTo>
                    <a:cubicBezTo>
                      <a:pt x="17" y="491"/>
                      <a:pt x="17" y="492"/>
                      <a:pt x="18" y="493"/>
                    </a:cubicBezTo>
                    <a:cubicBezTo>
                      <a:pt x="18" y="493"/>
                      <a:pt x="18" y="493"/>
                      <a:pt x="18" y="493"/>
                    </a:cubicBezTo>
                    <a:cubicBezTo>
                      <a:pt x="19" y="493"/>
                      <a:pt x="19" y="493"/>
                      <a:pt x="19" y="493"/>
                    </a:cubicBezTo>
                    <a:cubicBezTo>
                      <a:pt x="22" y="491"/>
                      <a:pt x="26" y="485"/>
                      <a:pt x="30" y="482"/>
                    </a:cubicBezTo>
                    <a:cubicBezTo>
                      <a:pt x="33" y="480"/>
                      <a:pt x="37" y="477"/>
                      <a:pt x="40" y="475"/>
                    </a:cubicBezTo>
                    <a:cubicBezTo>
                      <a:pt x="40" y="475"/>
                      <a:pt x="40" y="475"/>
                      <a:pt x="40" y="475"/>
                    </a:cubicBezTo>
                    <a:cubicBezTo>
                      <a:pt x="42" y="475"/>
                      <a:pt x="46" y="474"/>
                      <a:pt x="50" y="472"/>
                    </a:cubicBezTo>
                    <a:cubicBezTo>
                      <a:pt x="55" y="470"/>
                      <a:pt x="65" y="466"/>
                      <a:pt x="72" y="465"/>
                    </a:cubicBezTo>
                    <a:cubicBezTo>
                      <a:pt x="73" y="465"/>
                      <a:pt x="75" y="465"/>
                      <a:pt x="76" y="465"/>
                    </a:cubicBezTo>
                    <a:cubicBezTo>
                      <a:pt x="81" y="465"/>
                      <a:pt x="85" y="466"/>
                      <a:pt x="91" y="466"/>
                    </a:cubicBezTo>
                    <a:cubicBezTo>
                      <a:pt x="97" y="466"/>
                      <a:pt x="105" y="469"/>
                      <a:pt x="112" y="469"/>
                    </a:cubicBezTo>
                    <a:cubicBezTo>
                      <a:pt x="115" y="469"/>
                      <a:pt x="119" y="468"/>
                      <a:pt x="121" y="468"/>
                    </a:cubicBezTo>
                    <a:cubicBezTo>
                      <a:pt x="105" y="485"/>
                      <a:pt x="88" y="506"/>
                      <a:pt x="74" y="531"/>
                    </a:cubicBezTo>
                    <a:cubicBezTo>
                      <a:pt x="55" y="568"/>
                      <a:pt x="39" y="627"/>
                      <a:pt x="28" y="665"/>
                    </a:cubicBezTo>
                    <a:cubicBezTo>
                      <a:pt x="17" y="703"/>
                      <a:pt x="11" y="744"/>
                      <a:pt x="9" y="760"/>
                    </a:cubicBezTo>
                    <a:cubicBezTo>
                      <a:pt x="19" y="760"/>
                      <a:pt x="19" y="760"/>
                      <a:pt x="19" y="760"/>
                    </a:cubicBezTo>
                    <a:cubicBezTo>
                      <a:pt x="24" y="745"/>
                      <a:pt x="29" y="700"/>
                      <a:pt x="38" y="667"/>
                    </a:cubicBezTo>
                    <a:cubicBezTo>
                      <a:pt x="46" y="639"/>
                      <a:pt x="57" y="605"/>
                      <a:pt x="68" y="577"/>
                    </a:cubicBezTo>
                    <a:cubicBezTo>
                      <a:pt x="70" y="580"/>
                      <a:pt x="73" y="584"/>
                      <a:pt x="73" y="589"/>
                    </a:cubicBezTo>
                    <a:cubicBezTo>
                      <a:pt x="74" y="591"/>
                      <a:pt x="74" y="593"/>
                      <a:pt x="74" y="595"/>
                    </a:cubicBezTo>
                    <a:cubicBezTo>
                      <a:pt x="74" y="602"/>
                      <a:pt x="73" y="609"/>
                      <a:pt x="70" y="621"/>
                    </a:cubicBezTo>
                    <a:cubicBezTo>
                      <a:pt x="67" y="635"/>
                      <a:pt x="56" y="661"/>
                      <a:pt x="54" y="680"/>
                    </a:cubicBezTo>
                    <a:cubicBezTo>
                      <a:pt x="54" y="683"/>
                      <a:pt x="54" y="687"/>
                      <a:pt x="54" y="690"/>
                    </a:cubicBezTo>
                    <a:cubicBezTo>
                      <a:pt x="54" y="705"/>
                      <a:pt x="57" y="720"/>
                      <a:pt x="57" y="728"/>
                    </a:cubicBezTo>
                    <a:cubicBezTo>
                      <a:pt x="57" y="729"/>
                      <a:pt x="58" y="730"/>
                      <a:pt x="59" y="730"/>
                    </a:cubicBezTo>
                    <a:cubicBezTo>
                      <a:pt x="59" y="730"/>
                      <a:pt x="59" y="730"/>
                      <a:pt x="60" y="730"/>
                    </a:cubicBezTo>
                    <a:cubicBezTo>
                      <a:pt x="61" y="730"/>
                      <a:pt x="61" y="729"/>
                      <a:pt x="61" y="728"/>
                    </a:cubicBezTo>
                    <a:cubicBezTo>
                      <a:pt x="61" y="719"/>
                      <a:pt x="58" y="705"/>
                      <a:pt x="58" y="690"/>
                    </a:cubicBezTo>
                    <a:cubicBezTo>
                      <a:pt x="58" y="687"/>
                      <a:pt x="58" y="683"/>
                      <a:pt x="58" y="680"/>
                    </a:cubicBezTo>
                    <a:cubicBezTo>
                      <a:pt x="60" y="663"/>
                      <a:pt x="71" y="637"/>
                      <a:pt x="74" y="621"/>
                    </a:cubicBezTo>
                    <a:cubicBezTo>
                      <a:pt x="77" y="610"/>
                      <a:pt x="78" y="602"/>
                      <a:pt x="78" y="595"/>
                    </a:cubicBezTo>
                    <a:cubicBezTo>
                      <a:pt x="78" y="593"/>
                      <a:pt x="78" y="590"/>
                      <a:pt x="77" y="588"/>
                    </a:cubicBezTo>
                    <a:cubicBezTo>
                      <a:pt x="77" y="581"/>
                      <a:pt x="73" y="576"/>
                      <a:pt x="70" y="572"/>
                    </a:cubicBezTo>
                    <a:cubicBezTo>
                      <a:pt x="72" y="569"/>
                      <a:pt x="73" y="565"/>
                      <a:pt x="75" y="561"/>
                    </a:cubicBezTo>
                    <a:cubicBezTo>
                      <a:pt x="78" y="555"/>
                      <a:pt x="81" y="549"/>
                      <a:pt x="84" y="543"/>
                    </a:cubicBezTo>
                    <a:cubicBezTo>
                      <a:pt x="85" y="550"/>
                      <a:pt x="87" y="559"/>
                      <a:pt x="88" y="564"/>
                    </a:cubicBezTo>
                    <a:cubicBezTo>
                      <a:pt x="91" y="572"/>
                      <a:pt x="93" y="575"/>
                      <a:pt x="94" y="580"/>
                    </a:cubicBezTo>
                    <a:cubicBezTo>
                      <a:pt x="94" y="580"/>
                      <a:pt x="94" y="581"/>
                      <a:pt x="94" y="581"/>
                    </a:cubicBezTo>
                    <a:cubicBezTo>
                      <a:pt x="94" y="585"/>
                      <a:pt x="91" y="589"/>
                      <a:pt x="91" y="596"/>
                    </a:cubicBezTo>
                    <a:cubicBezTo>
                      <a:pt x="91" y="603"/>
                      <a:pt x="92" y="611"/>
                      <a:pt x="92" y="619"/>
                    </a:cubicBezTo>
                    <a:cubicBezTo>
                      <a:pt x="93" y="627"/>
                      <a:pt x="93" y="636"/>
                      <a:pt x="95" y="645"/>
                    </a:cubicBezTo>
                    <a:cubicBezTo>
                      <a:pt x="97" y="654"/>
                      <a:pt x="104" y="665"/>
                      <a:pt x="105" y="670"/>
                    </a:cubicBezTo>
                    <a:cubicBezTo>
                      <a:pt x="106" y="671"/>
                      <a:pt x="107" y="671"/>
                      <a:pt x="107" y="671"/>
                    </a:cubicBezTo>
                    <a:cubicBezTo>
                      <a:pt x="108" y="671"/>
                      <a:pt x="108" y="671"/>
                      <a:pt x="108" y="671"/>
                    </a:cubicBezTo>
                    <a:cubicBezTo>
                      <a:pt x="109" y="670"/>
                      <a:pt x="110" y="669"/>
                      <a:pt x="109" y="668"/>
                    </a:cubicBezTo>
                    <a:cubicBezTo>
                      <a:pt x="107" y="663"/>
                      <a:pt x="101" y="652"/>
                      <a:pt x="99" y="644"/>
                    </a:cubicBezTo>
                    <a:cubicBezTo>
                      <a:pt x="97" y="636"/>
                      <a:pt x="97" y="627"/>
                      <a:pt x="96" y="619"/>
                    </a:cubicBezTo>
                    <a:cubicBezTo>
                      <a:pt x="96" y="611"/>
                      <a:pt x="95" y="602"/>
                      <a:pt x="95" y="596"/>
                    </a:cubicBezTo>
                    <a:cubicBezTo>
                      <a:pt x="95" y="591"/>
                      <a:pt x="98" y="587"/>
                      <a:pt x="98" y="581"/>
                    </a:cubicBezTo>
                    <a:cubicBezTo>
                      <a:pt x="98" y="581"/>
                      <a:pt x="98" y="580"/>
                      <a:pt x="98" y="580"/>
                    </a:cubicBezTo>
                    <a:cubicBezTo>
                      <a:pt x="97" y="574"/>
                      <a:pt x="94" y="570"/>
                      <a:pt x="92" y="563"/>
                    </a:cubicBezTo>
                    <a:cubicBezTo>
                      <a:pt x="90" y="557"/>
                      <a:pt x="88" y="542"/>
                      <a:pt x="87" y="537"/>
                    </a:cubicBezTo>
                    <a:cubicBezTo>
                      <a:pt x="98" y="518"/>
                      <a:pt x="109" y="501"/>
                      <a:pt x="121" y="486"/>
                    </a:cubicBezTo>
                    <a:cubicBezTo>
                      <a:pt x="138" y="467"/>
                      <a:pt x="159" y="451"/>
                      <a:pt x="178" y="443"/>
                    </a:cubicBezTo>
                    <a:cubicBezTo>
                      <a:pt x="197" y="435"/>
                      <a:pt x="220" y="435"/>
                      <a:pt x="234" y="438"/>
                    </a:cubicBezTo>
                    <a:cubicBezTo>
                      <a:pt x="241" y="440"/>
                      <a:pt x="246" y="445"/>
                      <a:pt x="251" y="450"/>
                    </a:cubicBezTo>
                    <a:cubicBezTo>
                      <a:pt x="244" y="464"/>
                      <a:pt x="229" y="490"/>
                      <a:pt x="223" y="521"/>
                    </a:cubicBezTo>
                    <a:cubicBezTo>
                      <a:pt x="217" y="558"/>
                      <a:pt x="217" y="623"/>
                      <a:pt x="216" y="662"/>
                    </a:cubicBezTo>
                    <a:cubicBezTo>
                      <a:pt x="214" y="701"/>
                      <a:pt x="215" y="730"/>
                      <a:pt x="213" y="756"/>
                    </a:cubicBezTo>
                    <a:cubicBezTo>
                      <a:pt x="211" y="782"/>
                      <a:pt x="205" y="799"/>
                      <a:pt x="203" y="822"/>
                    </a:cubicBezTo>
                    <a:cubicBezTo>
                      <a:pt x="200" y="844"/>
                      <a:pt x="202" y="864"/>
                      <a:pt x="199" y="888"/>
                    </a:cubicBezTo>
                    <a:cubicBezTo>
                      <a:pt x="198" y="895"/>
                      <a:pt x="197" y="904"/>
                      <a:pt x="196" y="913"/>
                    </a:cubicBezTo>
                    <a:cubicBezTo>
                      <a:pt x="195" y="915"/>
                      <a:pt x="197" y="917"/>
                      <a:pt x="199" y="917"/>
                    </a:cubicBezTo>
                    <a:cubicBezTo>
                      <a:pt x="199" y="917"/>
                      <a:pt x="199" y="917"/>
                      <a:pt x="200" y="917"/>
                    </a:cubicBezTo>
                    <a:cubicBezTo>
                      <a:pt x="201" y="917"/>
                      <a:pt x="203" y="916"/>
                      <a:pt x="204" y="914"/>
                    </a:cubicBezTo>
                    <a:cubicBezTo>
                      <a:pt x="205" y="905"/>
                      <a:pt x="206" y="897"/>
                      <a:pt x="207" y="888"/>
                    </a:cubicBezTo>
                    <a:cubicBezTo>
                      <a:pt x="210" y="864"/>
                      <a:pt x="208" y="844"/>
                      <a:pt x="211" y="822"/>
                    </a:cubicBezTo>
                    <a:cubicBezTo>
                      <a:pt x="213" y="801"/>
                      <a:pt x="219" y="783"/>
                      <a:pt x="221" y="756"/>
                    </a:cubicBezTo>
                    <a:cubicBezTo>
                      <a:pt x="223" y="730"/>
                      <a:pt x="222" y="702"/>
                      <a:pt x="224" y="663"/>
                    </a:cubicBezTo>
                    <a:cubicBezTo>
                      <a:pt x="225" y="624"/>
                      <a:pt x="225" y="558"/>
                      <a:pt x="231" y="523"/>
                    </a:cubicBezTo>
                    <a:cubicBezTo>
                      <a:pt x="236" y="495"/>
                      <a:pt x="249" y="472"/>
                      <a:pt x="257" y="457"/>
                    </a:cubicBezTo>
                    <a:cubicBezTo>
                      <a:pt x="259" y="459"/>
                      <a:pt x="260" y="462"/>
                      <a:pt x="262" y="465"/>
                    </a:cubicBezTo>
                    <a:cubicBezTo>
                      <a:pt x="268" y="473"/>
                      <a:pt x="270" y="486"/>
                      <a:pt x="272" y="494"/>
                    </a:cubicBezTo>
                    <a:cubicBezTo>
                      <a:pt x="272" y="494"/>
                      <a:pt x="271" y="494"/>
                      <a:pt x="271" y="495"/>
                    </a:cubicBezTo>
                    <a:cubicBezTo>
                      <a:pt x="271" y="495"/>
                      <a:pt x="271" y="495"/>
                      <a:pt x="271" y="495"/>
                    </a:cubicBezTo>
                    <a:cubicBezTo>
                      <a:pt x="264" y="501"/>
                      <a:pt x="259" y="509"/>
                      <a:pt x="256" y="518"/>
                    </a:cubicBezTo>
                    <a:cubicBezTo>
                      <a:pt x="254" y="523"/>
                      <a:pt x="254" y="527"/>
                      <a:pt x="254" y="532"/>
                    </a:cubicBezTo>
                    <a:cubicBezTo>
                      <a:pt x="254" y="537"/>
                      <a:pt x="254" y="542"/>
                      <a:pt x="256" y="547"/>
                    </a:cubicBezTo>
                    <a:cubicBezTo>
                      <a:pt x="256" y="548"/>
                      <a:pt x="256" y="548"/>
                      <a:pt x="256" y="548"/>
                    </a:cubicBezTo>
                    <a:cubicBezTo>
                      <a:pt x="257" y="550"/>
                      <a:pt x="258" y="552"/>
                      <a:pt x="259" y="555"/>
                    </a:cubicBezTo>
                    <a:cubicBezTo>
                      <a:pt x="256" y="556"/>
                      <a:pt x="253" y="558"/>
                      <a:pt x="251" y="560"/>
                    </a:cubicBezTo>
                    <a:cubicBezTo>
                      <a:pt x="239" y="571"/>
                      <a:pt x="233" y="597"/>
                      <a:pt x="232" y="615"/>
                    </a:cubicBezTo>
                    <a:cubicBezTo>
                      <a:pt x="231" y="633"/>
                      <a:pt x="235" y="653"/>
                      <a:pt x="245" y="667"/>
                    </a:cubicBezTo>
                    <a:cubicBezTo>
                      <a:pt x="255" y="680"/>
                      <a:pt x="268" y="691"/>
                      <a:pt x="288" y="696"/>
                    </a:cubicBezTo>
                    <a:cubicBezTo>
                      <a:pt x="284" y="696"/>
                      <a:pt x="284" y="696"/>
                      <a:pt x="284" y="696"/>
                    </a:cubicBezTo>
                    <a:cubicBezTo>
                      <a:pt x="281" y="715"/>
                      <a:pt x="278" y="780"/>
                      <a:pt x="266" y="807"/>
                    </a:cubicBezTo>
                    <a:cubicBezTo>
                      <a:pt x="254" y="835"/>
                      <a:pt x="219" y="852"/>
                      <a:pt x="211" y="862"/>
                    </a:cubicBezTo>
                    <a:cubicBezTo>
                      <a:pt x="217" y="866"/>
                      <a:pt x="217" y="866"/>
                      <a:pt x="217" y="866"/>
                    </a:cubicBezTo>
                    <a:cubicBezTo>
                      <a:pt x="226" y="862"/>
                      <a:pt x="257" y="834"/>
                      <a:pt x="264" y="838"/>
                    </a:cubicBezTo>
                    <a:cubicBezTo>
                      <a:pt x="271" y="842"/>
                      <a:pt x="272" y="873"/>
                      <a:pt x="258" y="889"/>
                    </a:cubicBezTo>
                    <a:cubicBezTo>
                      <a:pt x="243" y="904"/>
                      <a:pt x="189" y="923"/>
                      <a:pt x="176" y="931"/>
                    </a:cubicBezTo>
                    <a:cubicBezTo>
                      <a:pt x="178" y="939"/>
                      <a:pt x="178" y="939"/>
                      <a:pt x="178" y="939"/>
                    </a:cubicBezTo>
                    <a:cubicBezTo>
                      <a:pt x="192" y="935"/>
                      <a:pt x="248" y="908"/>
                      <a:pt x="261" y="908"/>
                    </a:cubicBezTo>
                    <a:cubicBezTo>
                      <a:pt x="274" y="909"/>
                      <a:pt x="264" y="931"/>
                      <a:pt x="257" y="943"/>
                    </a:cubicBezTo>
                    <a:cubicBezTo>
                      <a:pt x="251" y="955"/>
                      <a:pt x="227" y="972"/>
                      <a:pt x="222" y="979"/>
                    </a:cubicBezTo>
                    <a:cubicBezTo>
                      <a:pt x="226" y="986"/>
                      <a:pt x="226" y="986"/>
                      <a:pt x="226" y="986"/>
                    </a:cubicBezTo>
                    <a:cubicBezTo>
                      <a:pt x="233" y="983"/>
                      <a:pt x="260" y="943"/>
                      <a:pt x="265" y="960"/>
                    </a:cubicBezTo>
                    <a:cubicBezTo>
                      <a:pt x="270" y="977"/>
                      <a:pt x="264" y="1054"/>
                      <a:pt x="256" y="1087"/>
                    </a:cubicBezTo>
                    <a:cubicBezTo>
                      <a:pt x="248" y="1120"/>
                      <a:pt x="229" y="1136"/>
                      <a:pt x="216" y="1159"/>
                    </a:cubicBezTo>
                    <a:cubicBezTo>
                      <a:pt x="203" y="1182"/>
                      <a:pt x="183" y="1209"/>
                      <a:pt x="177" y="1225"/>
                    </a:cubicBezTo>
                    <a:cubicBezTo>
                      <a:pt x="183" y="1253"/>
                      <a:pt x="183" y="1253"/>
                      <a:pt x="183" y="1253"/>
                    </a:cubicBezTo>
                    <a:cubicBezTo>
                      <a:pt x="187" y="1252"/>
                      <a:pt x="195" y="1229"/>
                      <a:pt x="201" y="1219"/>
                    </a:cubicBezTo>
                    <a:cubicBezTo>
                      <a:pt x="208" y="1208"/>
                      <a:pt x="217" y="1190"/>
                      <a:pt x="221" y="1190"/>
                    </a:cubicBezTo>
                    <a:cubicBezTo>
                      <a:pt x="225" y="1190"/>
                      <a:pt x="223" y="1209"/>
                      <a:pt x="225" y="1217"/>
                    </a:cubicBezTo>
                    <a:cubicBezTo>
                      <a:pt x="226" y="1226"/>
                      <a:pt x="229" y="1233"/>
                      <a:pt x="232" y="1240"/>
                    </a:cubicBezTo>
                    <a:cubicBezTo>
                      <a:pt x="234" y="1248"/>
                      <a:pt x="240" y="1252"/>
                      <a:pt x="241" y="1262"/>
                    </a:cubicBezTo>
                    <a:cubicBezTo>
                      <a:pt x="241" y="1271"/>
                      <a:pt x="239" y="1280"/>
                      <a:pt x="236" y="1297"/>
                    </a:cubicBezTo>
                    <a:cubicBezTo>
                      <a:pt x="233" y="1314"/>
                      <a:pt x="224" y="1346"/>
                      <a:pt x="221" y="1365"/>
                    </a:cubicBezTo>
                    <a:cubicBezTo>
                      <a:pt x="218" y="1384"/>
                      <a:pt x="217" y="1401"/>
                      <a:pt x="218" y="1413"/>
                    </a:cubicBezTo>
                    <a:cubicBezTo>
                      <a:pt x="219" y="1424"/>
                      <a:pt x="224" y="1430"/>
                      <a:pt x="227" y="1433"/>
                    </a:cubicBezTo>
                    <a:cubicBezTo>
                      <a:pt x="231" y="1436"/>
                      <a:pt x="237" y="1434"/>
                      <a:pt x="241" y="1431"/>
                    </a:cubicBezTo>
                    <a:cubicBezTo>
                      <a:pt x="244" y="1429"/>
                      <a:pt x="246" y="1422"/>
                      <a:pt x="247" y="1417"/>
                    </a:cubicBezTo>
                    <a:cubicBezTo>
                      <a:pt x="249" y="1412"/>
                      <a:pt x="249" y="1405"/>
                      <a:pt x="251" y="1401"/>
                    </a:cubicBezTo>
                    <a:cubicBezTo>
                      <a:pt x="253" y="1398"/>
                      <a:pt x="256" y="1395"/>
                      <a:pt x="258" y="1394"/>
                    </a:cubicBezTo>
                    <a:cubicBezTo>
                      <a:pt x="261" y="1394"/>
                      <a:pt x="266" y="1393"/>
                      <a:pt x="267" y="1397"/>
                    </a:cubicBezTo>
                    <a:cubicBezTo>
                      <a:pt x="268" y="1401"/>
                      <a:pt x="264" y="1413"/>
                      <a:pt x="264" y="1419"/>
                    </a:cubicBezTo>
                    <a:cubicBezTo>
                      <a:pt x="263" y="1426"/>
                      <a:pt x="265" y="1430"/>
                      <a:pt x="265" y="1435"/>
                    </a:cubicBezTo>
                    <a:cubicBezTo>
                      <a:pt x="265" y="1440"/>
                      <a:pt x="262" y="1446"/>
                      <a:pt x="262" y="1450"/>
                    </a:cubicBezTo>
                    <a:cubicBezTo>
                      <a:pt x="262" y="1454"/>
                      <a:pt x="264" y="1458"/>
                      <a:pt x="265" y="1460"/>
                    </a:cubicBezTo>
                    <a:cubicBezTo>
                      <a:pt x="266" y="1463"/>
                      <a:pt x="267" y="1466"/>
                      <a:pt x="268" y="1466"/>
                    </a:cubicBezTo>
                    <a:cubicBezTo>
                      <a:pt x="270" y="1467"/>
                      <a:pt x="273" y="1465"/>
                      <a:pt x="273" y="1464"/>
                    </a:cubicBezTo>
                    <a:cubicBezTo>
                      <a:pt x="274" y="1462"/>
                      <a:pt x="272" y="1459"/>
                      <a:pt x="272" y="1456"/>
                    </a:cubicBezTo>
                    <a:cubicBezTo>
                      <a:pt x="271" y="1454"/>
                      <a:pt x="269" y="1452"/>
                      <a:pt x="269" y="1448"/>
                    </a:cubicBezTo>
                    <a:cubicBezTo>
                      <a:pt x="269" y="1444"/>
                      <a:pt x="271" y="1438"/>
                      <a:pt x="272" y="1433"/>
                    </a:cubicBezTo>
                    <a:cubicBezTo>
                      <a:pt x="272" y="1429"/>
                      <a:pt x="271" y="1427"/>
                      <a:pt x="271" y="1422"/>
                    </a:cubicBezTo>
                    <a:cubicBezTo>
                      <a:pt x="272" y="1416"/>
                      <a:pt x="275" y="1405"/>
                      <a:pt x="274" y="1399"/>
                    </a:cubicBezTo>
                    <a:cubicBezTo>
                      <a:pt x="273" y="1393"/>
                      <a:pt x="269" y="1389"/>
                      <a:pt x="266" y="1387"/>
                    </a:cubicBezTo>
                    <a:cubicBezTo>
                      <a:pt x="263" y="1385"/>
                      <a:pt x="259" y="1384"/>
                      <a:pt x="255" y="1386"/>
                    </a:cubicBezTo>
                    <a:cubicBezTo>
                      <a:pt x="252" y="1388"/>
                      <a:pt x="247" y="1393"/>
                      <a:pt x="244" y="1399"/>
                    </a:cubicBezTo>
                    <a:cubicBezTo>
                      <a:pt x="241" y="1405"/>
                      <a:pt x="241" y="1419"/>
                      <a:pt x="238" y="1423"/>
                    </a:cubicBezTo>
                    <a:cubicBezTo>
                      <a:pt x="236" y="1427"/>
                      <a:pt x="230" y="1429"/>
                      <a:pt x="228" y="1424"/>
                    </a:cubicBezTo>
                    <a:cubicBezTo>
                      <a:pt x="226" y="1419"/>
                      <a:pt x="224" y="1408"/>
                      <a:pt x="225" y="1393"/>
                    </a:cubicBezTo>
                    <a:cubicBezTo>
                      <a:pt x="226" y="1378"/>
                      <a:pt x="232" y="1352"/>
                      <a:pt x="235" y="1335"/>
                    </a:cubicBezTo>
                    <a:cubicBezTo>
                      <a:pt x="239" y="1318"/>
                      <a:pt x="243" y="1302"/>
                      <a:pt x="245" y="1291"/>
                    </a:cubicBezTo>
                    <a:cubicBezTo>
                      <a:pt x="248" y="1280"/>
                      <a:pt x="247" y="1270"/>
                      <a:pt x="249" y="1267"/>
                    </a:cubicBezTo>
                    <a:cubicBezTo>
                      <a:pt x="251" y="1264"/>
                      <a:pt x="256" y="1274"/>
                      <a:pt x="259" y="1274"/>
                    </a:cubicBezTo>
                    <a:cubicBezTo>
                      <a:pt x="264" y="1267"/>
                      <a:pt x="264" y="1267"/>
                      <a:pt x="264" y="1267"/>
                    </a:cubicBezTo>
                    <a:cubicBezTo>
                      <a:pt x="261" y="1259"/>
                      <a:pt x="246" y="1243"/>
                      <a:pt x="241" y="1227"/>
                    </a:cubicBezTo>
                    <a:cubicBezTo>
                      <a:pt x="237" y="1212"/>
                      <a:pt x="233" y="1189"/>
                      <a:pt x="237" y="1173"/>
                    </a:cubicBezTo>
                    <a:cubicBezTo>
                      <a:pt x="242" y="1156"/>
                      <a:pt x="258" y="1134"/>
                      <a:pt x="267" y="1127"/>
                    </a:cubicBezTo>
                    <a:cubicBezTo>
                      <a:pt x="275" y="1121"/>
                      <a:pt x="281" y="1121"/>
                      <a:pt x="289" y="1128"/>
                    </a:cubicBezTo>
                    <a:cubicBezTo>
                      <a:pt x="285" y="1134"/>
                      <a:pt x="277" y="1146"/>
                      <a:pt x="275" y="1156"/>
                    </a:cubicBezTo>
                    <a:cubicBezTo>
                      <a:pt x="273" y="1162"/>
                      <a:pt x="272" y="1169"/>
                      <a:pt x="272" y="1176"/>
                    </a:cubicBezTo>
                    <a:cubicBezTo>
                      <a:pt x="272" y="1181"/>
                      <a:pt x="273" y="1186"/>
                      <a:pt x="273" y="1191"/>
                    </a:cubicBezTo>
                    <a:cubicBezTo>
                      <a:pt x="274" y="1202"/>
                      <a:pt x="282" y="1209"/>
                      <a:pt x="282" y="1217"/>
                    </a:cubicBezTo>
                    <a:cubicBezTo>
                      <a:pt x="282" y="1226"/>
                      <a:pt x="275" y="1239"/>
                      <a:pt x="274" y="1247"/>
                    </a:cubicBezTo>
                    <a:cubicBezTo>
                      <a:pt x="274" y="1247"/>
                      <a:pt x="274" y="1248"/>
                      <a:pt x="274" y="1248"/>
                    </a:cubicBezTo>
                    <a:cubicBezTo>
                      <a:pt x="274" y="1256"/>
                      <a:pt x="280" y="1258"/>
                      <a:pt x="280" y="1261"/>
                    </a:cubicBezTo>
                    <a:cubicBezTo>
                      <a:pt x="281" y="1264"/>
                      <a:pt x="281" y="1268"/>
                      <a:pt x="281" y="1271"/>
                    </a:cubicBezTo>
                    <a:cubicBezTo>
                      <a:pt x="281" y="1273"/>
                      <a:pt x="281" y="1274"/>
                      <a:pt x="281" y="1275"/>
                    </a:cubicBezTo>
                    <a:cubicBezTo>
                      <a:pt x="281" y="1280"/>
                      <a:pt x="278" y="1285"/>
                      <a:pt x="278" y="1289"/>
                    </a:cubicBezTo>
                    <a:cubicBezTo>
                      <a:pt x="278" y="1293"/>
                      <a:pt x="280" y="1296"/>
                      <a:pt x="280" y="1297"/>
                    </a:cubicBezTo>
                    <a:cubicBezTo>
                      <a:pt x="280" y="1298"/>
                      <a:pt x="281" y="1299"/>
                      <a:pt x="282" y="1299"/>
                    </a:cubicBezTo>
                    <a:cubicBezTo>
                      <a:pt x="282" y="1299"/>
                      <a:pt x="283" y="1299"/>
                      <a:pt x="283" y="1299"/>
                    </a:cubicBezTo>
                    <a:cubicBezTo>
                      <a:pt x="284" y="1298"/>
                      <a:pt x="284" y="1297"/>
                      <a:pt x="284" y="1296"/>
                    </a:cubicBezTo>
                    <a:cubicBezTo>
                      <a:pt x="283" y="1294"/>
                      <a:pt x="282" y="1292"/>
                      <a:pt x="282" y="1289"/>
                    </a:cubicBezTo>
                    <a:cubicBezTo>
                      <a:pt x="282" y="1287"/>
                      <a:pt x="285" y="1281"/>
                      <a:pt x="285" y="1276"/>
                    </a:cubicBezTo>
                    <a:cubicBezTo>
                      <a:pt x="285" y="1274"/>
                      <a:pt x="285" y="1273"/>
                      <a:pt x="285" y="1271"/>
                    </a:cubicBezTo>
                    <a:cubicBezTo>
                      <a:pt x="285" y="1267"/>
                      <a:pt x="285" y="1263"/>
                      <a:pt x="284" y="1260"/>
                    </a:cubicBezTo>
                    <a:cubicBezTo>
                      <a:pt x="282" y="1254"/>
                      <a:pt x="278" y="1253"/>
                      <a:pt x="278" y="1248"/>
                    </a:cubicBezTo>
                    <a:cubicBezTo>
                      <a:pt x="278" y="1248"/>
                      <a:pt x="278" y="1248"/>
                      <a:pt x="278" y="1247"/>
                    </a:cubicBezTo>
                    <a:cubicBezTo>
                      <a:pt x="278" y="1241"/>
                      <a:pt x="286" y="1227"/>
                      <a:pt x="286" y="1217"/>
                    </a:cubicBezTo>
                    <a:cubicBezTo>
                      <a:pt x="286" y="1206"/>
                      <a:pt x="278" y="1199"/>
                      <a:pt x="277" y="1190"/>
                    </a:cubicBezTo>
                    <a:cubicBezTo>
                      <a:pt x="277" y="1186"/>
                      <a:pt x="276" y="1181"/>
                      <a:pt x="276" y="1176"/>
                    </a:cubicBezTo>
                    <a:cubicBezTo>
                      <a:pt x="276" y="1169"/>
                      <a:pt x="277" y="1162"/>
                      <a:pt x="279" y="1157"/>
                    </a:cubicBezTo>
                    <a:cubicBezTo>
                      <a:pt x="281" y="1148"/>
                      <a:pt x="288" y="1137"/>
                      <a:pt x="292" y="1130"/>
                    </a:cubicBezTo>
                    <a:cubicBezTo>
                      <a:pt x="302" y="1139"/>
                      <a:pt x="323" y="1163"/>
                      <a:pt x="328" y="1179"/>
                    </a:cubicBezTo>
                    <a:cubicBezTo>
                      <a:pt x="333" y="1196"/>
                      <a:pt x="327" y="1215"/>
                      <a:pt x="322" y="1231"/>
                    </a:cubicBezTo>
                    <a:cubicBezTo>
                      <a:pt x="317" y="1246"/>
                      <a:pt x="300" y="1264"/>
                      <a:pt x="297" y="1273"/>
                    </a:cubicBezTo>
                    <a:cubicBezTo>
                      <a:pt x="301" y="1284"/>
                      <a:pt x="301" y="1284"/>
                      <a:pt x="301" y="1284"/>
                    </a:cubicBezTo>
                    <a:cubicBezTo>
                      <a:pt x="303" y="1284"/>
                      <a:pt x="308" y="1270"/>
                      <a:pt x="310" y="1275"/>
                    </a:cubicBezTo>
                    <a:cubicBezTo>
                      <a:pt x="313" y="1279"/>
                      <a:pt x="315" y="1299"/>
                      <a:pt x="317" y="1311"/>
                    </a:cubicBezTo>
                    <a:cubicBezTo>
                      <a:pt x="319" y="1323"/>
                      <a:pt x="322" y="1332"/>
                      <a:pt x="324" y="1347"/>
                    </a:cubicBezTo>
                    <a:cubicBezTo>
                      <a:pt x="326" y="1362"/>
                      <a:pt x="329" y="1388"/>
                      <a:pt x="329" y="1402"/>
                    </a:cubicBezTo>
                    <a:cubicBezTo>
                      <a:pt x="329" y="1416"/>
                      <a:pt x="327" y="1427"/>
                      <a:pt x="324" y="1431"/>
                    </a:cubicBezTo>
                    <a:cubicBezTo>
                      <a:pt x="322" y="1436"/>
                      <a:pt x="316" y="1431"/>
                      <a:pt x="314" y="1428"/>
                    </a:cubicBezTo>
                    <a:cubicBezTo>
                      <a:pt x="312" y="1426"/>
                      <a:pt x="313" y="1422"/>
                      <a:pt x="311" y="1415"/>
                    </a:cubicBezTo>
                    <a:cubicBezTo>
                      <a:pt x="309" y="1409"/>
                      <a:pt x="307" y="1394"/>
                      <a:pt x="303" y="1389"/>
                    </a:cubicBezTo>
                    <a:cubicBezTo>
                      <a:pt x="300" y="1385"/>
                      <a:pt x="293" y="1388"/>
                      <a:pt x="290" y="1389"/>
                    </a:cubicBezTo>
                    <a:cubicBezTo>
                      <a:pt x="287" y="1390"/>
                      <a:pt x="285" y="1391"/>
                      <a:pt x="284" y="1396"/>
                    </a:cubicBezTo>
                    <a:cubicBezTo>
                      <a:pt x="283" y="1401"/>
                      <a:pt x="285" y="1414"/>
                      <a:pt x="284" y="1420"/>
                    </a:cubicBezTo>
                    <a:cubicBezTo>
                      <a:pt x="283" y="1426"/>
                      <a:pt x="280" y="1427"/>
                      <a:pt x="280" y="1432"/>
                    </a:cubicBezTo>
                    <a:cubicBezTo>
                      <a:pt x="279" y="1437"/>
                      <a:pt x="281" y="1445"/>
                      <a:pt x="281" y="1450"/>
                    </a:cubicBezTo>
                    <a:cubicBezTo>
                      <a:pt x="281" y="1455"/>
                      <a:pt x="278" y="1461"/>
                      <a:pt x="278" y="1464"/>
                    </a:cubicBezTo>
                    <a:cubicBezTo>
                      <a:pt x="279" y="1466"/>
                      <a:pt x="282" y="1468"/>
                      <a:pt x="284" y="1465"/>
                    </a:cubicBezTo>
                    <a:cubicBezTo>
                      <a:pt x="286" y="1462"/>
                      <a:pt x="289" y="1450"/>
                      <a:pt x="289" y="1444"/>
                    </a:cubicBezTo>
                    <a:cubicBezTo>
                      <a:pt x="290" y="1439"/>
                      <a:pt x="286" y="1435"/>
                      <a:pt x="286" y="1431"/>
                    </a:cubicBezTo>
                    <a:cubicBezTo>
                      <a:pt x="286" y="1427"/>
                      <a:pt x="290" y="1424"/>
                      <a:pt x="290" y="1419"/>
                    </a:cubicBezTo>
                    <a:cubicBezTo>
                      <a:pt x="291" y="1414"/>
                      <a:pt x="289" y="1404"/>
                      <a:pt x="290" y="1400"/>
                    </a:cubicBezTo>
                    <a:cubicBezTo>
                      <a:pt x="291" y="1397"/>
                      <a:pt x="293" y="1397"/>
                      <a:pt x="295" y="1396"/>
                    </a:cubicBezTo>
                    <a:cubicBezTo>
                      <a:pt x="297" y="1396"/>
                      <a:pt x="299" y="1393"/>
                      <a:pt x="301" y="1398"/>
                    </a:cubicBezTo>
                    <a:cubicBezTo>
                      <a:pt x="303" y="1403"/>
                      <a:pt x="304" y="1419"/>
                      <a:pt x="307" y="1426"/>
                    </a:cubicBezTo>
                    <a:cubicBezTo>
                      <a:pt x="309" y="1433"/>
                      <a:pt x="312" y="1437"/>
                      <a:pt x="315" y="1439"/>
                    </a:cubicBezTo>
                    <a:cubicBezTo>
                      <a:pt x="318" y="1442"/>
                      <a:pt x="322" y="1442"/>
                      <a:pt x="325" y="1440"/>
                    </a:cubicBezTo>
                    <a:cubicBezTo>
                      <a:pt x="328" y="1438"/>
                      <a:pt x="331" y="1434"/>
                      <a:pt x="332" y="1428"/>
                    </a:cubicBezTo>
                    <a:cubicBezTo>
                      <a:pt x="334" y="1422"/>
                      <a:pt x="336" y="1417"/>
                      <a:pt x="336" y="1404"/>
                    </a:cubicBezTo>
                    <a:cubicBezTo>
                      <a:pt x="336" y="1390"/>
                      <a:pt x="334" y="1369"/>
                      <a:pt x="331" y="1347"/>
                    </a:cubicBezTo>
                    <a:cubicBezTo>
                      <a:pt x="329" y="1325"/>
                      <a:pt x="318" y="1292"/>
                      <a:pt x="319" y="1271"/>
                    </a:cubicBezTo>
                    <a:cubicBezTo>
                      <a:pt x="321" y="1251"/>
                      <a:pt x="335" y="1234"/>
                      <a:pt x="339" y="1223"/>
                    </a:cubicBezTo>
                    <a:cubicBezTo>
                      <a:pt x="344" y="1212"/>
                      <a:pt x="343" y="1205"/>
                      <a:pt x="346" y="1204"/>
                    </a:cubicBezTo>
                    <a:cubicBezTo>
                      <a:pt x="349" y="1204"/>
                      <a:pt x="353" y="1212"/>
                      <a:pt x="358" y="1221"/>
                    </a:cubicBezTo>
                    <a:cubicBezTo>
                      <a:pt x="363" y="1229"/>
                      <a:pt x="370" y="1255"/>
                      <a:pt x="375" y="1256"/>
                    </a:cubicBezTo>
                    <a:cubicBezTo>
                      <a:pt x="384" y="1230"/>
                      <a:pt x="384" y="1230"/>
                      <a:pt x="384" y="1230"/>
                    </a:cubicBezTo>
                    <a:cubicBezTo>
                      <a:pt x="382" y="1219"/>
                      <a:pt x="376" y="1212"/>
                      <a:pt x="364" y="1191"/>
                    </a:cubicBezTo>
                    <a:cubicBezTo>
                      <a:pt x="351" y="1170"/>
                      <a:pt x="319" y="1127"/>
                      <a:pt x="308" y="1104"/>
                    </a:cubicBezTo>
                    <a:cubicBezTo>
                      <a:pt x="298" y="1081"/>
                      <a:pt x="292" y="1057"/>
                      <a:pt x="299" y="1053"/>
                    </a:cubicBezTo>
                    <a:cubicBezTo>
                      <a:pt x="307" y="1049"/>
                      <a:pt x="344" y="1078"/>
                      <a:pt x="354" y="1081"/>
                    </a:cubicBezTo>
                    <a:cubicBezTo>
                      <a:pt x="358" y="1071"/>
                      <a:pt x="358" y="1071"/>
                      <a:pt x="358" y="1071"/>
                    </a:cubicBezTo>
                    <a:cubicBezTo>
                      <a:pt x="349" y="1061"/>
                      <a:pt x="308" y="1042"/>
                      <a:pt x="298" y="1023"/>
                    </a:cubicBezTo>
                    <a:cubicBezTo>
                      <a:pt x="289" y="1005"/>
                      <a:pt x="292" y="967"/>
                      <a:pt x="300" y="960"/>
                    </a:cubicBezTo>
                    <a:cubicBezTo>
                      <a:pt x="309" y="953"/>
                      <a:pt x="342" y="979"/>
                      <a:pt x="350" y="981"/>
                    </a:cubicBezTo>
                    <a:cubicBezTo>
                      <a:pt x="352" y="973"/>
                      <a:pt x="352" y="973"/>
                      <a:pt x="352" y="973"/>
                    </a:cubicBezTo>
                    <a:cubicBezTo>
                      <a:pt x="344" y="966"/>
                      <a:pt x="311" y="950"/>
                      <a:pt x="303" y="939"/>
                    </a:cubicBezTo>
                    <a:cubicBezTo>
                      <a:pt x="296" y="928"/>
                      <a:pt x="295" y="902"/>
                      <a:pt x="306" y="907"/>
                    </a:cubicBezTo>
                    <a:cubicBezTo>
                      <a:pt x="317" y="912"/>
                      <a:pt x="357" y="959"/>
                      <a:pt x="368" y="968"/>
                    </a:cubicBezTo>
                    <a:cubicBezTo>
                      <a:pt x="372" y="964"/>
                      <a:pt x="372" y="964"/>
                      <a:pt x="372" y="964"/>
                    </a:cubicBezTo>
                    <a:cubicBezTo>
                      <a:pt x="366" y="955"/>
                      <a:pt x="329" y="923"/>
                      <a:pt x="332" y="916"/>
                    </a:cubicBezTo>
                    <a:cubicBezTo>
                      <a:pt x="336" y="908"/>
                      <a:pt x="383" y="920"/>
                      <a:pt x="393" y="919"/>
                    </a:cubicBezTo>
                    <a:cubicBezTo>
                      <a:pt x="392" y="912"/>
                      <a:pt x="392" y="912"/>
                      <a:pt x="392" y="912"/>
                    </a:cubicBezTo>
                    <a:cubicBezTo>
                      <a:pt x="383" y="909"/>
                      <a:pt x="351" y="907"/>
                      <a:pt x="336" y="902"/>
                    </a:cubicBezTo>
                    <a:cubicBezTo>
                      <a:pt x="322" y="898"/>
                      <a:pt x="311" y="896"/>
                      <a:pt x="306" y="885"/>
                    </a:cubicBezTo>
                    <a:cubicBezTo>
                      <a:pt x="301" y="874"/>
                      <a:pt x="299" y="839"/>
                      <a:pt x="306" y="835"/>
                    </a:cubicBezTo>
                    <a:cubicBezTo>
                      <a:pt x="312" y="831"/>
                      <a:pt x="338" y="859"/>
                      <a:pt x="345" y="862"/>
                    </a:cubicBezTo>
                    <a:cubicBezTo>
                      <a:pt x="348" y="854"/>
                      <a:pt x="348" y="854"/>
                      <a:pt x="348" y="854"/>
                    </a:cubicBezTo>
                    <a:cubicBezTo>
                      <a:pt x="342" y="845"/>
                      <a:pt x="312" y="831"/>
                      <a:pt x="306" y="805"/>
                    </a:cubicBezTo>
                    <a:cubicBezTo>
                      <a:pt x="300" y="780"/>
                      <a:pt x="311" y="722"/>
                      <a:pt x="313" y="700"/>
                    </a:cubicBezTo>
                    <a:cubicBezTo>
                      <a:pt x="336" y="701"/>
                      <a:pt x="366" y="699"/>
                      <a:pt x="380" y="695"/>
                    </a:cubicBezTo>
                    <a:cubicBezTo>
                      <a:pt x="398" y="689"/>
                      <a:pt x="401" y="679"/>
                      <a:pt x="403" y="665"/>
                    </a:cubicBezTo>
                    <a:cubicBezTo>
                      <a:pt x="405" y="651"/>
                      <a:pt x="400" y="627"/>
                      <a:pt x="392" y="610"/>
                    </a:cubicBezTo>
                    <a:cubicBezTo>
                      <a:pt x="384" y="594"/>
                      <a:pt x="369" y="577"/>
                      <a:pt x="354" y="566"/>
                    </a:cubicBezTo>
                    <a:cubicBezTo>
                      <a:pt x="349" y="563"/>
                      <a:pt x="342" y="559"/>
                      <a:pt x="335" y="557"/>
                    </a:cubicBezTo>
                    <a:cubicBezTo>
                      <a:pt x="341" y="559"/>
                      <a:pt x="341" y="559"/>
                      <a:pt x="341" y="559"/>
                    </a:cubicBezTo>
                    <a:cubicBezTo>
                      <a:pt x="342" y="556"/>
                      <a:pt x="344" y="548"/>
                      <a:pt x="346" y="543"/>
                    </a:cubicBezTo>
                    <a:cubicBezTo>
                      <a:pt x="346" y="540"/>
                      <a:pt x="347" y="537"/>
                      <a:pt x="347" y="534"/>
                    </a:cubicBezTo>
                    <a:cubicBezTo>
                      <a:pt x="347" y="533"/>
                      <a:pt x="347" y="531"/>
                      <a:pt x="347" y="530"/>
                    </a:cubicBezTo>
                    <a:cubicBezTo>
                      <a:pt x="347" y="525"/>
                      <a:pt x="346" y="520"/>
                      <a:pt x="343" y="514"/>
                    </a:cubicBezTo>
                    <a:cubicBezTo>
                      <a:pt x="341" y="510"/>
                      <a:pt x="339" y="504"/>
                      <a:pt x="334" y="499"/>
                    </a:cubicBezTo>
                    <a:cubicBezTo>
                      <a:pt x="333" y="498"/>
                      <a:pt x="333" y="498"/>
                      <a:pt x="333" y="498"/>
                    </a:cubicBezTo>
                    <a:cubicBezTo>
                      <a:pt x="332" y="497"/>
                      <a:pt x="331" y="496"/>
                      <a:pt x="330" y="496"/>
                    </a:cubicBezTo>
                    <a:cubicBezTo>
                      <a:pt x="330" y="492"/>
                      <a:pt x="329" y="487"/>
                      <a:pt x="333" y="479"/>
                    </a:cubicBezTo>
                    <a:cubicBezTo>
                      <a:pt x="336" y="471"/>
                      <a:pt x="343" y="456"/>
                      <a:pt x="351" y="447"/>
                    </a:cubicBezTo>
                    <a:cubicBezTo>
                      <a:pt x="353" y="453"/>
                      <a:pt x="356" y="456"/>
                      <a:pt x="359" y="463"/>
                    </a:cubicBezTo>
                    <a:cubicBezTo>
                      <a:pt x="362" y="472"/>
                      <a:pt x="365" y="485"/>
                      <a:pt x="365" y="511"/>
                    </a:cubicBezTo>
                    <a:cubicBezTo>
                      <a:pt x="365" y="526"/>
                      <a:pt x="363" y="546"/>
                      <a:pt x="362" y="570"/>
                    </a:cubicBezTo>
                    <a:cubicBezTo>
                      <a:pt x="362" y="572"/>
                      <a:pt x="363" y="574"/>
                      <a:pt x="366" y="574"/>
                    </a:cubicBezTo>
                    <a:cubicBezTo>
                      <a:pt x="366" y="574"/>
                      <a:pt x="366" y="574"/>
                      <a:pt x="366" y="574"/>
                    </a:cubicBezTo>
                    <a:cubicBezTo>
                      <a:pt x="368" y="574"/>
                      <a:pt x="370" y="572"/>
                      <a:pt x="370" y="570"/>
                    </a:cubicBezTo>
                    <a:cubicBezTo>
                      <a:pt x="371" y="547"/>
                      <a:pt x="373" y="526"/>
                      <a:pt x="373" y="511"/>
                    </a:cubicBezTo>
                    <a:cubicBezTo>
                      <a:pt x="373" y="485"/>
                      <a:pt x="370" y="470"/>
                      <a:pt x="366" y="461"/>
                    </a:cubicBezTo>
                    <a:cubicBezTo>
                      <a:pt x="362" y="451"/>
                      <a:pt x="359" y="447"/>
                      <a:pt x="358" y="443"/>
                    </a:cubicBezTo>
                    <a:cubicBezTo>
                      <a:pt x="358" y="442"/>
                      <a:pt x="357" y="442"/>
                      <a:pt x="357" y="441"/>
                    </a:cubicBezTo>
                    <a:cubicBezTo>
                      <a:pt x="366" y="434"/>
                      <a:pt x="376" y="429"/>
                      <a:pt x="390" y="429"/>
                    </a:cubicBezTo>
                    <a:cubicBezTo>
                      <a:pt x="406" y="429"/>
                      <a:pt x="430" y="435"/>
                      <a:pt x="446" y="443"/>
                    </a:cubicBezTo>
                    <a:cubicBezTo>
                      <a:pt x="462" y="451"/>
                      <a:pt x="472" y="460"/>
                      <a:pt x="485" y="478"/>
                    </a:cubicBezTo>
                    <a:cubicBezTo>
                      <a:pt x="488" y="482"/>
                      <a:pt x="491" y="486"/>
                      <a:pt x="494" y="490"/>
                    </a:cubicBezTo>
                    <a:cubicBezTo>
                      <a:pt x="492" y="496"/>
                      <a:pt x="487" y="508"/>
                      <a:pt x="486" y="516"/>
                    </a:cubicBezTo>
                    <a:cubicBezTo>
                      <a:pt x="485" y="519"/>
                      <a:pt x="485" y="522"/>
                      <a:pt x="485" y="525"/>
                    </a:cubicBezTo>
                    <a:cubicBezTo>
                      <a:pt x="485" y="529"/>
                      <a:pt x="486" y="533"/>
                      <a:pt x="486" y="538"/>
                    </a:cubicBezTo>
                    <a:cubicBezTo>
                      <a:pt x="486" y="546"/>
                      <a:pt x="488" y="556"/>
                      <a:pt x="488" y="565"/>
                    </a:cubicBezTo>
                    <a:cubicBezTo>
                      <a:pt x="488" y="566"/>
                      <a:pt x="488" y="568"/>
                      <a:pt x="488" y="570"/>
                    </a:cubicBezTo>
                    <a:cubicBezTo>
                      <a:pt x="487" y="579"/>
                      <a:pt x="481" y="592"/>
                      <a:pt x="479" y="598"/>
                    </a:cubicBezTo>
                    <a:cubicBezTo>
                      <a:pt x="478" y="599"/>
                      <a:pt x="479" y="601"/>
                      <a:pt x="480" y="601"/>
                    </a:cubicBezTo>
                    <a:cubicBezTo>
                      <a:pt x="480" y="601"/>
                      <a:pt x="480" y="601"/>
                      <a:pt x="480" y="601"/>
                    </a:cubicBezTo>
                    <a:cubicBezTo>
                      <a:pt x="481" y="601"/>
                      <a:pt x="482" y="600"/>
                      <a:pt x="482" y="600"/>
                    </a:cubicBezTo>
                    <a:cubicBezTo>
                      <a:pt x="484" y="594"/>
                      <a:pt x="491" y="581"/>
                      <a:pt x="492" y="570"/>
                    </a:cubicBezTo>
                    <a:cubicBezTo>
                      <a:pt x="492" y="568"/>
                      <a:pt x="492" y="567"/>
                      <a:pt x="492" y="565"/>
                    </a:cubicBezTo>
                    <a:cubicBezTo>
                      <a:pt x="492" y="556"/>
                      <a:pt x="490" y="545"/>
                      <a:pt x="490" y="538"/>
                    </a:cubicBezTo>
                    <a:cubicBezTo>
                      <a:pt x="490" y="532"/>
                      <a:pt x="489" y="528"/>
                      <a:pt x="489" y="525"/>
                    </a:cubicBezTo>
                    <a:cubicBezTo>
                      <a:pt x="489" y="522"/>
                      <a:pt x="489" y="519"/>
                      <a:pt x="490" y="516"/>
                    </a:cubicBezTo>
                    <a:cubicBezTo>
                      <a:pt x="491" y="510"/>
                      <a:pt x="494" y="501"/>
                      <a:pt x="496" y="494"/>
                    </a:cubicBezTo>
                    <a:cubicBezTo>
                      <a:pt x="503" y="505"/>
                      <a:pt x="510" y="517"/>
                      <a:pt x="517" y="532"/>
                    </a:cubicBezTo>
                    <a:cubicBezTo>
                      <a:pt x="516" y="535"/>
                      <a:pt x="514" y="540"/>
                      <a:pt x="514" y="547"/>
                    </a:cubicBezTo>
                    <a:cubicBezTo>
                      <a:pt x="514" y="548"/>
                      <a:pt x="514" y="550"/>
                      <a:pt x="514" y="551"/>
                    </a:cubicBezTo>
                    <a:cubicBezTo>
                      <a:pt x="515" y="562"/>
                      <a:pt x="522" y="580"/>
                      <a:pt x="524" y="590"/>
                    </a:cubicBezTo>
                    <a:cubicBezTo>
                      <a:pt x="525" y="594"/>
                      <a:pt x="525" y="596"/>
                      <a:pt x="525" y="599"/>
                    </a:cubicBezTo>
                    <a:cubicBezTo>
                      <a:pt x="525" y="601"/>
                      <a:pt x="525" y="603"/>
                      <a:pt x="525" y="606"/>
                    </a:cubicBezTo>
                    <a:cubicBezTo>
                      <a:pt x="525" y="608"/>
                      <a:pt x="525" y="611"/>
                      <a:pt x="525" y="613"/>
                    </a:cubicBezTo>
                    <a:cubicBezTo>
                      <a:pt x="528" y="622"/>
                      <a:pt x="534" y="632"/>
                      <a:pt x="535" y="640"/>
                    </a:cubicBezTo>
                    <a:cubicBezTo>
                      <a:pt x="536" y="641"/>
                      <a:pt x="536" y="642"/>
                      <a:pt x="536" y="644"/>
                    </a:cubicBezTo>
                    <a:cubicBezTo>
                      <a:pt x="536" y="648"/>
                      <a:pt x="534" y="652"/>
                      <a:pt x="534" y="657"/>
                    </a:cubicBezTo>
                    <a:cubicBezTo>
                      <a:pt x="534" y="658"/>
                      <a:pt x="535" y="660"/>
                      <a:pt x="535" y="661"/>
                    </a:cubicBezTo>
                    <a:cubicBezTo>
                      <a:pt x="537" y="670"/>
                      <a:pt x="543" y="679"/>
                      <a:pt x="544" y="686"/>
                    </a:cubicBezTo>
                    <a:cubicBezTo>
                      <a:pt x="545" y="688"/>
                      <a:pt x="545" y="690"/>
                      <a:pt x="545" y="693"/>
                    </a:cubicBezTo>
                    <a:cubicBezTo>
                      <a:pt x="545" y="699"/>
                      <a:pt x="544" y="704"/>
                      <a:pt x="544" y="708"/>
                    </a:cubicBezTo>
                    <a:cubicBezTo>
                      <a:pt x="544" y="709"/>
                      <a:pt x="545" y="710"/>
                      <a:pt x="546" y="710"/>
                    </a:cubicBezTo>
                    <a:cubicBezTo>
                      <a:pt x="547" y="710"/>
                      <a:pt x="548" y="709"/>
                      <a:pt x="548" y="708"/>
                    </a:cubicBezTo>
                    <a:cubicBezTo>
                      <a:pt x="548" y="705"/>
                      <a:pt x="549" y="699"/>
                      <a:pt x="549" y="693"/>
                    </a:cubicBezTo>
                    <a:cubicBezTo>
                      <a:pt x="549" y="690"/>
                      <a:pt x="549" y="688"/>
                      <a:pt x="548" y="686"/>
                    </a:cubicBezTo>
                    <a:cubicBezTo>
                      <a:pt x="547" y="677"/>
                      <a:pt x="540" y="667"/>
                      <a:pt x="539" y="661"/>
                    </a:cubicBezTo>
                    <a:cubicBezTo>
                      <a:pt x="539" y="659"/>
                      <a:pt x="538" y="658"/>
                      <a:pt x="538" y="657"/>
                    </a:cubicBezTo>
                    <a:cubicBezTo>
                      <a:pt x="538" y="653"/>
                      <a:pt x="540" y="649"/>
                      <a:pt x="540" y="644"/>
                    </a:cubicBezTo>
                    <a:cubicBezTo>
                      <a:pt x="540" y="642"/>
                      <a:pt x="540" y="641"/>
                      <a:pt x="539" y="639"/>
                    </a:cubicBezTo>
                    <a:cubicBezTo>
                      <a:pt x="538" y="630"/>
                      <a:pt x="531" y="620"/>
                      <a:pt x="529" y="612"/>
                    </a:cubicBezTo>
                    <a:cubicBezTo>
                      <a:pt x="529" y="610"/>
                      <a:pt x="529" y="608"/>
                      <a:pt x="529" y="606"/>
                    </a:cubicBezTo>
                    <a:cubicBezTo>
                      <a:pt x="529" y="604"/>
                      <a:pt x="529" y="601"/>
                      <a:pt x="529" y="599"/>
                    </a:cubicBezTo>
                    <a:cubicBezTo>
                      <a:pt x="529" y="596"/>
                      <a:pt x="529" y="593"/>
                      <a:pt x="528" y="590"/>
                    </a:cubicBezTo>
                    <a:cubicBezTo>
                      <a:pt x="526" y="579"/>
                      <a:pt x="519" y="560"/>
                      <a:pt x="518" y="551"/>
                    </a:cubicBezTo>
                    <a:cubicBezTo>
                      <a:pt x="518" y="549"/>
                      <a:pt x="518" y="548"/>
                      <a:pt x="518" y="547"/>
                    </a:cubicBezTo>
                    <a:cubicBezTo>
                      <a:pt x="518" y="544"/>
                      <a:pt x="519" y="541"/>
                      <a:pt x="519" y="539"/>
                    </a:cubicBezTo>
                    <a:cubicBezTo>
                      <a:pt x="521" y="543"/>
                      <a:pt x="523" y="548"/>
                      <a:pt x="524" y="552"/>
                    </a:cubicBezTo>
                    <a:cubicBezTo>
                      <a:pt x="537" y="588"/>
                      <a:pt x="552" y="656"/>
                      <a:pt x="560" y="693"/>
                    </a:cubicBezTo>
                    <a:cubicBezTo>
                      <a:pt x="568" y="730"/>
                      <a:pt x="571" y="757"/>
                      <a:pt x="574" y="773"/>
                    </a:cubicBezTo>
                    <a:cubicBezTo>
                      <a:pt x="577" y="789"/>
                      <a:pt x="576" y="786"/>
                      <a:pt x="578" y="788"/>
                    </a:cubicBezTo>
                    <a:cubicBezTo>
                      <a:pt x="588" y="784"/>
                      <a:pt x="588" y="784"/>
                      <a:pt x="588" y="784"/>
                    </a:cubicBezTo>
                    <a:cubicBezTo>
                      <a:pt x="588" y="772"/>
                      <a:pt x="584" y="754"/>
                      <a:pt x="578" y="722"/>
                    </a:cubicBezTo>
                    <a:cubicBezTo>
                      <a:pt x="572" y="691"/>
                      <a:pt x="560" y="627"/>
                      <a:pt x="551" y="594"/>
                    </a:cubicBezTo>
                    <a:cubicBezTo>
                      <a:pt x="542" y="560"/>
                      <a:pt x="536" y="542"/>
                      <a:pt x="524" y="519"/>
                    </a:cubicBezTo>
                    <a:cubicBezTo>
                      <a:pt x="514" y="499"/>
                      <a:pt x="502" y="477"/>
                      <a:pt x="488" y="461"/>
                    </a:cubicBezTo>
                    <a:cubicBezTo>
                      <a:pt x="488" y="461"/>
                      <a:pt x="489" y="461"/>
                      <a:pt x="489" y="461"/>
                    </a:cubicBezTo>
                    <a:cubicBezTo>
                      <a:pt x="493" y="462"/>
                      <a:pt x="499" y="465"/>
                      <a:pt x="504" y="466"/>
                    </a:cubicBezTo>
                    <a:cubicBezTo>
                      <a:pt x="507" y="467"/>
                      <a:pt x="510" y="467"/>
                      <a:pt x="513" y="467"/>
                    </a:cubicBezTo>
                    <a:cubicBezTo>
                      <a:pt x="515" y="467"/>
                      <a:pt x="516" y="467"/>
                      <a:pt x="518" y="467"/>
                    </a:cubicBezTo>
                    <a:cubicBezTo>
                      <a:pt x="523" y="466"/>
                      <a:pt x="528" y="463"/>
                      <a:pt x="531" y="462"/>
                    </a:cubicBezTo>
                    <a:cubicBezTo>
                      <a:pt x="534" y="461"/>
                      <a:pt x="536" y="461"/>
                      <a:pt x="540" y="461"/>
                    </a:cubicBezTo>
                    <a:cubicBezTo>
                      <a:pt x="544" y="461"/>
                      <a:pt x="550" y="463"/>
                      <a:pt x="554" y="463"/>
                    </a:cubicBezTo>
                    <a:cubicBezTo>
                      <a:pt x="557" y="463"/>
                      <a:pt x="559" y="463"/>
                      <a:pt x="561" y="462"/>
                    </a:cubicBezTo>
                    <a:cubicBezTo>
                      <a:pt x="565" y="463"/>
                      <a:pt x="571" y="464"/>
                      <a:pt x="572" y="465"/>
                    </a:cubicBezTo>
                    <a:cubicBezTo>
                      <a:pt x="574" y="465"/>
                      <a:pt x="573" y="467"/>
                      <a:pt x="574" y="469"/>
                    </a:cubicBezTo>
                    <a:cubicBezTo>
                      <a:pt x="574" y="469"/>
                      <a:pt x="575" y="469"/>
                      <a:pt x="575" y="469"/>
                    </a:cubicBezTo>
                    <a:cubicBezTo>
                      <a:pt x="575" y="469"/>
                      <a:pt x="575" y="469"/>
                      <a:pt x="575" y="469"/>
                    </a:cubicBezTo>
                    <a:cubicBezTo>
                      <a:pt x="576" y="469"/>
                      <a:pt x="576" y="468"/>
                      <a:pt x="576" y="468"/>
                    </a:cubicBezTo>
                    <a:cubicBezTo>
                      <a:pt x="575" y="468"/>
                      <a:pt x="577" y="464"/>
                      <a:pt x="573" y="463"/>
                    </a:cubicBezTo>
                    <a:cubicBezTo>
                      <a:pt x="573" y="463"/>
                      <a:pt x="572" y="463"/>
                      <a:pt x="571" y="462"/>
                    </a:cubicBezTo>
                    <a:cubicBezTo>
                      <a:pt x="571" y="462"/>
                      <a:pt x="572" y="462"/>
                      <a:pt x="572" y="462"/>
                    </a:cubicBezTo>
                    <a:cubicBezTo>
                      <a:pt x="576" y="462"/>
                      <a:pt x="579" y="461"/>
                      <a:pt x="582" y="460"/>
                    </a:cubicBezTo>
                    <a:cubicBezTo>
                      <a:pt x="585" y="459"/>
                      <a:pt x="586" y="456"/>
                      <a:pt x="588" y="455"/>
                    </a:cubicBezTo>
                    <a:cubicBezTo>
                      <a:pt x="590" y="454"/>
                      <a:pt x="595" y="454"/>
                      <a:pt x="597" y="454"/>
                    </a:cubicBezTo>
                    <a:cubicBezTo>
                      <a:pt x="597" y="454"/>
                      <a:pt x="598" y="453"/>
                      <a:pt x="598" y="453"/>
                    </a:cubicBezTo>
                    <a:cubicBezTo>
                      <a:pt x="598" y="452"/>
                      <a:pt x="597" y="452"/>
                      <a:pt x="597" y="452"/>
                    </a:cubicBezTo>
                    <a:close/>
                    <a:moveTo>
                      <a:pt x="318" y="537"/>
                    </a:moveTo>
                    <a:cubicBezTo>
                      <a:pt x="318" y="539"/>
                      <a:pt x="315" y="547"/>
                      <a:pt x="314" y="550"/>
                    </a:cubicBezTo>
                    <a:cubicBezTo>
                      <a:pt x="310" y="549"/>
                      <a:pt x="307" y="548"/>
                      <a:pt x="305" y="547"/>
                    </a:cubicBezTo>
                    <a:cubicBezTo>
                      <a:pt x="299" y="547"/>
                      <a:pt x="293" y="547"/>
                      <a:pt x="286" y="547"/>
                    </a:cubicBezTo>
                    <a:cubicBezTo>
                      <a:pt x="285" y="544"/>
                      <a:pt x="283" y="541"/>
                      <a:pt x="283" y="540"/>
                    </a:cubicBezTo>
                    <a:cubicBezTo>
                      <a:pt x="282" y="537"/>
                      <a:pt x="282" y="534"/>
                      <a:pt x="282" y="532"/>
                    </a:cubicBezTo>
                    <a:cubicBezTo>
                      <a:pt x="282" y="530"/>
                      <a:pt x="282" y="528"/>
                      <a:pt x="282" y="527"/>
                    </a:cubicBezTo>
                    <a:cubicBezTo>
                      <a:pt x="283" y="527"/>
                      <a:pt x="283" y="527"/>
                      <a:pt x="283" y="527"/>
                    </a:cubicBezTo>
                    <a:cubicBezTo>
                      <a:pt x="284" y="523"/>
                      <a:pt x="287" y="517"/>
                      <a:pt x="289" y="516"/>
                    </a:cubicBezTo>
                    <a:cubicBezTo>
                      <a:pt x="290" y="515"/>
                      <a:pt x="290" y="515"/>
                      <a:pt x="290" y="515"/>
                    </a:cubicBezTo>
                    <a:cubicBezTo>
                      <a:pt x="290" y="515"/>
                      <a:pt x="290" y="515"/>
                      <a:pt x="290" y="515"/>
                    </a:cubicBezTo>
                    <a:cubicBezTo>
                      <a:pt x="291" y="515"/>
                      <a:pt x="296" y="514"/>
                      <a:pt x="300" y="513"/>
                    </a:cubicBezTo>
                    <a:cubicBezTo>
                      <a:pt x="300" y="513"/>
                      <a:pt x="300" y="513"/>
                      <a:pt x="300" y="513"/>
                    </a:cubicBezTo>
                    <a:cubicBezTo>
                      <a:pt x="301" y="512"/>
                      <a:pt x="302" y="512"/>
                      <a:pt x="302" y="512"/>
                    </a:cubicBezTo>
                    <a:cubicBezTo>
                      <a:pt x="303" y="512"/>
                      <a:pt x="304" y="513"/>
                      <a:pt x="306" y="513"/>
                    </a:cubicBezTo>
                    <a:cubicBezTo>
                      <a:pt x="307" y="514"/>
                      <a:pt x="311" y="516"/>
                      <a:pt x="314" y="518"/>
                    </a:cubicBezTo>
                    <a:cubicBezTo>
                      <a:pt x="315" y="520"/>
                      <a:pt x="317" y="523"/>
                      <a:pt x="318" y="525"/>
                    </a:cubicBezTo>
                    <a:cubicBezTo>
                      <a:pt x="318" y="527"/>
                      <a:pt x="319" y="528"/>
                      <a:pt x="319" y="530"/>
                    </a:cubicBezTo>
                    <a:cubicBezTo>
                      <a:pt x="319" y="532"/>
                      <a:pt x="319" y="532"/>
                      <a:pt x="319" y="532"/>
                    </a:cubicBezTo>
                    <a:cubicBezTo>
                      <a:pt x="319" y="533"/>
                      <a:pt x="319" y="534"/>
                      <a:pt x="319" y="534"/>
                    </a:cubicBezTo>
                    <a:cubicBezTo>
                      <a:pt x="319" y="535"/>
                      <a:pt x="319" y="535"/>
                      <a:pt x="318" y="537"/>
                    </a:cubicBezTo>
                    <a:close/>
                  </a:path>
                </a:pathLst>
              </a:custGeom>
              <a:solidFill>
                <a:srgbClr val="FF0000"/>
              </a:solidFill>
              <a:ln w="9525">
                <a:noFill/>
                <a:round/>
                <a:headEnd/>
                <a:tailEnd/>
              </a:ln>
            </p:spPr>
            <p:txBody>
              <a:bodyPr/>
              <a:lstStyle/>
              <a:p>
                <a:endParaRPr lang="en-US"/>
              </a:p>
            </p:txBody>
          </p:sp>
        </p:grpSp>
        <p:grpSp>
          <p:nvGrpSpPr>
            <p:cNvPr id="9" name="Group 48"/>
            <p:cNvGrpSpPr>
              <a:grpSpLocks noChangeAspect="1"/>
            </p:cNvGrpSpPr>
            <p:nvPr/>
          </p:nvGrpSpPr>
          <p:grpSpPr bwMode="auto">
            <a:xfrm>
              <a:off x="2261" y="721"/>
              <a:ext cx="1232" cy="2872"/>
              <a:chOff x="2261" y="715"/>
              <a:chExt cx="1238" cy="2886"/>
            </a:xfrm>
          </p:grpSpPr>
          <p:sp>
            <p:nvSpPr>
              <p:cNvPr id="40984" name="Freeform 49"/>
              <p:cNvSpPr>
                <a:spLocks noChangeAspect="1"/>
              </p:cNvSpPr>
              <p:nvPr/>
            </p:nvSpPr>
            <p:spPr bwMode="auto">
              <a:xfrm>
                <a:off x="2261" y="715"/>
                <a:ext cx="1238" cy="974"/>
              </a:xfrm>
              <a:custGeom>
                <a:avLst/>
                <a:gdLst>
                  <a:gd name="T0" fmla="*/ 0 w 728"/>
                  <a:gd name="T1" fmla="*/ 8134 h 573"/>
                  <a:gd name="T2" fmla="*/ 631 w 728"/>
                  <a:gd name="T3" fmla="*/ 6940 h 573"/>
                  <a:gd name="T4" fmla="*/ 2303 w 728"/>
                  <a:gd name="T5" fmla="*/ 6262 h 573"/>
                  <a:gd name="T6" fmla="*/ 3496 w 728"/>
                  <a:gd name="T7" fmla="*/ 5453 h 573"/>
                  <a:gd name="T8" fmla="*/ 3840 w 728"/>
                  <a:gd name="T9" fmla="*/ 4057 h 573"/>
                  <a:gd name="T10" fmla="*/ 2998 w 728"/>
                  <a:gd name="T11" fmla="*/ 2779 h 573"/>
                  <a:gd name="T12" fmla="*/ 3355 w 728"/>
                  <a:gd name="T13" fmla="*/ 920 h 573"/>
                  <a:gd name="T14" fmla="*/ 5202 w 728"/>
                  <a:gd name="T15" fmla="*/ 70 h 573"/>
                  <a:gd name="T16" fmla="*/ 6969 w 728"/>
                  <a:gd name="T17" fmla="*/ 512 h 573"/>
                  <a:gd name="T18" fmla="*/ 7567 w 728"/>
                  <a:gd name="T19" fmla="*/ 1861 h 573"/>
                  <a:gd name="T20" fmla="*/ 7525 w 728"/>
                  <a:gd name="T21" fmla="*/ 2373 h 573"/>
                  <a:gd name="T22" fmla="*/ 7892 w 728"/>
                  <a:gd name="T23" fmla="*/ 3124 h 573"/>
                  <a:gd name="T24" fmla="*/ 7510 w 728"/>
                  <a:gd name="T25" fmla="*/ 3306 h 573"/>
                  <a:gd name="T26" fmla="*/ 7496 w 728"/>
                  <a:gd name="T27" fmla="*/ 3707 h 573"/>
                  <a:gd name="T28" fmla="*/ 7224 w 728"/>
                  <a:gd name="T29" fmla="*/ 3748 h 573"/>
                  <a:gd name="T30" fmla="*/ 7476 w 728"/>
                  <a:gd name="T31" fmla="*/ 3852 h 573"/>
                  <a:gd name="T32" fmla="*/ 7266 w 728"/>
                  <a:gd name="T33" fmla="*/ 4273 h 573"/>
                  <a:gd name="T34" fmla="*/ 7351 w 728"/>
                  <a:gd name="T35" fmla="*/ 4710 h 573"/>
                  <a:gd name="T36" fmla="*/ 7141 w 728"/>
                  <a:gd name="T37" fmla="*/ 4892 h 573"/>
                  <a:gd name="T38" fmla="*/ 6374 w 728"/>
                  <a:gd name="T39" fmla="*/ 5009 h 573"/>
                  <a:gd name="T40" fmla="*/ 6290 w 728"/>
                  <a:gd name="T41" fmla="*/ 5521 h 573"/>
                  <a:gd name="T42" fmla="*/ 6340 w 728"/>
                  <a:gd name="T43" fmla="*/ 5152 h 573"/>
                  <a:gd name="T44" fmla="*/ 6556 w 728"/>
                  <a:gd name="T45" fmla="*/ 5319 h 573"/>
                  <a:gd name="T46" fmla="*/ 7608 w 728"/>
                  <a:gd name="T47" fmla="*/ 6028 h 573"/>
                  <a:gd name="T48" fmla="*/ 8503 w 728"/>
                  <a:gd name="T49" fmla="*/ 6301 h 573"/>
                  <a:gd name="T50" fmla="*/ 9787 w 728"/>
                  <a:gd name="T51" fmla="*/ 6668 h 573"/>
                  <a:gd name="T52" fmla="*/ 10353 w 728"/>
                  <a:gd name="T53" fmla="*/ 7972 h 5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8"/>
                  <a:gd name="T82" fmla="*/ 0 h 573"/>
                  <a:gd name="T83" fmla="*/ 728 w 728"/>
                  <a:gd name="T84" fmla="*/ 573 h 5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8" h="573">
                    <a:moveTo>
                      <a:pt x="0" y="573"/>
                    </a:moveTo>
                    <a:cubicBezTo>
                      <a:pt x="2" y="557"/>
                      <a:pt x="18" y="511"/>
                      <a:pt x="44" y="489"/>
                    </a:cubicBezTo>
                    <a:cubicBezTo>
                      <a:pt x="71" y="467"/>
                      <a:pt x="128" y="458"/>
                      <a:pt x="162" y="441"/>
                    </a:cubicBezTo>
                    <a:cubicBezTo>
                      <a:pt x="195" y="423"/>
                      <a:pt x="228" y="409"/>
                      <a:pt x="246" y="384"/>
                    </a:cubicBezTo>
                    <a:cubicBezTo>
                      <a:pt x="264" y="358"/>
                      <a:pt x="276" y="318"/>
                      <a:pt x="270" y="286"/>
                    </a:cubicBezTo>
                    <a:cubicBezTo>
                      <a:pt x="264" y="255"/>
                      <a:pt x="217" y="233"/>
                      <a:pt x="211" y="196"/>
                    </a:cubicBezTo>
                    <a:cubicBezTo>
                      <a:pt x="206" y="159"/>
                      <a:pt x="211" y="97"/>
                      <a:pt x="236" y="65"/>
                    </a:cubicBezTo>
                    <a:cubicBezTo>
                      <a:pt x="262" y="33"/>
                      <a:pt x="323" y="10"/>
                      <a:pt x="366" y="5"/>
                    </a:cubicBezTo>
                    <a:cubicBezTo>
                      <a:pt x="408" y="0"/>
                      <a:pt x="463" y="15"/>
                      <a:pt x="490" y="36"/>
                    </a:cubicBezTo>
                    <a:cubicBezTo>
                      <a:pt x="517" y="57"/>
                      <a:pt x="526" y="109"/>
                      <a:pt x="532" y="131"/>
                    </a:cubicBezTo>
                    <a:cubicBezTo>
                      <a:pt x="538" y="153"/>
                      <a:pt x="524" y="152"/>
                      <a:pt x="529" y="167"/>
                    </a:cubicBezTo>
                    <a:cubicBezTo>
                      <a:pt x="532" y="182"/>
                      <a:pt x="555" y="209"/>
                      <a:pt x="555" y="220"/>
                    </a:cubicBezTo>
                    <a:cubicBezTo>
                      <a:pt x="555" y="231"/>
                      <a:pt x="532" y="226"/>
                      <a:pt x="528" y="233"/>
                    </a:cubicBezTo>
                    <a:cubicBezTo>
                      <a:pt x="523" y="240"/>
                      <a:pt x="530" y="256"/>
                      <a:pt x="527" y="261"/>
                    </a:cubicBezTo>
                    <a:cubicBezTo>
                      <a:pt x="523" y="266"/>
                      <a:pt x="508" y="262"/>
                      <a:pt x="508" y="264"/>
                    </a:cubicBezTo>
                    <a:cubicBezTo>
                      <a:pt x="508" y="265"/>
                      <a:pt x="526" y="265"/>
                      <a:pt x="526" y="271"/>
                    </a:cubicBezTo>
                    <a:cubicBezTo>
                      <a:pt x="526" y="277"/>
                      <a:pt x="512" y="291"/>
                      <a:pt x="511" y="301"/>
                    </a:cubicBezTo>
                    <a:cubicBezTo>
                      <a:pt x="510" y="311"/>
                      <a:pt x="518" y="324"/>
                      <a:pt x="517" y="332"/>
                    </a:cubicBezTo>
                    <a:cubicBezTo>
                      <a:pt x="515" y="339"/>
                      <a:pt x="514" y="341"/>
                      <a:pt x="502" y="345"/>
                    </a:cubicBezTo>
                    <a:cubicBezTo>
                      <a:pt x="490" y="348"/>
                      <a:pt x="458" y="345"/>
                      <a:pt x="448" y="353"/>
                    </a:cubicBezTo>
                    <a:cubicBezTo>
                      <a:pt x="438" y="360"/>
                      <a:pt x="442" y="388"/>
                      <a:pt x="442" y="389"/>
                    </a:cubicBezTo>
                    <a:cubicBezTo>
                      <a:pt x="441" y="391"/>
                      <a:pt x="443" y="365"/>
                      <a:pt x="446" y="363"/>
                    </a:cubicBezTo>
                    <a:cubicBezTo>
                      <a:pt x="449" y="360"/>
                      <a:pt x="446" y="364"/>
                      <a:pt x="461" y="375"/>
                    </a:cubicBezTo>
                    <a:cubicBezTo>
                      <a:pt x="476" y="385"/>
                      <a:pt x="512" y="414"/>
                      <a:pt x="535" y="425"/>
                    </a:cubicBezTo>
                    <a:cubicBezTo>
                      <a:pt x="558" y="437"/>
                      <a:pt x="572" y="436"/>
                      <a:pt x="598" y="444"/>
                    </a:cubicBezTo>
                    <a:cubicBezTo>
                      <a:pt x="623" y="451"/>
                      <a:pt x="666" y="450"/>
                      <a:pt x="688" y="470"/>
                    </a:cubicBezTo>
                    <a:cubicBezTo>
                      <a:pt x="709" y="490"/>
                      <a:pt x="719" y="543"/>
                      <a:pt x="728" y="562"/>
                    </a:cubicBezTo>
                  </a:path>
                </a:pathLst>
              </a:custGeom>
              <a:noFill/>
              <a:ln w="6350" cap="rnd">
                <a:solidFill>
                  <a:srgbClr val="FF6600"/>
                </a:solidFill>
                <a:prstDash val="solid"/>
                <a:round/>
                <a:headEnd/>
                <a:tailEnd/>
              </a:ln>
            </p:spPr>
            <p:txBody>
              <a:bodyPr/>
              <a:lstStyle/>
              <a:p>
                <a:endParaRPr lang="en-US"/>
              </a:p>
            </p:txBody>
          </p:sp>
          <p:sp>
            <p:nvSpPr>
              <p:cNvPr id="40985" name="Freeform 50"/>
              <p:cNvSpPr>
                <a:spLocks noChangeAspect="1"/>
              </p:cNvSpPr>
              <p:nvPr/>
            </p:nvSpPr>
            <p:spPr bwMode="auto">
              <a:xfrm>
                <a:off x="2367" y="1962"/>
                <a:ext cx="110" cy="1598"/>
              </a:xfrm>
              <a:custGeom>
                <a:avLst/>
                <a:gdLst>
                  <a:gd name="T0" fmla="*/ 624 w 65"/>
                  <a:gd name="T1" fmla="*/ 0 h 940"/>
                  <a:gd name="T2" fmla="*/ 665 w 65"/>
                  <a:gd name="T3" fmla="*/ 644 h 940"/>
                  <a:gd name="T4" fmla="*/ 762 w 65"/>
                  <a:gd name="T5" fmla="*/ 1321 h 940"/>
                  <a:gd name="T6" fmla="*/ 721 w 65"/>
                  <a:gd name="T7" fmla="*/ 2414 h 940"/>
                  <a:gd name="T8" fmla="*/ 839 w 65"/>
                  <a:gd name="T9" fmla="*/ 4500 h 940"/>
                  <a:gd name="T10" fmla="*/ 344 w 65"/>
                  <a:gd name="T11" fmla="*/ 6837 h 940"/>
                  <a:gd name="T12" fmla="*/ 322 w 65"/>
                  <a:gd name="T13" fmla="*/ 8662 h 940"/>
                  <a:gd name="T14" fmla="*/ 24 w 65"/>
                  <a:gd name="T15" fmla="*/ 10569 h 940"/>
                  <a:gd name="T16" fmla="*/ 117 w 65"/>
                  <a:gd name="T17" fmla="*/ 13348 h 9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940"/>
                  <a:gd name="T29" fmla="*/ 65 w 65"/>
                  <a:gd name="T30" fmla="*/ 940 h 9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940">
                    <a:moveTo>
                      <a:pt x="45" y="0"/>
                    </a:moveTo>
                    <a:cubicBezTo>
                      <a:pt x="46" y="8"/>
                      <a:pt x="46" y="30"/>
                      <a:pt x="48" y="45"/>
                    </a:cubicBezTo>
                    <a:cubicBezTo>
                      <a:pt x="49" y="60"/>
                      <a:pt x="54" y="72"/>
                      <a:pt x="55" y="93"/>
                    </a:cubicBezTo>
                    <a:cubicBezTo>
                      <a:pt x="55" y="114"/>
                      <a:pt x="51" y="133"/>
                      <a:pt x="52" y="170"/>
                    </a:cubicBezTo>
                    <a:cubicBezTo>
                      <a:pt x="53" y="208"/>
                      <a:pt x="65" y="265"/>
                      <a:pt x="60" y="317"/>
                    </a:cubicBezTo>
                    <a:cubicBezTo>
                      <a:pt x="56" y="369"/>
                      <a:pt x="31" y="433"/>
                      <a:pt x="25" y="482"/>
                    </a:cubicBezTo>
                    <a:cubicBezTo>
                      <a:pt x="19" y="531"/>
                      <a:pt x="27" y="567"/>
                      <a:pt x="23" y="610"/>
                    </a:cubicBezTo>
                    <a:cubicBezTo>
                      <a:pt x="19" y="654"/>
                      <a:pt x="5" y="689"/>
                      <a:pt x="2" y="744"/>
                    </a:cubicBezTo>
                    <a:cubicBezTo>
                      <a:pt x="0" y="799"/>
                      <a:pt x="7" y="899"/>
                      <a:pt x="8" y="940"/>
                    </a:cubicBezTo>
                  </a:path>
                </a:pathLst>
              </a:custGeom>
              <a:noFill/>
              <a:ln w="6350" cap="rnd">
                <a:solidFill>
                  <a:srgbClr val="FF6600"/>
                </a:solidFill>
                <a:prstDash val="solid"/>
                <a:round/>
                <a:headEnd/>
                <a:tailEnd/>
              </a:ln>
            </p:spPr>
            <p:txBody>
              <a:bodyPr/>
              <a:lstStyle/>
              <a:p>
                <a:endParaRPr lang="en-US"/>
              </a:p>
            </p:txBody>
          </p:sp>
          <p:sp>
            <p:nvSpPr>
              <p:cNvPr id="40986" name="Freeform 51"/>
              <p:cNvSpPr>
                <a:spLocks noChangeAspect="1"/>
              </p:cNvSpPr>
              <p:nvPr/>
            </p:nvSpPr>
            <p:spPr bwMode="auto">
              <a:xfrm>
                <a:off x="3279" y="1993"/>
                <a:ext cx="58" cy="1608"/>
              </a:xfrm>
              <a:custGeom>
                <a:avLst/>
                <a:gdLst>
                  <a:gd name="T0" fmla="*/ 387 w 34"/>
                  <a:gd name="T1" fmla="*/ 0 h 946"/>
                  <a:gd name="T2" fmla="*/ 408 w 34"/>
                  <a:gd name="T3" fmla="*/ 583 h 946"/>
                  <a:gd name="T4" fmla="*/ 288 w 34"/>
                  <a:gd name="T5" fmla="*/ 1346 h 946"/>
                  <a:gd name="T6" fmla="*/ 273 w 34"/>
                  <a:gd name="T7" fmla="*/ 2373 h 946"/>
                  <a:gd name="T8" fmla="*/ 128 w 34"/>
                  <a:gd name="T9" fmla="*/ 3221 h 946"/>
                  <a:gd name="T10" fmla="*/ 44 w 34"/>
                  <a:gd name="T11" fmla="*/ 4883 h 946"/>
                  <a:gd name="T12" fmla="*/ 363 w 34"/>
                  <a:gd name="T13" fmla="*/ 7076 h 946"/>
                  <a:gd name="T14" fmla="*/ 346 w 34"/>
                  <a:gd name="T15" fmla="*/ 9283 h 946"/>
                  <a:gd name="T16" fmla="*/ 478 w 34"/>
                  <a:gd name="T17" fmla="*/ 11025 h 946"/>
                  <a:gd name="T18" fmla="*/ 218 w 34"/>
                  <a:gd name="T19" fmla="*/ 13423 h 9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946"/>
                  <a:gd name="T32" fmla="*/ 34 w 34"/>
                  <a:gd name="T33" fmla="*/ 946 h 9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946">
                    <a:moveTo>
                      <a:pt x="27" y="0"/>
                    </a:moveTo>
                    <a:cubicBezTo>
                      <a:pt x="26" y="6"/>
                      <a:pt x="31" y="26"/>
                      <a:pt x="28" y="41"/>
                    </a:cubicBezTo>
                    <a:cubicBezTo>
                      <a:pt x="26" y="55"/>
                      <a:pt x="22" y="74"/>
                      <a:pt x="20" y="95"/>
                    </a:cubicBezTo>
                    <a:cubicBezTo>
                      <a:pt x="18" y="116"/>
                      <a:pt x="21" y="145"/>
                      <a:pt x="19" y="167"/>
                    </a:cubicBezTo>
                    <a:cubicBezTo>
                      <a:pt x="17" y="189"/>
                      <a:pt x="12" y="197"/>
                      <a:pt x="9" y="227"/>
                    </a:cubicBezTo>
                    <a:cubicBezTo>
                      <a:pt x="7" y="256"/>
                      <a:pt x="0" y="299"/>
                      <a:pt x="3" y="344"/>
                    </a:cubicBezTo>
                    <a:cubicBezTo>
                      <a:pt x="5" y="390"/>
                      <a:pt x="22" y="447"/>
                      <a:pt x="25" y="499"/>
                    </a:cubicBezTo>
                    <a:cubicBezTo>
                      <a:pt x="29" y="550"/>
                      <a:pt x="23" y="607"/>
                      <a:pt x="24" y="654"/>
                    </a:cubicBezTo>
                    <a:cubicBezTo>
                      <a:pt x="25" y="700"/>
                      <a:pt x="34" y="729"/>
                      <a:pt x="33" y="777"/>
                    </a:cubicBezTo>
                    <a:cubicBezTo>
                      <a:pt x="31" y="826"/>
                      <a:pt x="18" y="911"/>
                      <a:pt x="15" y="946"/>
                    </a:cubicBezTo>
                  </a:path>
                </a:pathLst>
              </a:custGeom>
              <a:noFill/>
              <a:ln w="6350" cap="rnd">
                <a:solidFill>
                  <a:srgbClr val="FF6600"/>
                </a:solidFill>
                <a:prstDash val="solid"/>
                <a:round/>
                <a:headEnd/>
                <a:tailEnd/>
              </a:ln>
            </p:spPr>
            <p:txBody>
              <a:bodyPr/>
              <a:lstStyle/>
              <a:p>
                <a:endParaRPr lang="en-US"/>
              </a:p>
            </p:txBody>
          </p:sp>
          <p:sp>
            <p:nvSpPr>
              <p:cNvPr id="40987" name="Freeform 52"/>
              <p:cNvSpPr>
                <a:spLocks noChangeAspect="1"/>
              </p:cNvSpPr>
              <p:nvPr/>
            </p:nvSpPr>
            <p:spPr bwMode="auto">
              <a:xfrm>
                <a:off x="2788" y="3368"/>
                <a:ext cx="89" cy="221"/>
              </a:xfrm>
              <a:custGeom>
                <a:avLst/>
                <a:gdLst>
                  <a:gd name="T0" fmla="*/ 0 w 52"/>
                  <a:gd name="T1" fmla="*/ 1768 h 130"/>
                  <a:gd name="T2" fmla="*/ 147 w 52"/>
                  <a:gd name="T3" fmla="*/ 1153 h 130"/>
                  <a:gd name="T4" fmla="*/ 325 w 52"/>
                  <a:gd name="T5" fmla="*/ 168 h 130"/>
                  <a:gd name="T6" fmla="*/ 584 w 52"/>
                  <a:gd name="T7" fmla="*/ 168 h 130"/>
                  <a:gd name="T8" fmla="*/ 676 w 52"/>
                  <a:gd name="T9" fmla="*/ 1202 h 130"/>
                  <a:gd name="T10" fmla="*/ 762 w 52"/>
                  <a:gd name="T11" fmla="*/ 1846 h 130"/>
                  <a:gd name="T12" fmla="*/ 0 60000 65536"/>
                  <a:gd name="T13" fmla="*/ 0 60000 65536"/>
                  <a:gd name="T14" fmla="*/ 0 60000 65536"/>
                  <a:gd name="T15" fmla="*/ 0 60000 65536"/>
                  <a:gd name="T16" fmla="*/ 0 60000 65536"/>
                  <a:gd name="T17" fmla="*/ 0 60000 65536"/>
                  <a:gd name="T18" fmla="*/ 0 w 52"/>
                  <a:gd name="T19" fmla="*/ 0 h 130"/>
                  <a:gd name="T20" fmla="*/ 52 w 5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52" h="130">
                    <a:moveTo>
                      <a:pt x="0" y="125"/>
                    </a:moveTo>
                    <a:cubicBezTo>
                      <a:pt x="1" y="117"/>
                      <a:pt x="7" y="99"/>
                      <a:pt x="10" y="81"/>
                    </a:cubicBezTo>
                    <a:cubicBezTo>
                      <a:pt x="14" y="62"/>
                      <a:pt x="17" y="24"/>
                      <a:pt x="22" y="12"/>
                    </a:cubicBezTo>
                    <a:cubicBezTo>
                      <a:pt x="27" y="1"/>
                      <a:pt x="36" y="0"/>
                      <a:pt x="40" y="12"/>
                    </a:cubicBezTo>
                    <a:cubicBezTo>
                      <a:pt x="44" y="24"/>
                      <a:pt x="44" y="65"/>
                      <a:pt x="46" y="85"/>
                    </a:cubicBezTo>
                    <a:cubicBezTo>
                      <a:pt x="48" y="104"/>
                      <a:pt x="51" y="120"/>
                      <a:pt x="52" y="130"/>
                    </a:cubicBezTo>
                  </a:path>
                </a:pathLst>
              </a:custGeom>
              <a:noFill/>
              <a:ln w="6350" cap="rnd">
                <a:solidFill>
                  <a:srgbClr val="FF6600"/>
                </a:solidFill>
                <a:prstDash val="solid"/>
                <a:round/>
                <a:headEnd/>
                <a:tailEnd/>
              </a:ln>
            </p:spPr>
            <p:txBody>
              <a:bodyPr/>
              <a:lstStyle/>
              <a:p>
                <a:endParaRPr lang="en-US"/>
              </a:p>
            </p:txBody>
          </p:sp>
        </p:grpSp>
      </p:grpSp>
      <p:sp>
        <p:nvSpPr>
          <p:cNvPr id="40970" name="AutoShape 156"/>
          <p:cNvSpPr>
            <a:spLocks noChangeArrowheads="1"/>
          </p:cNvSpPr>
          <p:nvPr/>
        </p:nvSpPr>
        <p:spPr bwMode="auto">
          <a:xfrm rot="2700000">
            <a:off x="4305300" y="3086100"/>
            <a:ext cx="533400" cy="152400"/>
          </a:xfrm>
          <a:prstGeom prst="leftRightArrow">
            <a:avLst>
              <a:gd name="adj1" fmla="val 50000"/>
              <a:gd name="adj2" fmla="val 70000"/>
            </a:avLst>
          </a:prstGeom>
          <a:solidFill>
            <a:srgbClr val="FFCC99">
              <a:alpha val="50195"/>
            </a:srgbClr>
          </a:solidFill>
          <a:ln w="9525">
            <a:solidFill>
              <a:srgbClr val="FF9900"/>
            </a:solidFill>
            <a:miter lim="800000"/>
            <a:headEnd/>
            <a:tailEnd/>
          </a:ln>
        </p:spPr>
        <p:txBody>
          <a:bodyPr wrap="none" anchor="ctr"/>
          <a:lstStyle/>
          <a:p>
            <a:endParaRPr lang="en-US"/>
          </a:p>
        </p:txBody>
      </p:sp>
      <p:sp>
        <p:nvSpPr>
          <p:cNvPr id="40971" name="AutoShape 157"/>
          <p:cNvSpPr>
            <a:spLocks noChangeArrowheads="1"/>
          </p:cNvSpPr>
          <p:nvPr/>
        </p:nvSpPr>
        <p:spPr bwMode="auto">
          <a:xfrm rot="8100000">
            <a:off x="2819400" y="3124200"/>
            <a:ext cx="533400" cy="152400"/>
          </a:xfrm>
          <a:prstGeom prst="leftRightArrow">
            <a:avLst>
              <a:gd name="adj1" fmla="val 50000"/>
              <a:gd name="adj2" fmla="val 70000"/>
            </a:avLst>
          </a:prstGeom>
          <a:solidFill>
            <a:srgbClr val="FFCC99">
              <a:alpha val="50195"/>
            </a:srgbClr>
          </a:solidFill>
          <a:ln w="9525">
            <a:solidFill>
              <a:srgbClr val="FF9900"/>
            </a:solidFill>
            <a:miter lim="800000"/>
            <a:headEnd/>
            <a:tailEnd/>
          </a:ln>
        </p:spPr>
        <p:txBody>
          <a:bodyPr wrap="none" anchor="ctr"/>
          <a:lstStyle/>
          <a:p>
            <a:endParaRPr lang="en-US"/>
          </a:p>
        </p:txBody>
      </p:sp>
      <p:sp>
        <p:nvSpPr>
          <p:cNvPr id="40972" name="AutoShape 158"/>
          <p:cNvSpPr>
            <a:spLocks noChangeArrowheads="1"/>
          </p:cNvSpPr>
          <p:nvPr/>
        </p:nvSpPr>
        <p:spPr bwMode="auto">
          <a:xfrm rot="2700000">
            <a:off x="2781300" y="4762500"/>
            <a:ext cx="533400" cy="152400"/>
          </a:xfrm>
          <a:prstGeom prst="leftRightArrow">
            <a:avLst>
              <a:gd name="adj1" fmla="val 50000"/>
              <a:gd name="adj2" fmla="val 70000"/>
            </a:avLst>
          </a:prstGeom>
          <a:solidFill>
            <a:srgbClr val="FFCC99">
              <a:alpha val="50195"/>
            </a:srgbClr>
          </a:solidFill>
          <a:ln w="9525">
            <a:solidFill>
              <a:srgbClr val="FF9900"/>
            </a:solidFill>
            <a:miter lim="800000"/>
            <a:headEnd/>
            <a:tailEnd/>
          </a:ln>
        </p:spPr>
        <p:txBody>
          <a:bodyPr wrap="none" anchor="ctr"/>
          <a:lstStyle/>
          <a:p>
            <a:endParaRPr lang="en-US"/>
          </a:p>
        </p:txBody>
      </p:sp>
      <p:sp>
        <p:nvSpPr>
          <p:cNvPr id="40973" name="AutoShape 159"/>
          <p:cNvSpPr>
            <a:spLocks noChangeArrowheads="1"/>
          </p:cNvSpPr>
          <p:nvPr/>
        </p:nvSpPr>
        <p:spPr bwMode="auto">
          <a:xfrm rot="8100000">
            <a:off x="4356100" y="4787900"/>
            <a:ext cx="533400" cy="152400"/>
          </a:xfrm>
          <a:prstGeom prst="leftRightArrow">
            <a:avLst>
              <a:gd name="adj1" fmla="val 50000"/>
              <a:gd name="adj2" fmla="val 70000"/>
            </a:avLst>
          </a:prstGeom>
          <a:solidFill>
            <a:srgbClr val="FFCC99">
              <a:alpha val="50195"/>
            </a:srgbClr>
          </a:solidFill>
          <a:ln w="9525">
            <a:solidFill>
              <a:srgbClr val="FF9900"/>
            </a:solidFill>
            <a:miter lim="800000"/>
            <a:headEnd/>
            <a:tailEnd/>
          </a:ln>
        </p:spPr>
        <p:txBody>
          <a:bodyPr wrap="none" anchor="ctr"/>
          <a:lstStyle/>
          <a:p>
            <a:endParaRPr lang="en-US"/>
          </a:p>
        </p:txBody>
      </p:sp>
      <p:sp>
        <p:nvSpPr>
          <p:cNvPr id="40974" name="AutoShape 160"/>
          <p:cNvSpPr>
            <a:spLocks noChangeArrowheads="1"/>
          </p:cNvSpPr>
          <p:nvPr/>
        </p:nvSpPr>
        <p:spPr bwMode="auto">
          <a:xfrm>
            <a:off x="3151188" y="3384550"/>
            <a:ext cx="1371600" cy="1447800"/>
          </a:xfrm>
          <a:custGeom>
            <a:avLst/>
            <a:gdLst>
              <a:gd name="T0" fmla="*/ 87096600 w 21600"/>
              <a:gd name="T1" fmla="*/ 48521408 h 21600"/>
              <a:gd name="T2" fmla="*/ 43548300 w 21600"/>
              <a:gd name="T3" fmla="*/ 97042815 h 21600"/>
              <a:gd name="T4" fmla="*/ 0 w 21600"/>
              <a:gd name="T5" fmla="*/ 48521408 h 21600"/>
              <a:gd name="T6" fmla="*/ 43548300 w 21600"/>
              <a:gd name="T7" fmla="*/ 0 h 21600"/>
              <a:gd name="T8" fmla="*/ 0 60000 65536"/>
              <a:gd name="T9" fmla="*/ 5898240 60000 65536"/>
              <a:gd name="T10" fmla="*/ 11796480 60000 65536"/>
              <a:gd name="T11" fmla="*/ 17694720 60000 65536"/>
              <a:gd name="T12" fmla="*/ 807 w 21600"/>
              <a:gd name="T13" fmla="*/ 10125 h 21600"/>
              <a:gd name="T14" fmla="*/ 20793 w 21600"/>
              <a:gd name="T15" fmla="*/ 11475 h 21600"/>
            </a:gdLst>
            <a:ahLst/>
            <a:cxnLst>
              <a:cxn ang="T8">
                <a:pos x="T0" y="T1"/>
              </a:cxn>
              <a:cxn ang="T9">
                <a:pos x="T2" y="T3"/>
              </a:cxn>
              <a:cxn ang="T10">
                <a:pos x="T4" y="T5"/>
              </a:cxn>
              <a:cxn ang="T11">
                <a:pos x="T6" y="T7"/>
              </a:cxn>
            </a:cxnLst>
            <a:rect l="T12" t="T13" r="T14" b="T15"/>
            <a:pathLst>
              <a:path w="21600" h="21600">
                <a:moveTo>
                  <a:pt x="10800" y="0"/>
                </a:moveTo>
                <a:lnTo>
                  <a:pt x="9275" y="1824"/>
                </a:lnTo>
                <a:lnTo>
                  <a:pt x="10125" y="1824"/>
                </a:lnTo>
                <a:lnTo>
                  <a:pt x="10125" y="10125"/>
                </a:lnTo>
                <a:lnTo>
                  <a:pt x="1824" y="10125"/>
                </a:lnTo>
                <a:lnTo>
                  <a:pt x="1824" y="9275"/>
                </a:lnTo>
                <a:lnTo>
                  <a:pt x="0" y="10800"/>
                </a:lnTo>
                <a:lnTo>
                  <a:pt x="1824" y="12325"/>
                </a:lnTo>
                <a:lnTo>
                  <a:pt x="1824" y="11475"/>
                </a:lnTo>
                <a:lnTo>
                  <a:pt x="10125" y="11475"/>
                </a:lnTo>
                <a:lnTo>
                  <a:pt x="10125" y="19776"/>
                </a:lnTo>
                <a:lnTo>
                  <a:pt x="9275" y="19776"/>
                </a:lnTo>
                <a:lnTo>
                  <a:pt x="10800" y="21600"/>
                </a:lnTo>
                <a:lnTo>
                  <a:pt x="12325" y="19776"/>
                </a:lnTo>
                <a:lnTo>
                  <a:pt x="11475" y="19776"/>
                </a:lnTo>
                <a:lnTo>
                  <a:pt x="11475" y="11475"/>
                </a:lnTo>
                <a:lnTo>
                  <a:pt x="19776" y="11475"/>
                </a:lnTo>
                <a:lnTo>
                  <a:pt x="19776" y="12325"/>
                </a:lnTo>
                <a:lnTo>
                  <a:pt x="21600" y="10800"/>
                </a:lnTo>
                <a:lnTo>
                  <a:pt x="19776" y="9275"/>
                </a:lnTo>
                <a:lnTo>
                  <a:pt x="19776" y="10125"/>
                </a:lnTo>
                <a:lnTo>
                  <a:pt x="11475" y="10125"/>
                </a:lnTo>
                <a:lnTo>
                  <a:pt x="11475" y="1824"/>
                </a:lnTo>
                <a:lnTo>
                  <a:pt x="12325" y="1824"/>
                </a:lnTo>
                <a:close/>
              </a:path>
            </a:pathLst>
          </a:custGeom>
          <a:solidFill>
            <a:srgbClr val="FFCC99">
              <a:alpha val="50195"/>
            </a:srgbClr>
          </a:solidFill>
          <a:ln w="9525">
            <a:solidFill>
              <a:srgbClr val="FF9900"/>
            </a:solidFill>
            <a:miter lim="800000"/>
            <a:headEnd/>
            <a:tailEnd/>
          </a:ln>
        </p:spPr>
        <p:txBody>
          <a:bodyPr wrap="none" anchor="ctr"/>
          <a:lstStyle/>
          <a:p>
            <a:endParaRPr lang="en-US"/>
          </a:p>
        </p:txBody>
      </p:sp>
      <p:pic>
        <p:nvPicPr>
          <p:cNvPr id="88217" name="Picture 153" descr="File:Elevated JVP.JPG">
            <a:hlinkClick r:id="rId3"/>
          </p:cNvPr>
          <p:cNvPicPr>
            <a:picLocks noChangeAspect="1" noChangeArrowheads="1"/>
          </p:cNvPicPr>
          <p:nvPr/>
        </p:nvPicPr>
        <p:blipFill>
          <a:blip r:embed="rId4" cstate="print"/>
          <a:srcRect/>
          <a:stretch>
            <a:fillRect/>
          </a:stretch>
        </p:blipFill>
        <p:spPr bwMode="auto">
          <a:xfrm>
            <a:off x="6858000" y="2590800"/>
            <a:ext cx="1806575" cy="2362200"/>
          </a:xfrm>
          <a:prstGeom prst="rect">
            <a:avLst/>
          </a:prstGeom>
          <a:noFill/>
          <a:ln w="9525">
            <a:noFill/>
            <a:miter lim="800000"/>
            <a:headEnd/>
            <a:tailEnd/>
          </a:ln>
        </p:spPr>
      </p:pic>
      <p:sp>
        <p:nvSpPr>
          <p:cNvPr id="88225" name="AutoShape 161"/>
          <p:cNvSpPr>
            <a:spLocks noChangeArrowheads="1"/>
          </p:cNvSpPr>
          <p:nvPr/>
        </p:nvSpPr>
        <p:spPr bwMode="auto">
          <a:xfrm>
            <a:off x="3733800" y="1676400"/>
            <a:ext cx="4572000" cy="457200"/>
          </a:xfrm>
          <a:prstGeom prst="curvedDownArrow">
            <a:avLst>
              <a:gd name="adj1" fmla="val 58889"/>
              <a:gd name="adj2" fmla="val 302222"/>
              <a:gd name="adj3" fmla="val 58681"/>
            </a:avLst>
          </a:prstGeom>
          <a:solidFill>
            <a:srgbClr val="FF0000">
              <a:alpha val="25098"/>
            </a:srgbClr>
          </a:solidFill>
          <a:ln w="9525">
            <a:solidFill>
              <a:srgbClr val="FF0000"/>
            </a:solidFill>
            <a:miter lim="800000"/>
            <a:headEnd/>
            <a:tailEnd/>
          </a:ln>
        </p:spPr>
        <p:txBody>
          <a:bodyPr wrap="none" anchor="ctr"/>
          <a:lstStyle/>
          <a:p>
            <a:endParaRPr lang="en-US"/>
          </a:p>
        </p:txBody>
      </p:sp>
      <p:sp>
        <p:nvSpPr>
          <p:cNvPr id="40977" name="Text Box 269"/>
          <p:cNvSpPr txBox="1">
            <a:spLocks noChangeArrowheads="1"/>
          </p:cNvSpPr>
          <p:nvPr/>
        </p:nvSpPr>
        <p:spPr bwMode="auto">
          <a:xfrm>
            <a:off x="5791200" y="4953000"/>
            <a:ext cx="2895600" cy="274638"/>
          </a:xfrm>
          <a:prstGeom prst="rect">
            <a:avLst/>
          </a:prstGeom>
          <a:noFill/>
          <a:ln w="9525">
            <a:noFill/>
            <a:miter lim="800000"/>
            <a:headEnd/>
            <a:tailEnd/>
          </a:ln>
        </p:spPr>
        <p:txBody>
          <a:bodyPr>
            <a:spAutoFit/>
          </a:bodyPr>
          <a:lstStyle/>
          <a:p>
            <a:pPr algn="r">
              <a:spcBef>
                <a:spcPct val="50000"/>
              </a:spcBef>
            </a:pPr>
            <a:r>
              <a:rPr lang="en-US" sz="1200" i="1">
                <a:latin typeface="Calibri" pitchFamily="34" charset="0"/>
              </a:rPr>
              <a:t>image from wikipedia.org</a:t>
            </a:r>
          </a:p>
        </p:txBody>
      </p:sp>
      <p:grpSp>
        <p:nvGrpSpPr>
          <p:cNvPr id="10" name="Group 184"/>
          <p:cNvGrpSpPr>
            <a:grpSpLocks/>
          </p:cNvGrpSpPr>
          <p:nvPr/>
        </p:nvGrpSpPr>
        <p:grpSpPr bwMode="auto">
          <a:xfrm>
            <a:off x="304800" y="2209800"/>
            <a:ext cx="1130300" cy="533400"/>
            <a:chOff x="288" y="2592"/>
            <a:chExt cx="712" cy="336"/>
          </a:xfrm>
        </p:grpSpPr>
        <p:sp>
          <p:nvSpPr>
            <p:cNvPr id="40980" name="Freeform 181"/>
            <p:cNvSpPr>
              <a:spLocks/>
            </p:cNvSpPr>
            <p:nvPr/>
          </p:nvSpPr>
          <p:spPr bwMode="auto">
            <a:xfrm>
              <a:off x="288" y="2592"/>
              <a:ext cx="712" cy="336"/>
            </a:xfrm>
            <a:custGeom>
              <a:avLst/>
              <a:gdLst>
                <a:gd name="T0" fmla="*/ 160 w 712"/>
                <a:gd name="T1" fmla="*/ 48 h 336"/>
                <a:gd name="T2" fmla="*/ 400 w 712"/>
                <a:gd name="T3" fmla="*/ 0 h 336"/>
                <a:gd name="T4" fmla="*/ 592 w 712"/>
                <a:gd name="T5" fmla="*/ 48 h 336"/>
                <a:gd name="T6" fmla="*/ 688 w 712"/>
                <a:gd name="T7" fmla="*/ 144 h 336"/>
                <a:gd name="T8" fmla="*/ 688 w 712"/>
                <a:gd name="T9" fmla="*/ 240 h 336"/>
                <a:gd name="T10" fmla="*/ 544 w 712"/>
                <a:gd name="T11" fmla="*/ 288 h 336"/>
                <a:gd name="T12" fmla="*/ 400 w 712"/>
                <a:gd name="T13" fmla="*/ 288 h 336"/>
                <a:gd name="T14" fmla="*/ 208 w 712"/>
                <a:gd name="T15" fmla="*/ 336 h 336"/>
                <a:gd name="T16" fmla="*/ 64 w 712"/>
                <a:gd name="T17" fmla="*/ 288 h 336"/>
                <a:gd name="T18" fmla="*/ 16 w 712"/>
                <a:gd name="T19" fmla="*/ 192 h 336"/>
                <a:gd name="T20" fmla="*/ 160 w 712"/>
                <a:gd name="T21" fmla="*/ 48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2"/>
                <a:gd name="T34" fmla="*/ 0 h 336"/>
                <a:gd name="T35" fmla="*/ 712 w 712"/>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2" h="336">
                  <a:moveTo>
                    <a:pt x="160" y="48"/>
                  </a:moveTo>
                  <a:cubicBezTo>
                    <a:pt x="224" y="16"/>
                    <a:pt x="328" y="0"/>
                    <a:pt x="400" y="0"/>
                  </a:cubicBezTo>
                  <a:cubicBezTo>
                    <a:pt x="472" y="0"/>
                    <a:pt x="544" y="24"/>
                    <a:pt x="592" y="48"/>
                  </a:cubicBezTo>
                  <a:cubicBezTo>
                    <a:pt x="640" y="72"/>
                    <a:pt x="672" y="112"/>
                    <a:pt x="688" y="144"/>
                  </a:cubicBezTo>
                  <a:cubicBezTo>
                    <a:pt x="704" y="176"/>
                    <a:pt x="712" y="216"/>
                    <a:pt x="688" y="240"/>
                  </a:cubicBezTo>
                  <a:cubicBezTo>
                    <a:pt x="664" y="264"/>
                    <a:pt x="592" y="280"/>
                    <a:pt x="544" y="288"/>
                  </a:cubicBezTo>
                  <a:cubicBezTo>
                    <a:pt x="496" y="296"/>
                    <a:pt x="456" y="280"/>
                    <a:pt x="400" y="288"/>
                  </a:cubicBezTo>
                  <a:cubicBezTo>
                    <a:pt x="344" y="296"/>
                    <a:pt x="264" y="336"/>
                    <a:pt x="208" y="336"/>
                  </a:cubicBezTo>
                  <a:cubicBezTo>
                    <a:pt x="152" y="336"/>
                    <a:pt x="96" y="312"/>
                    <a:pt x="64" y="288"/>
                  </a:cubicBezTo>
                  <a:cubicBezTo>
                    <a:pt x="32" y="264"/>
                    <a:pt x="0" y="232"/>
                    <a:pt x="16" y="192"/>
                  </a:cubicBezTo>
                  <a:cubicBezTo>
                    <a:pt x="32" y="152"/>
                    <a:pt x="96" y="80"/>
                    <a:pt x="160" y="48"/>
                  </a:cubicBezTo>
                  <a:close/>
                </a:path>
              </a:pathLst>
            </a:custGeom>
            <a:solidFill>
              <a:srgbClr val="FFCC99">
                <a:alpha val="50195"/>
              </a:srgbClr>
            </a:solidFill>
            <a:ln w="9525">
              <a:solidFill>
                <a:srgbClr val="FF6600"/>
              </a:solidFill>
              <a:round/>
              <a:headEnd/>
              <a:tailEnd/>
            </a:ln>
          </p:spPr>
          <p:txBody>
            <a:bodyPr/>
            <a:lstStyle/>
            <a:p>
              <a:endParaRPr lang="en-US"/>
            </a:p>
          </p:txBody>
        </p:sp>
        <p:sp>
          <p:nvSpPr>
            <p:cNvPr id="40981" name="Freeform 182"/>
            <p:cNvSpPr>
              <a:spLocks/>
            </p:cNvSpPr>
            <p:nvPr/>
          </p:nvSpPr>
          <p:spPr bwMode="auto">
            <a:xfrm>
              <a:off x="329" y="2612"/>
              <a:ext cx="622" cy="282"/>
            </a:xfrm>
            <a:custGeom>
              <a:avLst/>
              <a:gdLst>
                <a:gd name="T0" fmla="*/ 282 w 622"/>
                <a:gd name="T1" fmla="*/ 48 h 282"/>
                <a:gd name="T2" fmla="*/ 303 w 622"/>
                <a:gd name="T3" fmla="*/ 14 h 282"/>
                <a:gd name="T4" fmla="*/ 342 w 622"/>
                <a:gd name="T5" fmla="*/ 15 h 282"/>
                <a:gd name="T6" fmla="*/ 345 w 622"/>
                <a:gd name="T7" fmla="*/ 179 h 282"/>
                <a:gd name="T8" fmla="*/ 379 w 622"/>
                <a:gd name="T9" fmla="*/ 18 h 282"/>
                <a:gd name="T10" fmla="*/ 400 w 622"/>
                <a:gd name="T11" fmla="*/ 78 h 282"/>
                <a:gd name="T12" fmla="*/ 406 w 622"/>
                <a:gd name="T13" fmla="*/ 128 h 282"/>
                <a:gd name="T14" fmla="*/ 450 w 622"/>
                <a:gd name="T15" fmla="*/ 29 h 282"/>
                <a:gd name="T16" fmla="*/ 523 w 622"/>
                <a:gd name="T17" fmla="*/ 48 h 282"/>
                <a:gd name="T18" fmla="*/ 502 w 622"/>
                <a:gd name="T19" fmla="*/ 110 h 282"/>
                <a:gd name="T20" fmla="*/ 487 w 622"/>
                <a:gd name="T21" fmla="*/ 137 h 282"/>
                <a:gd name="T22" fmla="*/ 516 w 622"/>
                <a:gd name="T23" fmla="*/ 147 h 282"/>
                <a:gd name="T24" fmla="*/ 591 w 622"/>
                <a:gd name="T25" fmla="*/ 101 h 282"/>
                <a:gd name="T26" fmla="*/ 621 w 622"/>
                <a:gd name="T27" fmla="*/ 162 h 282"/>
                <a:gd name="T28" fmla="*/ 609 w 622"/>
                <a:gd name="T29" fmla="*/ 188 h 282"/>
                <a:gd name="T30" fmla="*/ 559 w 622"/>
                <a:gd name="T31" fmla="*/ 174 h 282"/>
                <a:gd name="T32" fmla="*/ 577 w 622"/>
                <a:gd name="T33" fmla="*/ 206 h 282"/>
                <a:gd name="T34" fmla="*/ 535 w 622"/>
                <a:gd name="T35" fmla="*/ 228 h 282"/>
                <a:gd name="T36" fmla="*/ 481 w 622"/>
                <a:gd name="T37" fmla="*/ 179 h 282"/>
                <a:gd name="T38" fmla="*/ 472 w 622"/>
                <a:gd name="T39" fmla="*/ 188 h 282"/>
                <a:gd name="T40" fmla="*/ 484 w 622"/>
                <a:gd name="T41" fmla="*/ 230 h 282"/>
                <a:gd name="T42" fmla="*/ 457 w 622"/>
                <a:gd name="T43" fmla="*/ 251 h 282"/>
                <a:gd name="T44" fmla="*/ 433 w 622"/>
                <a:gd name="T45" fmla="*/ 212 h 282"/>
                <a:gd name="T46" fmla="*/ 406 w 622"/>
                <a:gd name="T47" fmla="*/ 158 h 282"/>
                <a:gd name="T48" fmla="*/ 385 w 622"/>
                <a:gd name="T49" fmla="*/ 153 h 282"/>
                <a:gd name="T50" fmla="*/ 400 w 622"/>
                <a:gd name="T51" fmla="*/ 224 h 282"/>
                <a:gd name="T52" fmla="*/ 388 w 622"/>
                <a:gd name="T53" fmla="*/ 249 h 282"/>
                <a:gd name="T54" fmla="*/ 334 w 622"/>
                <a:gd name="T55" fmla="*/ 194 h 282"/>
                <a:gd name="T56" fmla="*/ 339 w 622"/>
                <a:gd name="T57" fmla="*/ 240 h 282"/>
                <a:gd name="T58" fmla="*/ 310 w 622"/>
                <a:gd name="T59" fmla="*/ 237 h 282"/>
                <a:gd name="T60" fmla="*/ 292 w 622"/>
                <a:gd name="T61" fmla="*/ 197 h 282"/>
                <a:gd name="T62" fmla="*/ 280 w 622"/>
                <a:gd name="T63" fmla="*/ 155 h 282"/>
                <a:gd name="T64" fmla="*/ 240 w 622"/>
                <a:gd name="T65" fmla="*/ 96 h 282"/>
                <a:gd name="T66" fmla="*/ 219 w 622"/>
                <a:gd name="T67" fmla="*/ 122 h 282"/>
                <a:gd name="T68" fmla="*/ 261 w 622"/>
                <a:gd name="T69" fmla="*/ 195 h 282"/>
                <a:gd name="T70" fmla="*/ 253 w 622"/>
                <a:gd name="T71" fmla="*/ 261 h 282"/>
                <a:gd name="T72" fmla="*/ 228 w 622"/>
                <a:gd name="T73" fmla="*/ 270 h 282"/>
                <a:gd name="T74" fmla="*/ 199 w 622"/>
                <a:gd name="T75" fmla="*/ 165 h 282"/>
                <a:gd name="T76" fmla="*/ 175 w 622"/>
                <a:gd name="T77" fmla="*/ 138 h 282"/>
                <a:gd name="T78" fmla="*/ 183 w 622"/>
                <a:gd name="T79" fmla="*/ 203 h 282"/>
                <a:gd name="T80" fmla="*/ 160 w 622"/>
                <a:gd name="T81" fmla="*/ 269 h 282"/>
                <a:gd name="T82" fmla="*/ 147 w 622"/>
                <a:gd name="T83" fmla="*/ 111 h 282"/>
                <a:gd name="T84" fmla="*/ 96 w 622"/>
                <a:gd name="T85" fmla="*/ 261 h 282"/>
                <a:gd name="T86" fmla="*/ 99 w 622"/>
                <a:gd name="T87" fmla="*/ 212 h 282"/>
                <a:gd name="T88" fmla="*/ 70 w 622"/>
                <a:gd name="T89" fmla="*/ 198 h 282"/>
                <a:gd name="T90" fmla="*/ 7 w 622"/>
                <a:gd name="T91" fmla="*/ 194 h 282"/>
                <a:gd name="T92" fmla="*/ 51 w 622"/>
                <a:gd name="T93" fmla="*/ 159 h 282"/>
                <a:gd name="T94" fmla="*/ 87 w 622"/>
                <a:gd name="T95" fmla="*/ 158 h 282"/>
                <a:gd name="T96" fmla="*/ 76 w 622"/>
                <a:gd name="T97" fmla="*/ 120 h 282"/>
                <a:gd name="T98" fmla="*/ 96 w 622"/>
                <a:gd name="T99" fmla="*/ 99 h 282"/>
                <a:gd name="T100" fmla="*/ 126 w 622"/>
                <a:gd name="T101" fmla="*/ 92 h 282"/>
                <a:gd name="T102" fmla="*/ 168 w 622"/>
                <a:gd name="T103" fmla="*/ 74 h 282"/>
                <a:gd name="T104" fmla="*/ 204 w 622"/>
                <a:gd name="T105" fmla="*/ 96 h 282"/>
                <a:gd name="T106" fmla="*/ 216 w 622"/>
                <a:gd name="T107" fmla="*/ 53 h 282"/>
                <a:gd name="T108" fmla="*/ 243 w 622"/>
                <a:gd name="T109" fmla="*/ 8 h 2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2"/>
                <a:gd name="T166" fmla="*/ 0 h 282"/>
                <a:gd name="T167" fmla="*/ 622 w 622"/>
                <a:gd name="T168" fmla="*/ 282 h 2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2" h="282">
                  <a:moveTo>
                    <a:pt x="243" y="8"/>
                  </a:moveTo>
                  <a:cubicBezTo>
                    <a:pt x="281" y="0"/>
                    <a:pt x="279" y="18"/>
                    <a:pt x="282" y="48"/>
                  </a:cubicBezTo>
                  <a:cubicBezTo>
                    <a:pt x="283" y="62"/>
                    <a:pt x="284" y="80"/>
                    <a:pt x="291" y="92"/>
                  </a:cubicBezTo>
                  <a:cubicBezTo>
                    <a:pt x="315" y="80"/>
                    <a:pt x="300" y="40"/>
                    <a:pt x="303" y="14"/>
                  </a:cubicBezTo>
                  <a:cubicBezTo>
                    <a:pt x="303" y="10"/>
                    <a:pt x="319" y="4"/>
                    <a:pt x="322" y="2"/>
                  </a:cubicBezTo>
                  <a:cubicBezTo>
                    <a:pt x="334" y="6"/>
                    <a:pt x="335" y="6"/>
                    <a:pt x="342" y="15"/>
                  </a:cubicBezTo>
                  <a:cubicBezTo>
                    <a:pt x="348" y="49"/>
                    <a:pt x="343" y="87"/>
                    <a:pt x="334" y="120"/>
                  </a:cubicBezTo>
                  <a:cubicBezTo>
                    <a:pt x="334" y="129"/>
                    <a:pt x="329" y="169"/>
                    <a:pt x="345" y="179"/>
                  </a:cubicBezTo>
                  <a:cubicBezTo>
                    <a:pt x="351" y="175"/>
                    <a:pt x="354" y="167"/>
                    <a:pt x="357" y="161"/>
                  </a:cubicBezTo>
                  <a:cubicBezTo>
                    <a:pt x="364" y="125"/>
                    <a:pt x="347" y="42"/>
                    <a:pt x="379" y="18"/>
                  </a:cubicBezTo>
                  <a:cubicBezTo>
                    <a:pt x="399" y="20"/>
                    <a:pt x="400" y="20"/>
                    <a:pt x="415" y="27"/>
                  </a:cubicBezTo>
                  <a:cubicBezTo>
                    <a:pt x="421" y="42"/>
                    <a:pt x="409" y="66"/>
                    <a:pt x="400" y="78"/>
                  </a:cubicBezTo>
                  <a:cubicBezTo>
                    <a:pt x="399" y="84"/>
                    <a:pt x="397" y="90"/>
                    <a:pt x="394" y="96"/>
                  </a:cubicBezTo>
                  <a:cubicBezTo>
                    <a:pt x="392" y="110"/>
                    <a:pt x="392" y="121"/>
                    <a:pt x="406" y="128"/>
                  </a:cubicBezTo>
                  <a:cubicBezTo>
                    <a:pt x="409" y="120"/>
                    <a:pt x="417" y="111"/>
                    <a:pt x="423" y="105"/>
                  </a:cubicBezTo>
                  <a:cubicBezTo>
                    <a:pt x="426" y="81"/>
                    <a:pt x="418" y="35"/>
                    <a:pt x="450" y="29"/>
                  </a:cubicBezTo>
                  <a:cubicBezTo>
                    <a:pt x="476" y="30"/>
                    <a:pt x="474" y="33"/>
                    <a:pt x="492" y="36"/>
                  </a:cubicBezTo>
                  <a:cubicBezTo>
                    <a:pt x="502" y="41"/>
                    <a:pt x="512" y="46"/>
                    <a:pt x="523" y="48"/>
                  </a:cubicBezTo>
                  <a:cubicBezTo>
                    <a:pt x="529" y="50"/>
                    <a:pt x="531" y="52"/>
                    <a:pt x="534" y="57"/>
                  </a:cubicBezTo>
                  <a:cubicBezTo>
                    <a:pt x="531" y="78"/>
                    <a:pt x="521" y="99"/>
                    <a:pt x="502" y="110"/>
                  </a:cubicBezTo>
                  <a:cubicBezTo>
                    <a:pt x="499" y="114"/>
                    <a:pt x="496" y="119"/>
                    <a:pt x="493" y="123"/>
                  </a:cubicBezTo>
                  <a:cubicBezTo>
                    <a:pt x="492" y="129"/>
                    <a:pt x="489" y="132"/>
                    <a:pt x="487" y="137"/>
                  </a:cubicBezTo>
                  <a:cubicBezTo>
                    <a:pt x="486" y="145"/>
                    <a:pt x="486" y="153"/>
                    <a:pt x="489" y="161"/>
                  </a:cubicBezTo>
                  <a:cubicBezTo>
                    <a:pt x="498" y="158"/>
                    <a:pt x="507" y="152"/>
                    <a:pt x="516" y="147"/>
                  </a:cubicBezTo>
                  <a:cubicBezTo>
                    <a:pt x="527" y="133"/>
                    <a:pt x="547" y="95"/>
                    <a:pt x="564" y="92"/>
                  </a:cubicBezTo>
                  <a:cubicBezTo>
                    <a:pt x="573" y="87"/>
                    <a:pt x="582" y="98"/>
                    <a:pt x="591" y="101"/>
                  </a:cubicBezTo>
                  <a:cubicBezTo>
                    <a:pt x="599" y="112"/>
                    <a:pt x="608" y="124"/>
                    <a:pt x="616" y="135"/>
                  </a:cubicBezTo>
                  <a:cubicBezTo>
                    <a:pt x="617" y="145"/>
                    <a:pt x="618" y="153"/>
                    <a:pt x="621" y="162"/>
                  </a:cubicBezTo>
                  <a:cubicBezTo>
                    <a:pt x="620" y="169"/>
                    <a:pt x="622" y="177"/>
                    <a:pt x="619" y="183"/>
                  </a:cubicBezTo>
                  <a:cubicBezTo>
                    <a:pt x="617" y="186"/>
                    <a:pt x="609" y="188"/>
                    <a:pt x="609" y="188"/>
                  </a:cubicBezTo>
                  <a:cubicBezTo>
                    <a:pt x="584" y="185"/>
                    <a:pt x="593" y="182"/>
                    <a:pt x="574" y="173"/>
                  </a:cubicBezTo>
                  <a:cubicBezTo>
                    <a:pt x="569" y="167"/>
                    <a:pt x="563" y="166"/>
                    <a:pt x="559" y="174"/>
                  </a:cubicBezTo>
                  <a:cubicBezTo>
                    <a:pt x="557" y="183"/>
                    <a:pt x="556" y="189"/>
                    <a:pt x="565" y="194"/>
                  </a:cubicBezTo>
                  <a:cubicBezTo>
                    <a:pt x="570" y="201"/>
                    <a:pt x="575" y="196"/>
                    <a:pt x="577" y="206"/>
                  </a:cubicBezTo>
                  <a:cubicBezTo>
                    <a:pt x="572" y="213"/>
                    <a:pt x="570" y="221"/>
                    <a:pt x="561" y="222"/>
                  </a:cubicBezTo>
                  <a:cubicBezTo>
                    <a:pt x="553" y="225"/>
                    <a:pt x="543" y="227"/>
                    <a:pt x="535" y="228"/>
                  </a:cubicBezTo>
                  <a:cubicBezTo>
                    <a:pt x="516" y="226"/>
                    <a:pt x="519" y="218"/>
                    <a:pt x="507" y="209"/>
                  </a:cubicBezTo>
                  <a:cubicBezTo>
                    <a:pt x="501" y="199"/>
                    <a:pt x="491" y="185"/>
                    <a:pt x="481" y="179"/>
                  </a:cubicBezTo>
                  <a:cubicBezTo>
                    <a:pt x="477" y="173"/>
                    <a:pt x="477" y="168"/>
                    <a:pt x="466" y="177"/>
                  </a:cubicBezTo>
                  <a:cubicBezTo>
                    <a:pt x="463" y="180"/>
                    <a:pt x="470" y="184"/>
                    <a:pt x="472" y="188"/>
                  </a:cubicBezTo>
                  <a:cubicBezTo>
                    <a:pt x="477" y="197"/>
                    <a:pt x="483" y="208"/>
                    <a:pt x="489" y="216"/>
                  </a:cubicBezTo>
                  <a:cubicBezTo>
                    <a:pt x="490" y="223"/>
                    <a:pt x="487" y="224"/>
                    <a:pt x="484" y="230"/>
                  </a:cubicBezTo>
                  <a:cubicBezTo>
                    <a:pt x="482" y="234"/>
                    <a:pt x="478" y="242"/>
                    <a:pt x="478" y="242"/>
                  </a:cubicBezTo>
                  <a:cubicBezTo>
                    <a:pt x="476" y="260"/>
                    <a:pt x="471" y="253"/>
                    <a:pt x="457" y="251"/>
                  </a:cubicBezTo>
                  <a:cubicBezTo>
                    <a:pt x="450" y="246"/>
                    <a:pt x="446" y="236"/>
                    <a:pt x="442" y="228"/>
                  </a:cubicBezTo>
                  <a:cubicBezTo>
                    <a:pt x="441" y="221"/>
                    <a:pt x="437" y="218"/>
                    <a:pt x="433" y="212"/>
                  </a:cubicBezTo>
                  <a:cubicBezTo>
                    <a:pt x="429" y="199"/>
                    <a:pt x="424" y="184"/>
                    <a:pt x="415" y="173"/>
                  </a:cubicBezTo>
                  <a:cubicBezTo>
                    <a:pt x="414" y="166"/>
                    <a:pt x="412" y="163"/>
                    <a:pt x="406" y="158"/>
                  </a:cubicBezTo>
                  <a:cubicBezTo>
                    <a:pt x="403" y="153"/>
                    <a:pt x="403" y="148"/>
                    <a:pt x="399" y="143"/>
                  </a:cubicBezTo>
                  <a:cubicBezTo>
                    <a:pt x="387" y="144"/>
                    <a:pt x="393" y="146"/>
                    <a:pt x="385" y="153"/>
                  </a:cubicBezTo>
                  <a:cubicBezTo>
                    <a:pt x="382" y="159"/>
                    <a:pt x="381" y="164"/>
                    <a:pt x="379" y="170"/>
                  </a:cubicBezTo>
                  <a:cubicBezTo>
                    <a:pt x="381" y="187"/>
                    <a:pt x="385" y="212"/>
                    <a:pt x="400" y="224"/>
                  </a:cubicBezTo>
                  <a:cubicBezTo>
                    <a:pt x="403" y="229"/>
                    <a:pt x="408" y="240"/>
                    <a:pt x="408" y="240"/>
                  </a:cubicBezTo>
                  <a:cubicBezTo>
                    <a:pt x="405" y="254"/>
                    <a:pt x="403" y="251"/>
                    <a:pt x="388" y="249"/>
                  </a:cubicBezTo>
                  <a:cubicBezTo>
                    <a:pt x="383" y="245"/>
                    <a:pt x="380" y="243"/>
                    <a:pt x="373" y="242"/>
                  </a:cubicBezTo>
                  <a:cubicBezTo>
                    <a:pt x="360" y="227"/>
                    <a:pt x="351" y="204"/>
                    <a:pt x="334" y="194"/>
                  </a:cubicBezTo>
                  <a:cubicBezTo>
                    <a:pt x="325" y="195"/>
                    <a:pt x="326" y="197"/>
                    <a:pt x="321" y="204"/>
                  </a:cubicBezTo>
                  <a:cubicBezTo>
                    <a:pt x="317" y="221"/>
                    <a:pt x="319" y="236"/>
                    <a:pt x="339" y="240"/>
                  </a:cubicBezTo>
                  <a:cubicBezTo>
                    <a:pt x="345" y="249"/>
                    <a:pt x="340" y="251"/>
                    <a:pt x="331" y="254"/>
                  </a:cubicBezTo>
                  <a:cubicBezTo>
                    <a:pt x="321" y="249"/>
                    <a:pt x="315" y="248"/>
                    <a:pt x="310" y="237"/>
                  </a:cubicBezTo>
                  <a:cubicBezTo>
                    <a:pt x="309" y="232"/>
                    <a:pt x="303" y="219"/>
                    <a:pt x="300" y="215"/>
                  </a:cubicBezTo>
                  <a:cubicBezTo>
                    <a:pt x="298" y="208"/>
                    <a:pt x="296" y="203"/>
                    <a:pt x="292" y="197"/>
                  </a:cubicBezTo>
                  <a:cubicBezTo>
                    <a:pt x="291" y="188"/>
                    <a:pt x="290" y="178"/>
                    <a:pt x="286" y="170"/>
                  </a:cubicBezTo>
                  <a:cubicBezTo>
                    <a:pt x="285" y="164"/>
                    <a:pt x="284" y="160"/>
                    <a:pt x="280" y="155"/>
                  </a:cubicBezTo>
                  <a:cubicBezTo>
                    <a:pt x="278" y="145"/>
                    <a:pt x="271" y="136"/>
                    <a:pt x="265" y="128"/>
                  </a:cubicBezTo>
                  <a:cubicBezTo>
                    <a:pt x="263" y="117"/>
                    <a:pt x="251" y="101"/>
                    <a:pt x="240" y="96"/>
                  </a:cubicBezTo>
                  <a:cubicBezTo>
                    <a:pt x="233" y="87"/>
                    <a:pt x="227" y="97"/>
                    <a:pt x="223" y="104"/>
                  </a:cubicBezTo>
                  <a:cubicBezTo>
                    <a:pt x="222" y="110"/>
                    <a:pt x="220" y="116"/>
                    <a:pt x="219" y="122"/>
                  </a:cubicBezTo>
                  <a:cubicBezTo>
                    <a:pt x="220" y="145"/>
                    <a:pt x="225" y="155"/>
                    <a:pt x="244" y="168"/>
                  </a:cubicBezTo>
                  <a:cubicBezTo>
                    <a:pt x="249" y="178"/>
                    <a:pt x="256" y="185"/>
                    <a:pt x="261" y="195"/>
                  </a:cubicBezTo>
                  <a:cubicBezTo>
                    <a:pt x="262" y="201"/>
                    <a:pt x="264" y="204"/>
                    <a:pt x="267" y="209"/>
                  </a:cubicBezTo>
                  <a:cubicBezTo>
                    <a:pt x="269" y="229"/>
                    <a:pt x="265" y="245"/>
                    <a:pt x="253" y="261"/>
                  </a:cubicBezTo>
                  <a:cubicBezTo>
                    <a:pt x="252" y="268"/>
                    <a:pt x="248" y="274"/>
                    <a:pt x="243" y="279"/>
                  </a:cubicBezTo>
                  <a:cubicBezTo>
                    <a:pt x="238" y="276"/>
                    <a:pt x="233" y="274"/>
                    <a:pt x="228" y="270"/>
                  </a:cubicBezTo>
                  <a:cubicBezTo>
                    <a:pt x="222" y="259"/>
                    <a:pt x="215" y="248"/>
                    <a:pt x="208" y="237"/>
                  </a:cubicBezTo>
                  <a:cubicBezTo>
                    <a:pt x="210" y="209"/>
                    <a:pt x="207" y="190"/>
                    <a:pt x="199" y="165"/>
                  </a:cubicBezTo>
                  <a:cubicBezTo>
                    <a:pt x="198" y="157"/>
                    <a:pt x="194" y="148"/>
                    <a:pt x="187" y="144"/>
                  </a:cubicBezTo>
                  <a:cubicBezTo>
                    <a:pt x="183" y="139"/>
                    <a:pt x="182" y="137"/>
                    <a:pt x="175" y="138"/>
                  </a:cubicBezTo>
                  <a:cubicBezTo>
                    <a:pt x="174" y="146"/>
                    <a:pt x="169" y="153"/>
                    <a:pt x="168" y="161"/>
                  </a:cubicBezTo>
                  <a:cubicBezTo>
                    <a:pt x="169" y="178"/>
                    <a:pt x="174" y="188"/>
                    <a:pt x="183" y="203"/>
                  </a:cubicBezTo>
                  <a:cubicBezTo>
                    <a:pt x="183" y="216"/>
                    <a:pt x="198" y="278"/>
                    <a:pt x="171" y="282"/>
                  </a:cubicBezTo>
                  <a:cubicBezTo>
                    <a:pt x="165" y="278"/>
                    <a:pt x="163" y="276"/>
                    <a:pt x="160" y="269"/>
                  </a:cubicBezTo>
                  <a:cubicBezTo>
                    <a:pt x="160" y="246"/>
                    <a:pt x="163" y="216"/>
                    <a:pt x="154" y="192"/>
                  </a:cubicBezTo>
                  <a:cubicBezTo>
                    <a:pt x="155" y="177"/>
                    <a:pt x="168" y="127"/>
                    <a:pt x="147" y="111"/>
                  </a:cubicBezTo>
                  <a:cubicBezTo>
                    <a:pt x="137" y="117"/>
                    <a:pt x="138" y="124"/>
                    <a:pt x="136" y="135"/>
                  </a:cubicBezTo>
                  <a:cubicBezTo>
                    <a:pt x="135" y="197"/>
                    <a:pt x="144" y="225"/>
                    <a:pt x="96" y="261"/>
                  </a:cubicBezTo>
                  <a:cubicBezTo>
                    <a:pt x="89" y="260"/>
                    <a:pt x="89" y="255"/>
                    <a:pt x="82" y="254"/>
                  </a:cubicBezTo>
                  <a:cubicBezTo>
                    <a:pt x="85" y="231"/>
                    <a:pt x="90" y="231"/>
                    <a:pt x="99" y="212"/>
                  </a:cubicBezTo>
                  <a:cubicBezTo>
                    <a:pt x="101" y="203"/>
                    <a:pt x="105" y="197"/>
                    <a:pt x="94" y="192"/>
                  </a:cubicBezTo>
                  <a:cubicBezTo>
                    <a:pt x="86" y="194"/>
                    <a:pt x="78" y="196"/>
                    <a:pt x="70" y="198"/>
                  </a:cubicBezTo>
                  <a:cubicBezTo>
                    <a:pt x="63" y="203"/>
                    <a:pt x="62" y="209"/>
                    <a:pt x="52" y="212"/>
                  </a:cubicBezTo>
                  <a:cubicBezTo>
                    <a:pt x="0" y="209"/>
                    <a:pt x="24" y="217"/>
                    <a:pt x="7" y="194"/>
                  </a:cubicBezTo>
                  <a:cubicBezTo>
                    <a:pt x="3" y="176"/>
                    <a:pt x="9" y="162"/>
                    <a:pt x="27" y="158"/>
                  </a:cubicBezTo>
                  <a:cubicBezTo>
                    <a:pt x="35" y="158"/>
                    <a:pt x="43" y="157"/>
                    <a:pt x="51" y="159"/>
                  </a:cubicBezTo>
                  <a:cubicBezTo>
                    <a:pt x="54" y="160"/>
                    <a:pt x="61" y="171"/>
                    <a:pt x="66" y="173"/>
                  </a:cubicBezTo>
                  <a:cubicBezTo>
                    <a:pt x="86" y="170"/>
                    <a:pt x="80" y="171"/>
                    <a:pt x="87" y="158"/>
                  </a:cubicBezTo>
                  <a:cubicBezTo>
                    <a:pt x="85" y="153"/>
                    <a:pt x="84" y="148"/>
                    <a:pt x="82" y="143"/>
                  </a:cubicBezTo>
                  <a:cubicBezTo>
                    <a:pt x="81" y="135"/>
                    <a:pt x="79" y="127"/>
                    <a:pt x="76" y="120"/>
                  </a:cubicBezTo>
                  <a:cubicBezTo>
                    <a:pt x="74" y="111"/>
                    <a:pt x="68" y="95"/>
                    <a:pt x="79" y="90"/>
                  </a:cubicBezTo>
                  <a:cubicBezTo>
                    <a:pt x="86" y="93"/>
                    <a:pt x="89" y="98"/>
                    <a:pt x="96" y="99"/>
                  </a:cubicBezTo>
                  <a:cubicBezTo>
                    <a:pt x="99" y="104"/>
                    <a:pt x="101" y="109"/>
                    <a:pt x="105" y="114"/>
                  </a:cubicBezTo>
                  <a:cubicBezTo>
                    <a:pt x="118" y="112"/>
                    <a:pt x="119" y="101"/>
                    <a:pt x="126" y="92"/>
                  </a:cubicBezTo>
                  <a:cubicBezTo>
                    <a:pt x="128" y="73"/>
                    <a:pt x="131" y="59"/>
                    <a:pt x="150" y="51"/>
                  </a:cubicBezTo>
                  <a:cubicBezTo>
                    <a:pt x="160" y="56"/>
                    <a:pt x="164" y="63"/>
                    <a:pt x="168" y="74"/>
                  </a:cubicBezTo>
                  <a:cubicBezTo>
                    <a:pt x="170" y="89"/>
                    <a:pt x="178" y="99"/>
                    <a:pt x="190" y="108"/>
                  </a:cubicBezTo>
                  <a:cubicBezTo>
                    <a:pt x="196" y="104"/>
                    <a:pt x="198" y="100"/>
                    <a:pt x="204" y="96"/>
                  </a:cubicBezTo>
                  <a:cubicBezTo>
                    <a:pt x="206" y="91"/>
                    <a:pt x="207" y="85"/>
                    <a:pt x="210" y="80"/>
                  </a:cubicBezTo>
                  <a:cubicBezTo>
                    <a:pt x="212" y="71"/>
                    <a:pt x="213" y="62"/>
                    <a:pt x="216" y="53"/>
                  </a:cubicBezTo>
                  <a:cubicBezTo>
                    <a:pt x="217" y="45"/>
                    <a:pt x="218" y="40"/>
                    <a:pt x="222" y="33"/>
                  </a:cubicBezTo>
                  <a:cubicBezTo>
                    <a:pt x="224" y="21"/>
                    <a:pt x="229" y="8"/>
                    <a:pt x="243" y="8"/>
                  </a:cubicBezTo>
                  <a:close/>
                </a:path>
              </a:pathLst>
            </a:custGeom>
            <a:solidFill>
              <a:srgbClr val="FF9900"/>
            </a:solidFill>
            <a:ln w="9525">
              <a:solidFill>
                <a:srgbClr val="FF6600"/>
              </a:solidFill>
              <a:round/>
              <a:headEnd/>
              <a:tailEnd/>
            </a:ln>
          </p:spPr>
          <p:txBody>
            <a:bodyPr/>
            <a:lstStyle/>
            <a:p>
              <a:endParaRPr lang="en-US"/>
            </a:p>
          </p:txBody>
        </p:sp>
      </p:grpSp>
      <p:pic>
        <p:nvPicPr>
          <p:cNvPr id="162" name="Picture 161"/>
          <p:cNvPicPr>
            <a:picLocks noChangeAspect="1"/>
          </p:cNvPicPr>
          <p:nvPr/>
        </p:nvPicPr>
        <p:blipFill>
          <a:blip r:embed="rId5"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C</a:t>
            </a:r>
            <a:r>
              <a:rPr lang="en-US" sz="2800" b="1" dirty="0" smtClean="0">
                <a:solidFill>
                  <a:schemeClr val="bg1"/>
                </a:solidFill>
              </a:rPr>
              <a:t>ardiac energy metabolism</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pic>
        <p:nvPicPr>
          <p:cNvPr id="59" name="Picture 163"/>
          <p:cNvPicPr>
            <a:picLocks noChangeAspect="1" noChangeArrowheads="1"/>
          </p:cNvPicPr>
          <p:nvPr/>
        </p:nvPicPr>
        <p:blipFill>
          <a:blip r:embed="rId3" cstate="print"/>
          <a:srcRect/>
          <a:stretch>
            <a:fillRect/>
          </a:stretch>
        </p:blipFill>
        <p:spPr bwMode="auto">
          <a:xfrm>
            <a:off x="1676400" y="762000"/>
            <a:ext cx="5792788" cy="5781675"/>
          </a:xfrm>
          <a:prstGeom prst="rect">
            <a:avLst/>
          </a:prstGeom>
          <a:noFill/>
          <a:ln w="9525">
            <a:noFill/>
            <a:miter lim="800000"/>
            <a:headEnd/>
            <a:tailEnd/>
          </a:ln>
        </p:spPr>
      </p:pic>
      <p:sp>
        <p:nvSpPr>
          <p:cNvPr id="60" name="Text Box 164"/>
          <p:cNvSpPr txBox="1">
            <a:spLocks noChangeArrowheads="1"/>
          </p:cNvSpPr>
          <p:nvPr/>
        </p:nvSpPr>
        <p:spPr bwMode="auto">
          <a:xfrm>
            <a:off x="1676400" y="6553200"/>
            <a:ext cx="3429000" cy="304800"/>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rPr>
              <a:t>From Wu et al. (2007) </a:t>
            </a:r>
            <a:r>
              <a:rPr lang="en-US" sz="1400" i="1" dirty="0">
                <a:latin typeface="Calibri" pitchFamily="34" charset="0"/>
              </a:rPr>
              <a:t>JBC</a:t>
            </a:r>
            <a:r>
              <a:rPr lang="en-US" sz="1400" dirty="0">
                <a:latin typeface="Calibri" pitchFamily="34" charset="0"/>
              </a:rPr>
              <a:t> 282:24525-24537</a:t>
            </a:r>
          </a:p>
        </p:txBody>
      </p:sp>
      <p:pic>
        <p:nvPicPr>
          <p:cNvPr id="61" name="Picture 60"/>
          <p:cNvPicPr>
            <a:picLocks noChangeAspect="1"/>
          </p:cNvPicPr>
          <p:nvPr/>
        </p:nvPicPr>
        <p:blipFill>
          <a:blip r:embed="rId4"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C</a:t>
            </a:r>
            <a:r>
              <a:rPr lang="en-US" sz="2800" b="1" dirty="0" smtClean="0">
                <a:solidFill>
                  <a:schemeClr val="bg1"/>
                </a:solidFill>
              </a:rPr>
              <a:t>ardiac energy metabolism</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pic>
        <p:nvPicPr>
          <p:cNvPr id="162" name="Picture 161"/>
          <p:cNvPicPr>
            <a:picLocks noChangeAspect="1"/>
          </p:cNvPicPr>
          <p:nvPr/>
        </p:nvPicPr>
        <p:blipFill rotWithShape="1">
          <a:blip r:embed="rId4" cstate="print"/>
          <a:srcRect r="4453"/>
          <a:stretch/>
        </p:blipFill>
        <p:spPr>
          <a:xfrm>
            <a:off x="2707711" y="4495800"/>
            <a:ext cx="6436289" cy="1645968"/>
          </a:xfrm>
          <a:prstGeom prst="rect">
            <a:avLst/>
          </a:prstGeom>
        </p:spPr>
      </p:pic>
      <p:pic>
        <p:nvPicPr>
          <p:cNvPr id="163" name="Picture 162" descr="Fig1.pdf"/>
          <p:cNvPicPr>
            <a:picLocks noChangeAspect="1"/>
          </p:cNvPicPr>
          <p:nvPr/>
        </p:nvPicPr>
        <p:blipFill rotWithShape="1">
          <a:blip r:embed="rId5" cstate="print">
            <a:extLst>
              <a:ext uri="{28A0092B-C50C-407E-A947-70E740481C1C}">
                <a14:useLocalDpi xmlns:a14="http://schemas.microsoft.com/office/drawing/2010/main" xmlns="" val="0"/>
              </a:ext>
            </a:extLst>
          </a:blip>
          <a:srcRect l="9461" t="28042" r="32567" b="25749"/>
          <a:stretch/>
        </p:blipFill>
        <p:spPr>
          <a:xfrm>
            <a:off x="63500" y="943400"/>
            <a:ext cx="2900148" cy="2991492"/>
          </a:xfrm>
          <a:prstGeom prst="rect">
            <a:avLst/>
          </a:prstGeom>
        </p:spPr>
      </p:pic>
      <p:pic>
        <p:nvPicPr>
          <p:cNvPr id="164" name="Picture 163" descr="Fig2.pdf"/>
          <p:cNvPicPr>
            <a:picLocks noChangeAspect="1"/>
          </p:cNvPicPr>
          <p:nvPr/>
        </p:nvPicPr>
        <p:blipFill rotWithShape="1">
          <a:blip r:embed="rId6" cstate="print">
            <a:extLst>
              <a:ext uri="{28A0092B-C50C-407E-A947-70E740481C1C}">
                <a14:useLocalDpi xmlns:a14="http://schemas.microsoft.com/office/drawing/2010/main" xmlns="" val="0"/>
              </a:ext>
            </a:extLst>
          </a:blip>
          <a:srcRect l="7178" t="27865" r="32338" b="25750"/>
          <a:stretch/>
        </p:blipFill>
        <p:spPr>
          <a:xfrm>
            <a:off x="3012320" y="931305"/>
            <a:ext cx="3025746" cy="3002909"/>
          </a:xfrm>
          <a:prstGeom prst="rect">
            <a:avLst/>
          </a:prstGeom>
        </p:spPr>
      </p:pic>
      <p:pic>
        <p:nvPicPr>
          <p:cNvPr id="165" name="Picture 164" descr="Fig3.pdf"/>
          <p:cNvPicPr>
            <a:picLocks noChangeAspect="1"/>
          </p:cNvPicPr>
          <p:nvPr/>
        </p:nvPicPr>
        <p:blipFill rotWithShape="1">
          <a:blip r:embed="rId7" cstate="print">
            <a:extLst>
              <a:ext uri="{28A0092B-C50C-407E-A947-70E740481C1C}">
                <a14:useLocalDpi xmlns:a14="http://schemas.microsoft.com/office/drawing/2010/main" xmlns="" val="0"/>
              </a:ext>
            </a:extLst>
          </a:blip>
          <a:srcRect l="9689" t="27932" r="32110" b="25221"/>
          <a:stretch/>
        </p:blipFill>
        <p:spPr>
          <a:xfrm>
            <a:off x="6124424" y="931305"/>
            <a:ext cx="2911568" cy="3032881"/>
          </a:xfrm>
          <a:prstGeom prst="rect">
            <a:avLst/>
          </a:prstGeom>
        </p:spPr>
      </p:pic>
      <p:graphicFrame>
        <p:nvGraphicFramePr>
          <p:cNvPr id="166" name="Object 165"/>
          <p:cNvGraphicFramePr>
            <a:graphicFrameLocks noChangeAspect="1"/>
          </p:cNvGraphicFramePr>
          <p:nvPr>
            <p:extLst>
              <p:ext uri="{D42A27DB-BD31-4B8C-83A1-F6EECF244321}">
                <p14:modId xmlns:p14="http://schemas.microsoft.com/office/powerpoint/2010/main" xmlns="" val="155322482"/>
              </p:ext>
            </p:extLst>
          </p:nvPr>
        </p:nvGraphicFramePr>
        <p:xfrm>
          <a:off x="1126066" y="2003425"/>
          <a:ext cx="1409700" cy="203200"/>
        </p:xfrm>
        <a:graphic>
          <a:graphicData uri="http://schemas.openxmlformats.org/presentationml/2006/ole">
            <p:oleObj spid="_x0000_s6146" name="Equation" r:id="rId8" imgW="1398600" imgH="191880" progId="Equation.3">
              <p:embed/>
            </p:oleObj>
          </a:graphicData>
        </a:graphic>
      </p:graphicFrame>
      <p:graphicFrame>
        <p:nvGraphicFramePr>
          <p:cNvPr id="167" name="Object 166"/>
          <p:cNvGraphicFramePr>
            <a:graphicFrameLocks noChangeAspect="1"/>
          </p:cNvGraphicFramePr>
          <p:nvPr>
            <p:extLst>
              <p:ext uri="{D42A27DB-BD31-4B8C-83A1-F6EECF244321}">
                <p14:modId xmlns:p14="http://schemas.microsoft.com/office/powerpoint/2010/main" xmlns="" val="2938505823"/>
              </p:ext>
            </p:extLst>
          </p:nvPr>
        </p:nvGraphicFramePr>
        <p:xfrm>
          <a:off x="1126066" y="2816946"/>
          <a:ext cx="1358900" cy="203200"/>
        </p:xfrm>
        <a:graphic>
          <a:graphicData uri="http://schemas.openxmlformats.org/presentationml/2006/ole">
            <p:oleObj spid="_x0000_s6147" name="Equation" r:id="rId9" imgW="1343880" imgH="191880" progId="Equation.3">
              <p:embed/>
            </p:oleObj>
          </a:graphicData>
        </a:graphic>
      </p:graphicFrame>
      <p:graphicFrame>
        <p:nvGraphicFramePr>
          <p:cNvPr id="168" name="Object 167"/>
          <p:cNvGraphicFramePr>
            <a:graphicFrameLocks noChangeAspect="1"/>
          </p:cNvGraphicFramePr>
          <p:nvPr>
            <p:extLst>
              <p:ext uri="{D42A27DB-BD31-4B8C-83A1-F6EECF244321}">
                <p14:modId xmlns:p14="http://schemas.microsoft.com/office/powerpoint/2010/main" xmlns="" val="816386193"/>
              </p:ext>
            </p:extLst>
          </p:nvPr>
        </p:nvGraphicFramePr>
        <p:xfrm>
          <a:off x="1138766" y="1216025"/>
          <a:ext cx="1397000" cy="203200"/>
        </p:xfrm>
        <a:graphic>
          <a:graphicData uri="http://schemas.openxmlformats.org/presentationml/2006/ole">
            <p:oleObj spid="_x0000_s6148" name="Equation" r:id="rId10" imgW="1380240" imgH="191880" progId="Equation.3">
              <p:embed/>
            </p:oleObj>
          </a:graphicData>
        </a:graphic>
      </p:graphicFrame>
      <p:graphicFrame>
        <p:nvGraphicFramePr>
          <p:cNvPr id="169" name="Object 168"/>
          <p:cNvGraphicFramePr>
            <a:graphicFrameLocks noChangeAspect="1"/>
          </p:cNvGraphicFramePr>
          <p:nvPr>
            <p:extLst>
              <p:ext uri="{D42A27DB-BD31-4B8C-83A1-F6EECF244321}">
                <p14:modId xmlns:p14="http://schemas.microsoft.com/office/powerpoint/2010/main" xmlns="" val="242275485"/>
              </p:ext>
            </p:extLst>
          </p:nvPr>
        </p:nvGraphicFramePr>
        <p:xfrm>
          <a:off x="3776132" y="2448984"/>
          <a:ext cx="1409700" cy="203200"/>
        </p:xfrm>
        <a:graphic>
          <a:graphicData uri="http://schemas.openxmlformats.org/presentationml/2006/ole">
            <p:oleObj spid="_x0000_s6149" name="Equation" r:id="rId11" imgW="1398600" imgH="191880" progId="Equation.3">
              <p:embed/>
            </p:oleObj>
          </a:graphicData>
        </a:graphic>
      </p:graphicFrame>
      <p:graphicFrame>
        <p:nvGraphicFramePr>
          <p:cNvPr id="170" name="Object 169"/>
          <p:cNvGraphicFramePr>
            <a:graphicFrameLocks noChangeAspect="1"/>
          </p:cNvGraphicFramePr>
          <p:nvPr>
            <p:extLst>
              <p:ext uri="{D42A27DB-BD31-4B8C-83A1-F6EECF244321}">
                <p14:modId xmlns:p14="http://schemas.microsoft.com/office/powerpoint/2010/main" xmlns="" val="1459838029"/>
              </p:ext>
            </p:extLst>
          </p:nvPr>
        </p:nvGraphicFramePr>
        <p:xfrm>
          <a:off x="4455582" y="3262504"/>
          <a:ext cx="1358900" cy="203200"/>
        </p:xfrm>
        <a:graphic>
          <a:graphicData uri="http://schemas.openxmlformats.org/presentationml/2006/ole">
            <p:oleObj spid="_x0000_s6150" name="Equation" r:id="rId12" imgW="1343880" imgH="191880" progId="Equation.3">
              <p:embed/>
            </p:oleObj>
          </a:graphicData>
        </a:graphic>
      </p:graphicFrame>
      <p:graphicFrame>
        <p:nvGraphicFramePr>
          <p:cNvPr id="171" name="Object 170"/>
          <p:cNvGraphicFramePr>
            <a:graphicFrameLocks noChangeAspect="1"/>
          </p:cNvGraphicFramePr>
          <p:nvPr>
            <p:extLst>
              <p:ext uri="{D42A27DB-BD31-4B8C-83A1-F6EECF244321}">
                <p14:modId xmlns:p14="http://schemas.microsoft.com/office/powerpoint/2010/main" xmlns="" val="3294307431"/>
              </p:ext>
            </p:extLst>
          </p:nvPr>
        </p:nvGraphicFramePr>
        <p:xfrm>
          <a:off x="3788832" y="1424517"/>
          <a:ext cx="1397000" cy="203200"/>
        </p:xfrm>
        <a:graphic>
          <a:graphicData uri="http://schemas.openxmlformats.org/presentationml/2006/ole">
            <p:oleObj spid="_x0000_s6151" name="Equation" r:id="rId13" imgW="1380240" imgH="191880" progId="Equation.3">
              <p:embed/>
            </p:oleObj>
          </a:graphicData>
        </a:graphic>
      </p:graphicFrame>
      <p:graphicFrame>
        <p:nvGraphicFramePr>
          <p:cNvPr id="172" name="Object 171"/>
          <p:cNvGraphicFramePr>
            <a:graphicFrameLocks noChangeAspect="1"/>
          </p:cNvGraphicFramePr>
          <p:nvPr>
            <p:extLst>
              <p:ext uri="{D42A27DB-BD31-4B8C-83A1-F6EECF244321}">
                <p14:modId xmlns:p14="http://schemas.microsoft.com/office/powerpoint/2010/main" xmlns="" val="848102820"/>
              </p:ext>
            </p:extLst>
          </p:nvPr>
        </p:nvGraphicFramePr>
        <p:xfrm>
          <a:off x="6995909" y="1419225"/>
          <a:ext cx="1358900" cy="203200"/>
        </p:xfrm>
        <a:graphic>
          <a:graphicData uri="http://schemas.openxmlformats.org/presentationml/2006/ole">
            <p:oleObj spid="_x0000_s6152" name="Equation" r:id="rId14" imgW="1343880" imgH="191880" progId="Equation.3">
              <p:embed/>
            </p:oleObj>
          </a:graphicData>
        </a:graphic>
      </p:graphicFrame>
      <p:graphicFrame>
        <p:nvGraphicFramePr>
          <p:cNvPr id="173" name="Object 172"/>
          <p:cNvGraphicFramePr>
            <a:graphicFrameLocks noChangeAspect="1"/>
          </p:cNvGraphicFramePr>
          <p:nvPr>
            <p:extLst>
              <p:ext uri="{D42A27DB-BD31-4B8C-83A1-F6EECF244321}">
                <p14:modId xmlns:p14="http://schemas.microsoft.com/office/powerpoint/2010/main" xmlns="" val="4290900303"/>
              </p:ext>
            </p:extLst>
          </p:nvPr>
        </p:nvGraphicFramePr>
        <p:xfrm>
          <a:off x="8147050" y="3165667"/>
          <a:ext cx="711200" cy="342900"/>
        </p:xfrm>
        <a:graphic>
          <a:graphicData uri="http://schemas.openxmlformats.org/presentationml/2006/ole">
            <p:oleObj spid="_x0000_s6153" name="Equation" r:id="rId15" imgW="694800" imgH="329040" progId="Equation.3">
              <p:embed/>
            </p:oleObj>
          </a:graphicData>
        </a:graphic>
      </p:graphicFrame>
      <p:pic>
        <p:nvPicPr>
          <p:cNvPr id="174" name="Picture 2"/>
          <p:cNvPicPr>
            <a:picLocks noChangeAspect="1" noChangeArrowheads="1"/>
          </p:cNvPicPr>
          <p:nvPr/>
        </p:nvPicPr>
        <p:blipFill>
          <a:blip r:embed="rId16" cstate="print"/>
          <a:srcRect/>
          <a:stretch>
            <a:fillRect/>
          </a:stretch>
        </p:blipFill>
        <p:spPr bwMode="auto">
          <a:xfrm>
            <a:off x="127003" y="4254500"/>
            <a:ext cx="2389771" cy="2157718"/>
          </a:xfrm>
          <a:prstGeom prst="rect">
            <a:avLst/>
          </a:prstGeom>
          <a:noFill/>
          <a:ln w="9525">
            <a:noFill/>
            <a:miter lim="800000"/>
            <a:headEnd/>
            <a:tailEnd/>
          </a:ln>
        </p:spPr>
      </p:pic>
      <p:sp>
        <p:nvSpPr>
          <p:cNvPr id="175" name="TextBox 174"/>
          <p:cNvSpPr txBox="1"/>
          <p:nvPr/>
        </p:nvSpPr>
        <p:spPr>
          <a:xfrm>
            <a:off x="543166" y="3564884"/>
            <a:ext cx="363681" cy="153888"/>
          </a:xfrm>
          <a:prstGeom prst="rect">
            <a:avLst/>
          </a:prstGeom>
          <a:noFill/>
        </p:spPr>
        <p:txBody>
          <a:bodyPr wrap="square" lIns="0" tIns="0" rIns="0" bIns="0" rtlCol="0" anchor="b" anchorCtr="0">
            <a:spAutoFit/>
          </a:bodyPr>
          <a:lstStyle/>
          <a:p>
            <a:pPr algn="r"/>
            <a:r>
              <a:rPr lang="en-US" sz="1000" dirty="0" smtClean="0"/>
              <a:t>2</a:t>
            </a:r>
          </a:p>
        </p:txBody>
      </p:sp>
      <p:sp>
        <p:nvSpPr>
          <p:cNvPr id="176" name="TextBox 175"/>
          <p:cNvSpPr txBox="1"/>
          <p:nvPr/>
        </p:nvSpPr>
        <p:spPr>
          <a:xfrm>
            <a:off x="906847" y="3564884"/>
            <a:ext cx="363681" cy="153888"/>
          </a:xfrm>
          <a:prstGeom prst="rect">
            <a:avLst/>
          </a:prstGeom>
          <a:noFill/>
        </p:spPr>
        <p:txBody>
          <a:bodyPr wrap="square" lIns="0" tIns="0" rIns="0" bIns="0" rtlCol="0" anchor="b" anchorCtr="0">
            <a:spAutoFit/>
          </a:bodyPr>
          <a:lstStyle/>
          <a:p>
            <a:pPr algn="r"/>
            <a:r>
              <a:rPr lang="en-US" sz="1000" dirty="0" smtClean="0"/>
              <a:t>4</a:t>
            </a:r>
          </a:p>
        </p:txBody>
      </p:sp>
      <p:sp>
        <p:nvSpPr>
          <p:cNvPr id="177" name="TextBox 176"/>
          <p:cNvSpPr txBox="1"/>
          <p:nvPr/>
        </p:nvSpPr>
        <p:spPr>
          <a:xfrm>
            <a:off x="1333975" y="3564884"/>
            <a:ext cx="330619" cy="153888"/>
          </a:xfrm>
          <a:prstGeom prst="rect">
            <a:avLst/>
          </a:prstGeom>
          <a:noFill/>
        </p:spPr>
        <p:txBody>
          <a:bodyPr wrap="square" lIns="0" tIns="0" rIns="0" bIns="0" rtlCol="0" anchor="b" anchorCtr="0">
            <a:spAutoFit/>
          </a:bodyPr>
          <a:lstStyle/>
          <a:p>
            <a:pPr algn="r"/>
            <a:r>
              <a:rPr lang="en-US" sz="1000" dirty="0" smtClean="0"/>
              <a:t>6</a:t>
            </a:r>
          </a:p>
        </p:txBody>
      </p:sp>
      <p:sp>
        <p:nvSpPr>
          <p:cNvPr id="178" name="TextBox 177"/>
          <p:cNvSpPr txBox="1"/>
          <p:nvPr/>
        </p:nvSpPr>
        <p:spPr>
          <a:xfrm>
            <a:off x="1676362" y="3564884"/>
            <a:ext cx="363681" cy="153888"/>
          </a:xfrm>
          <a:prstGeom prst="rect">
            <a:avLst/>
          </a:prstGeom>
          <a:noFill/>
        </p:spPr>
        <p:txBody>
          <a:bodyPr wrap="square" lIns="0" tIns="0" rIns="0" bIns="0" rtlCol="0" anchor="b" anchorCtr="0">
            <a:spAutoFit/>
          </a:bodyPr>
          <a:lstStyle/>
          <a:p>
            <a:pPr algn="r"/>
            <a:r>
              <a:rPr lang="en-US" sz="1000" dirty="0" smtClean="0"/>
              <a:t>8</a:t>
            </a:r>
          </a:p>
        </p:txBody>
      </p:sp>
      <p:sp>
        <p:nvSpPr>
          <p:cNvPr id="179" name="TextBox 178"/>
          <p:cNvSpPr txBox="1"/>
          <p:nvPr/>
        </p:nvSpPr>
        <p:spPr>
          <a:xfrm>
            <a:off x="2091646" y="3564884"/>
            <a:ext cx="363681" cy="153888"/>
          </a:xfrm>
          <a:prstGeom prst="rect">
            <a:avLst/>
          </a:prstGeom>
          <a:noFill/>
        </p:spPr>
        <p:txBody>
          <a:bodyPr wrap="square" lIns="0" tIns="0" rIns="0" bIns="0" rtlCol="0" anchor="b" anchorCtr="0">
            <a:spAutoFit/>
          </a:bodyPr>
          <a:lstStyle/>
          <a:p>
            <a:pPr algn="r"/>
            <a:r>
              <a:rPr lang="en-US" sz="1000" dirty="0" smtClean="0"/>
              <a:t>10</a:t>
            </a:r>
          </a:p>
        </p:txBody>
      </p:sp>
      <p:sp>
        <p:nvSpPr>
          <p:cNvPr id="180" name="TextBox 179"/>
          <p:cNvSpPr txBox="1"/>
          <p:nvPr/>
        </p:nvSpPr>
        <p:spPr>
          <a:xfrm>
            <a:off x="2479142" y="3567564"/>
            <a:ext cx="363681" cy="153888"/>
          </a:xfrm>
          <a:prstGeom prst="rect">
            <a:avLst/>
          </a:prstGeom>
          <a:noFill/>
        </p:spPr>
        <p:txBody>
          <a:bodyPr wrap="square" lIns="0" tIns="0" rIns="0" bIns="0" rtlCol="0" anchor="b" anchorCtr="0">
            <a:spAutoFit/>
          </a:bodyPr>
          <a:lstStyle/>
          <a:p>
            <a:pPr algn="r"/>
            <a:r>
              <a:rPr lang="en-US" sz="1000" dirty="0" smtClean="0"/>
              <a:t>12</a:t>
            </a:r>
          </a:p>
        </p:txBody>
      </p:sp>
      <p:sp>
        <p:nvSpPr>
          <p:cNvPr id="181" name="TextBox 180"/>
          <p:cNvSpPr txBox="1"/>
          <p:nvPr/>
        </p:nvSpPr>
        <p:spPr>
          <a:xfrm>
            <a:off x="150907" y="3566968"/>
            <a:ext cx="363681" cy="153888"/>
          </a:xfrm>
          <a:prstGeom prst="rect">
            <a:avLst/>
          </a:prstGeom>
          <a:noFill/>
        </p:spPr>
        <p:txBody>
          <a:bodyPr wrap="square" lIns="0" tIns="0" rIns="0" bIns="0" rtlCol="0" anchor="b" anchorCtr="0">
            <a:spAutoFit/>
          </a:bodyPr>
          <a:lstStyle/>
          <a:p>
            <a:pPr algn="r"/>
            <a:r>
              <a:rPr lang="en-US" sz="1000" dirty="0" smtClean="0"/>
              <a:t>0</a:t>
            </a:r>
          </a:p>
        </p:txBody>
      </p:sp>
      <p:sp>
        <p:nvSpPr>
          <p:cNvPr id="182" name="TextBox 181"/>
          <p:cNvSpPr txBox="1"/>
          <p:nvPr/>
        </p:nvSpPr>
        <p:spPr>
          <a:xfrm>
            <a:off x="3615195" y="3565931"/>
            <a:ext cx="363681" cy="153888"/>
          </a:xfrm>
          <a:prstGeom prst="rect">
            <a:avLst/>
          </a:prstGeom>
          <a:noFill/>
        </p:spPr>
        <p:txBody>
          <a:bodyPr wrap="square" lIns="0" tIns="0" rIns="0" bIns="0" rtlCol="0" anchor="b" anchorCtr="0">
            <a:spAutoFit/>
          </a:bodyPr>
          <a:lstStyle/>
          <a:p>
            <a:pPr algn="r"/>
            <a:r>
              <a:rPr lang="en-US" sz="1000" dirty="0" smtClean="0"/>
              <a:t>2</a:t>
            </a:r>
          </a:p>
        </p:txBody>
      </p:sp>
      <p:sp>
        <p:nvSpPr>
          <p:cNvPr id="183" name="TextBox 182"/>
          <p:cNvSpPr txBox="1"/>
          <p:nvPr/>
        </p:nvSpPr>
        <p:spPr>
          <a:xfrm>
            <a:off x="3978876" y="3565931"/>
            <a:ext cx="363681" cy="153888"/>
          </a:xfrm>
          <a:prstGeom prst="rect">
            <a:avLst/>
          </a:prstGeom>
          <a:noFill/>
        </p:spPr>
        <p:txBody>
          <a:bodyPr wrap="square" lIns="0" tIns="0" rIns="0" bIns="0" rtlCol="0" anchor="b" anchorCtr="0">
            <a:spAutoFit/>
          </a:bodyPr>
          <a:lstStyle/>
          <a:p>
            <a:pPr algn="r"/>
            <a:r>
              <a:rPr lang="en-US" sz="1000" dirty="0" smtClean="0"/>
              <a:t>4</a:t>
            </a:r>
          </a:p>
        </p:txBody>
      </p:sp>
      <p:sp>
        <p:nvSpPr>
          <p:cNvPr id="184" name="TextBox 183"/>
          <p:cNvSpPr txBox="1"/>
          <p:nvPr/>
        </p:nvSpPr>
        <p:spPr>
          <a:xfrm>
            <a:off x="4406004" y="3565931"/>
            <a:ext cx="330619" cy="153888"/>
          </a:xfrm>
          <a:prstGeom prst="rect">
            <a:avLst/>
          </a:prstGeom>
          <a:noFill/>
        </p:spPr>
        <p:txBody>
          <a:bodyPr wrap="square" lIns="0" tIns="0" rIns="0" bIns="0" rtlCol="0" anchor="b" anchorCtr="0">
            <a:spAutoFit/>
          </a:bodyPr>
          <a:lstStyle/>
          <a:p>
            <a:pPr algn="r"/>
            <a:r>
              <a:rPr lang="en-US" sz="1000" dirty="0" smtClean="0"/>
              <a:t>6</a:t>
            </a:r>
          </a:p>
        </p:txBody>
      </p:sp>
      <p:sp>
        <p:nvSpPr>
          <p:cNvPr id="185" name="TextBox 184"/>
          <p:cNvSpPr txBox="1"/>
          <p:nvPr/>
        </p:nvSpPr>
        <p:spPr>
          <a:xfrm>
            <a:off x="4748391" y="3565931"/>
            <a:ext cx="363681" cy="153888"/>
          </a:xfrm>
          <a:prstGeom prst="rect">
            <a:avLst/>
          </a:prstGeom>
          <a:noFill/>
        </p:spPr>
        <p:txBody>
          <a:bodyPr wrap="square" lIns="0" tIns="0" rIns="0" bIns="0" rtlCol="0" anchor="b" anchorCtr="0">
            <a:spAutoFit/>
          </a:bodyPr>
          <a:lstStyle/>
          <a:p>
            <a:pPr algn="r"/>
            <a:r>
              <a:rPr lang="en-US" sz="1000" dirty="0" smtClean="0"/>
              <a:t>8</a:t>
            </a:r>
          </a:p>
        </p:txBody>
      </p:sp>
      <p:sp>
        <p:nvSpPr>
          <p:cNvPr id="186" name="TextBox 185"/>
          <p:cNvSpPr txBox="1"/>
          <p:nvPr/>
        </p:nvSpPr>
        <p:spPr>
          <a:xfrm>
            <a:off x="5163675" y="3565931"/>
            <a:ext cx="363681" cy="153888"/>
          </a:xfrm>
          <a:prstGeom prst="rect">
            <a:avLst/>
          </a:prstGeom>
          <a:noFill/>
        </p:spPr>
        <p:txBody>
          <a:bodyPr wrap="square" lIns="0" tIns="0" rIns="0" bIns="0" rtlCol="0" anchor="b" anchorCtr="0">
            <a:spAutoFit/>
          </a:bodyPr>
          <a:lstStyle/>
          <a:p>
            <a:pPr algn="r"/>
            <a:r>
              <a:rPr lang="en-US" sz="1000" dirty="0" smtClean="0"/>
              <a:t>10</a:t>
            </a:r>
          </a:p>
        </p:txBody>
      </p:sp>
      <p:sp>
        <p:nvSpPr>
          <p:cNvPr id="187" name="TextBox 186"/>
          <p:cNvSpPr txBox="1"/>
          <p:nvPr/>
        </p:nvSpPr>
        <p:spPr>
          <a:xfrm>
            <a:off x="5551171" y="3568611"/>
            <a:ext cx="363681" cy="153888"/>
          </a:xfrm>
          <a:prstGeom prst="rect">
            <a:avLst/>
          </a:prstGeom>
          <a:noFill/>
        </p:spPr>
        <p:txBody>
          <a:bodyPr wrap="square" lIns="0" tIns="0" rIns="0" bIns="0" rtlCol="0" anchor="b" anchorCtr="0">
            <a:spAutoFit/>
          </a:bodyPr>
          <a:lstStyle/>
          <a:p>
            <a:pPr algn="r"/>
            <a:r>
              <a:rPr lang="en-US" sz="1000" dirty="0" smtClean="0"/>
              <a:t>12</a:t>
            </a:r>
          </a:p>
        </p:txBody>
      </p:sp>
      <p:sp>
        <p:nvSpPr>
          <p:cNvPr id="188" name="TextBox 187"/>
          <p:cNvSpPr txBox="1"/>
          <p:nvPr/>
        </p:nvSpPr>
        <p:spPr>
          <a:xfrm>
            <a:off x="3222936" y="3568015"/>
            <a:ext cx="363681" cy="153888"/>
          </a:xfrm>
          <a:prstGeom prst="rect">
            <a:avLst/>
          </a:prstGeom>
          <a:noFill/>
        </p:spPr>
        <p:txBody>
          <a:bodyPr wrap="square" lIns="0" tIns="0" rIns="0" bIns="0" rtlCol="0" anchor="b" anchorCtr="0">
            <a:spAutoFit/>
          </a:bodyPr>
          <a:lstStyle/>
          <a:p>
            <a:pPr algn="r"/>
            <a:r>
              <a:rPr lang="en-US" sz="1000" dirty="0" smtClean="0"/>
              <a:t>0</a:t>
            </a:r>
          </a:p>
        </p:txBody>
      </p:sp>
      <p:sp>
        <p:nvSpPr>
          <p:cNvPr id="189" name="TextBox 188"/>
          <p:cNvSpPr txBox="1"/>
          <p:nvPr/>
        </p:nvSpPr>
        <p:spPr>
          <a:xfrm>
            <a:off x="6592780" y="3561763"/>
            <a:ext cx="363681" cy="153888"/>
          </a:xfrm>
          <a:prstGeom prst="rect">
            <a:avLst/>
          </a:prstGeom>
          <a:noFill/>
        </p:spPr>
        <p:txBody>
          <a:bodyPr wrap="square" lIns="0" tIns="0" rIns="0" bIns="0" rtlCol="0" anchor="b" anchorCtr="0">
            <a:spAutoFit/>
          </a:bodyPr>
          <a:lstStyle/>
          <a:p>
            <a:pPr algn="r"/>
            <a:r>
              <a:rPr lang="en-US" sz="1000" dirty="0" smtClean="0"/>
              <a:t>2</a:t>
            </a:r>
          </a:p>
        </p:txBody>
      </p:sp>
      <p:sp>
        <p:nvSpPr>
          <p:cNvPr id="190" name="TextBox 189"/>
          <p:cNvSpPr txBox="1"/>
          <p:nvPr/>
        </p:nvSpPr>
        <p:spPr>
          <a:xfrm>
            <a:off x="6956461" y="3561763"/>
            <a:ext cx="363681" cy="153888"/>
          </a:xfrm>
          <a:prstGeom prst="rect">
            <a:avLst/>
          </a:prstGeom>
          <a:noFill/>
        </p:spPr>
        <p:txBody>
          <a:bodyPr wrap="square" lIns="0" tIns="0" rIns="0" bIns="0" rtlCol="0" anchor="b" anchorCtr="0">
            <a:spAutoFit/>
          </a:bodyPr>
          <a:lstStyle/>
          <a:p>
            <a:pPr algn="r"/>
            <a:r>
              <a:rPr lang="en-US" sz="1000" dirty="0" smtClean="0"/>
              <a:t>4</a:t>
            </a:r>
          </a:p>
        </p:txBody>
      </p:sp>
      <p:sp>
        <p:nvSpPr>
          <p:cNvPr id="191" name="TextBox 190"/>
          <p:cNvSpPr txBox="1"/>
          <p:nvPr/>
        </p:nvSpPr>
        <p:spPr>
          <a:xfrm>
            <a:off x="7383589" y="3561763"/>
            <a:ext cx="330619" cy="153888"/>
          </a:xfrm>
          <a:prstGeom prst="rect">
            <a:avLst/>
          </a:prstGeom>
          <a:noFill/>
        </p:spPr>
        <p:txBody>
          <a:bodyPr wrap="square" lIns="0" tIns="0" rIns="0" bIns="0" rtlCol="0" anchor="b" anchorCtr="0">
            <a:spAutoFit/>
          </a:bodyPr>
          <a:lstStyle/>
          <a:p>
            <a:pPr algn="r"/>
            <a:r>
              <a:rPr lang="en-US" sz="1000" dirty="0" smtClean="0"/>
              <a:t>6</a:t>
            </a:r>
          </a:p>
        </p:txBody>
      </p:sp>
      <p:sp>
        <p:nvSpPr>
          <p:cNvPr id="192" name="TextBox 191"/>
          <p:cNvSpPr txBox="1"/>
          <p:nvPr/>
        </p:nvSpPr>
        <p:spPr>
          <a:xfrm>
            <a:off x="7725976" y="3561763"/>
            <a:ext cx="363681" cy="153888"/>
          </a:xfrm>
          <a:prstGeom prst="rect">
            <a:avLst/>
          </a:prstGeom>
          <a:noFill/>
        </p:spPr>
        <p:txBody>
          <a:bodyPr wrap="square" lIns="0" tIns="0" rIns="0" bIns="0" rtlCol="0" anchor="b" anchorCtr="0">
            <a:spAutoFit/>
          </a:bodyPr>
          <a:lstStyle/>
          <a:p>
            <a:pPr algn="r"/>
            <a:r>
              <a:rPr lang="en-US" sz="1000" dirty="0" smtClean="0"/>
              <a:t>8</a:t>
            </a:r>
          </a:p>
        </p:txBody>
      </p:sp>
      <p:sp>
        <p:nvSpPr>
          <p:cNvPr id="193" name="TextBox 192"/>
          <p:cNvSpPr txBox="1"/>
          <p:nvPr/>
        </p:nvSpPr>
        <p:spPr>
          <a:xfrm>
            <a:off x="8141260" y="3561763"/>
            <a:ext cx="363681" cy="153888"/>
          </a:xfrm>
          <a:prstGeom prst="rect">
            <a:avLst/>
          </a:prstGeom>
          <a:noFill/>
        </p:spPr>
        <p:txBody>
          <a:bodyPr wrap="square" lIns="0" tIns="0" rIns="0" bIns="0" rtlCol="0" anchor="b" anchorCtr="0">
            <a:spAutoFit/>
          </a:bodyPr>
          <a:lstStyle/>
          <a:p>
            <a:pPr algn="r"/>
            <a:r>
              <a:rPr lang="en-US" sz="1000" dirty="0" smtClean="0"/>
              <a:t>10</a:t>
            </a:r>
          </a:p>
        </p:txBody>
      </p:sp>
      <p:sp>
        <p:nvSpPr>
          <p:cNvPr id="194" name="TextBox 193"/>
          <p:cNvSpPr txBox="1"/>
          <p:nvPr/>
        </p:nvSpPr>
        <p:spPr>
          <a:xfrm>
            <a:off x="8528756" y="3564443"/>
            <a:ext cx="363681" cy="153888"/>
          </a:xfrm>
          <a:prstGeom prst="rect">
            <a:avLst/>
          </a:prstGeom>
          <a:noFill/>
        </p:spPr>
        <p:txBody>
          <a:bodyPr wrap="square" lIns="0" tIns="0" rIns="0" bIns="0" rtlCol="0" anchor="b" anchorCtr="0">
            <a:spAutoFit/>
          </a:bodyPr>
          <a:lstStyle/>
          <a:p>
            <a:pPr algn="r"/>
            <a:r>
              <a:rPr lang="en-US" sz="1000" dirty="0" smtClean="0"/>
              <a:t>12</a:t>
            </a:r>
          </a:p>
        </p:txBody>
      </p:sp>
      <p:sp>
        <p:nvSpPr>
          <p:cNvPr id="195" name="TextBox 194"/>
          <p:cNvSpPr txBox="1"/>
          <p:nvPr/>
        </p:nvSpPr>
        <p:spPr>
          <a:xfrm>
            <a:off x="6200521" y="3563847"/>
            <a:ext cx="363681" cy="153888"/>
          </a:xfrm>
          <a:prstGeom prst="rect">
            <a:avLst/>
          </a:prstGeom>
          <a:noFill/>
        </p:spPr>
        <p:txBody>
          <a:bodyPr wrap="square" lIns="0" tIns="0" rIns="0" bIns="0" rtlCol="0" anchor="b" anchorCtr="0">
            <a:spAutoFit/>
          </a:bodyPr>
          <a:lstStyle/>
          <a:p>
            <a:pPr algn="r"/>
            <a:r>
              <a:rPr lang="en-US" sz="1000" dirty="0" smtClean="0"/>
              <a:t>0</a:t>
            </a:r>
          </a:p>
        </p:txBody>
      </p:sp>
      <p:sp>
        <p:nvSpPr>
          <p:cNvPr id="196" name="TextBox 195"/>
          <p:cNvSpPr txBox="1"/>
          <p:nvPr/>
        </p:nvSpPr>
        <p:spPr>
          <a:xfrm>
            <a:off x="91419" y="3053487"/>
            <a:ext cx="363681" cy="153888"/>
          </a:xfrm>
          <a:prstGeom prst="rect">
            <a:avLst/>
          </a:prstGeom>
          <a:noFill/>
        </p:spPr>
        <p:txBody>
          <a:bodyPr wrap="square" lIns="0" tIns="0" rIns="0" bIns="0" rtlCol="0" anchor="b" anchorCtr="0">
            <a:spAutoFit/>
          </a:bodyPr>
          <a:lstStyle/>
          <a:p>
            <a:pPr algn="r"/>
            <a:r>
              <a:rPr lang="en-US" sz="1000" dirty="0" smtClean="0"/>
              <a:t>2</a:t>
            </a:r>
          </a:p>
        </p:txBody>
      </p:sp>
      <p:sp>
        <p:nvSpPr>
          <p:cNvPr id="197" name="TextBox 196"/>
          <p:cNvSpPr txBox="1"/>
          <p:nvPr/>
        </p:nvSpPr>
        <p:spPr>
          <a:xfrm>
            <a:off x="91419" y="2620101"/>
            <a:ext cx="363681" cy="153888"/>
          </a:xfrm>
          <a:prstGeom prst="rect">
            <a:avLst/>
          </a:prstGeom>
          <a:noFill/>
        </p:spPr>
        <p:txBody>
          <a:bodyPr wrap="square" lIns="0" tIns="0" rIns="0" bIns="0" rtlCol="0" anchor="b" anchorCtr="0">
            <a:spAutoFit/>
          </a:bodyPr>
          <a:lstStyle/>
          <a:p>
            <a:pPr algn="r"/>
            <a:r>
              <a:rPr lang="en-US" sz="1000" dirty="0" smtClean="0"/>
              <a:t>4</a:t>
            </a:r>
          </a:p>
        </p:txBody>
      </p:sp>
      <p:sp>
        <p:nvSpPr>
          <p:cNvPr id="198" name="TextBox 197"/>
          <p:cNvSpPr txBox="1"/>
          <p:nvPr/>
        </p:nvSpPr>
        <p:spPr>
          <a:xfrm>
            <a:off x="124481" y="2187573"/>
            <a:ext cx="330619" cy="153888"/>
          </a:xfrm>
          <a:prstGeom prst="rect">
            <a:avLst/>
          </a:prstGeom>
          <a:noFill/>
        </p:spPr>
        <p:txBody>
          <a:bodyPr wrap="square" lIns="0" tIns="0" rIns="0" bIns="0" rtlCol="0" anchor="b" anchorCtr="0">
            <a:spAutoFit/>
          </a:bodyPr>
          <a:lstStyle/>
          <a:p>
            <a:pPr algn="r"/>
            <a:r>
              <a:rPr lang="en-US" sz="1000" dirty="0" smtClean="0"/>
              <a:t>6</a:t>
            </a:r>
          </a:p>
        </p:txBody>
      </p:sp>
      <p:sp>
        <p:nvSpPr>
          <p:cNvPr id="199" name="TextBox 198"/>
          <p:cNvSpPr txBox="1"/>
          <p:nvPr/>
        </p:nvSpPr>
        <p:spPr>
          <a:xfrm>
            <a:off x="91419" y="1767547"/>
            <a:ext cx="363681" cy="153888"/>
          </a:xfrm>
          <a:prstGeom prst="rect">
            <a:avLst/>
          </a:prstGeom>
          <a:noFill/>
        </p:spPr>
        <p:txBody>
          <a:bodyPr wrap="square" lIns="0" tIns="0" rIns="0" bIns="0" rtlCol="0" anchor="b" anchorCtr="0">
            <a:spAutoFit/>
          </a:bodyPr>
          <a:lstStyle/>
          <a:p>
            <a:pPr algn="r"/>
            <a:r>
              <a:rPr lang="en-US" sz="1000" dirty="0" smtClean="0"/>
              <a:t>8</a:t>
            </a:r>
          </a:p>
        </p:txBody>
      </p:sp>
      <p:sp>
        <p:nvSpPr>
          <p:cNvPr id="200" name="TextBox 199"/>
          <p:cNvSpPr txBox="1"/>
          <p:nvPr/>
        </p:nvSpPr>
        <p:spPr>
          <a:xfrm>
            <a:off x="91419" y="1342281"/>
            <a:ext cx="363681" cy="153888"/>
          </a:xfrm>
          <a:prstGeom prst="rect">
            <a:avLst/>
          </a:prstGeom>
          <a:noFill/>
        </p:spPr>
        <p:txBody>
          <a:bodyPr wrap="square" lIns="0" tIns="0" rIns="0" bIns="0" rtlCol="0" anchor="b" anchorCtr="0">
            <a:spAutoFit/>
          </a:bodyPr>
          <a:lstStyle/>
          <a:p>
            <a:pPr algn="r"/>
            <a:r>
              <a:rPr lang="en-US" sz="1000" dirty="0" smtClean="0"/>
              <a:t>10</a:t>
            </a:r>
          </a:p>
        </p:txBody>
      </p:sp>
      <p:sp>
        <p:nvSpPr>
          <p:cNvPr id="201" name="TextBox 200"/>
          <p:cNvSpPr txBox="1"/>
          <p:nvPr/>
        </p:nvSpPr>
        <p:spPr>
          <a:xfrm>
            <a:off x="91419" y="913399"/>
            <a:ext cx="363681" cy="153888"/>
          </a:xfrm>
          <a:prstGeom prst="rect">
            <a:avLst/>
          </a:prstGeom>
          <a:noFill/>
        </p:spPr>
        <p:txBody>
          <a:bodyPr wrap="square" lIns="0" tIns="0" rIns="0" bIns="0" rtlCol="0" anchor="b" anchorCtr="0">
            <a:spAutoFit/>
          </a:bodyPr>
          <a:lstStyle/>
          <a:p>
            <a:pPr algn="r"/>
            <a:r>
              <a:rPr lang="en-US" sz="1000" dirty="0" smtClean="0"/>
              <a:t>12</a:t>
            </a:r>
          </a:p>
        </p:txBody>
      </p:sp>
      <p:sp>
        <p:nvSpPr>
          <p:cNvPr id="202" name="TextBox 201"/>
          <p:cNvSpPr txBox="1"/>
          <p:nvPr/>
        </p:nvSpPr>
        <p:spPr>
          <a:xfrm>
            <a:off x="91419" y="3460201"/>
            <a:ext cx="363681" cy="153888"/>
          </a:xfrm>
          <a:prstGeom prst="rect">
            <a:avLst/>
          </a:prstGeom>
          <a:noFill/>
        </p:spPr>
        <p:txBody>
          <a:bodyPr wrap="square" lIns="0" tIns="0" rIns="0" bIns="0" rtlCol="0" anchor="b" anchorCtr="0">
            <a:spAutoFit/>
          </a:bodyPr>
          <a:lstStyle/>
          <a:p>
            <a:pPr algn="r"/>
            <a:r>
              <a:rPr lang="en-US" sz="1000" dirty="0" smtClean="0"/>
              <a:t>0</a:t>
            </a:r>
          </a:p>
        </p:txBody>
      </p:sp>
      <p:sp>
        <p:nvSpPr>
          <p:cNvPr id="203" name="TextBox 202"/>
          <p:cNvSpPr txBox="1"/>
          <p:nvPr/>
        </p:nvSpPr>
        <p:spPr>
          <a:xfrm>
            <a:off x="3163230" y="3064436"/>
            <a:ext cx="363681" cy="153888"/>
          </a:xfrm>
          <a:prstGeom prst="rect">
            <a:avLst/>
          </a:prstGeom>
          <a:noFill/>
        </p:spPr>
        <p:txBody>
          <a:bodyPr wrap="square" lIns="0" tIns="0" rIns="0" bIns="0" rtlCol="0" anchor="b" anchorCtr="0">
            <a:spAutoFit/>
          </a:bodyPr>
          <a:lstStyle/>
          <a:p>
            <a:pPr algn="r"/>
            <a:r>
              <a:rPr lang="en-US" sz="1000" dirty="0" smtClean="0"/>
              <a:t>0.02</a:t>
            </a:r>
          </a:p>
        </p:txBody>
      </p:sp>
      <p:sp>
        <p:nvSpPr>
          <p:cNvPr id="204" name="TextBox 203"/>
          <p:cNvSpPr txBox="1"/>
          <p:nvPr/>
        </p:nvSpPr>
        <p:spPr>
          <a:xfrm>
            <a:off x="3163230" y="2631050"/>
            <a:ext cx="363681" cy="153888"/>
          </a:xfrm>
          <a:prstGeom prst="rect">
            <a:avLst/>
          </a:prstGeom>
          <a:noFill/>
        </p:spPr>
        <p:txBody>
          <a:bodyPr wrap="square" lIns="0" tIns="0" rIns="0" bIns="0" rtlCol="0" anchor="b" anchorCtr="0">
            <a:spAutoFit/>
          </a:bodyPr>
          <a:lstStyle/>
          <a:p>
            <a:pPr algn="r"/>
            <a:r>
              <a:rPr lang="en-US" sz="1000" dirty="0" smtClean="0"/>
              <a:t>0.04</a:t>
            </a:r>
          </a:p>
        </p:txBody>
      </p:sp>
      <p:sp>
        <p:nvSpPr>
          <p:cNvPr id="205" name="TextBox 204"/>
          <p:cNvSpPr txBox="1"/>
          <p:nvPr/>
        </p:nvSpPr>
        <p:spPr>
          <a:xfrm>
            <a:off x="3196292" y="2198522"/>
            <a:ext cx="330619" cy="153888"/>
          </a:xfrm>
          <a:prstGeom prst="rect">
            <a:avLst/>
          </a:prstGeom>
          <a:noFill/>
        </p:spPr>
        <p:txBody>
          <a:bodyPr wrap="square" lIns="0" tIns="0" rIns="0" bIns="0" rtlCol="0" anchor="b" anchorCtr="0">
            <a:spAutoFit/>
          </a:bodyPr>
          <a:lstStyle/>
          <a:p>
            <a:pPr algn="r"/>
            <a:r>
              <a:rPr lang="en-US" sz="1000" dirty="0" smtClean="0"/>
              <a:t>0.06</a:t>
            </a:r>
          </a:p>
        </p:txBody>
      </p:sp>
      <p:sp>
        <p:nvSpPr>
          <p:cNvPr id="206" name="TextBox 205"/>
          <p:cNvSpPr txBox="1"/>
          <p:nvPr/>
        </p:nvSpPr>
        <p:spPr>
          <a:xfrm>
            <a:off x="3163230" y="1778496"/>
            <a:ext cx="363681" cy="153888"/>
          </a:xfrm>
          <a:prstGeom prst="rect">
            <a:avLst/>
          </a:prstGeom>
          <a:noFill/>
        </p:spPr>
        <p:txBody>
          <a:bodyPr wrap="square" lIns="0" tIns="0" rIns="0" bIns="0" rtlCol="0" anchor="b" anchorCtr="0">
            <a:spAutoFit/>
          </a:bodyPr>
          <a:lstStyle/>
          <a:p>
            <a:pPr algn="r"/>
            <a:r>
              <a:rPr lang="en-US" sz="1000" dirty="0" smtClean="0"/>
              <a:t>0.08</a:t>
            </a:r>
          </a:p>
        </p:txBody>
      </p:sp>
      <p:sp>
        <p:nvSpPr>
          <p:cNvPr id="207" name="TextBox 206"/>
          <p:cNvSpPr txBox="1"/>
          <p:nvPr/>
        </p:nvSpPr>
        <p:spPr>
          <a:xfrm>
            <a:off x="3163230" y="1353230"/>
            <a:ext cx="363681" cy="153888"/>
          </a:xfrm>
          <a:prstGeom prst="rect">
            <a:avLst/>
          </a:prstGeom>
          <a:noFill/>
        </p:spPr>
        <p:txBody>
          <a:bodyPr wrap="square" lIns="0" tIns="0" rIns="0" bIns="0" rtlCol="0" anchor="b" anchorCtr="0">
            <a:spAutoFit/>
          </a:bodyPr>
          <a:lstStyle/>
          <a:p>
            <a:pPr algn="r"/>
            <a:r>
              <a:rPr lang="en-US" sz="1000" dirty="0" smtClean="0"/>
              <a:t>0.10</a:t>
            </a:r>
          </a:p>
        </p:txBody>
      </p:sp>
      <p:sp>
        <p:nvSpPr>
          <p:cNvPr id="208" name="TextBox 207"/>
          <p:cNvSpPr txBox="1"/>
          <p:nvPr/>
        </p:nvSpPr>
        <p:spPr>
          <a:xfrm>
            <a:off x="3163230" y="924348"/>
            <a:ext cx="363681" cy="153888"/>
          </a:xfrm>
          <a:prstGeom prst="rect">
            <a:avLst/>
          </a:prstGeom>
          <a:noFill/>
        </p:spPr>
        <p:txBody>
          <a:bodyPr wrap="square" lIns="0" tIns="0" rIns="0" bIns="0" rtlCol="0" anchor="b" anchorCtr="0">
            <a:spAutoFit/>
          </a:bodyPr>
          <a:lstStyle/>
          <a:p>
            <a:pPr algn="r"/>
            <a:r>
              <a:rPr lang="en-US" sz="1000" dirty="0" smtClean="0"/>
              <a:t>0.12</a:t>
            </a:r>
          </a:p>
        </p:txBody>
      </p:sp>
      <p:sp>
        <p:nvSpPr>
          <p:cNvPr id="209" name="TextBox 208"/>
          <p:cNvSpPr txBox="1"/>
          <p:nvPr/>
        </p:nvSpPr>
        <p:spPr>
          <a:xfrm>
            <a:off x="3163230" y="3471150"/>
            <a:ext cx="363681" cy="153888"/>
          </a:xfrm>
          <a:prstGeom prst="rect">
            <a:avLst/>
          </a:prstGeom>
          <a:noFill/>
        </p:spPr>
        <p:txBody>
          <a:bodyPr wrap="square" lIns="0" tIns="0" rIns="0" bIns="0" rtlCol="0" anchor="b" anchorCtr="0">
            <a:spAutoFit/>
          </a:bodyPr>
          <a:lstStyle/>
          <a:p>
            <a:pPr algn="r"/>
            <a:r>
              <a:rPr lang="en-US" sz="1000" dirty="0" smtClean="0"/>
              <a:t>0</a:t>
            </a:r>
          </a:p>
        </p:txBody>
      </p:sp>
      <p:sp>
        <p:nvSpPr>
          <p:cNvPr id="210" name="TextBox 209"/>
          <p:cNvSpPr txBox="1"/>
          <p:nvPr/>
        </p:nvSpPr>
        <p:spPr>
          <a:xfrm>
            <a:off x="6141951" y="3043253"/>
            <a:ext cx="363681" cy="153888"/>
          </a:xfrm>
          <a:prstGeom prst="rect">
            <a:avLst/>
          </a:prstGeom>
          <a:noFill/>
        </p:spPr>
        <p:txBody>
          <a:bodyPr wrap="square" lIns="0" tIns="0" rIns="0" bIns="0" rtlCol="0" anchor="b" anchorCtr="0">
            <a:spAutoFit/>
          </a:bodyPr>
          <a:lstStyle/>
          <a:p>
            <a:pPr algn="r"/>
            <a:r>
              <a:rPr lang="en-US" sz="1000" dirty="0" smtClean="0"/>
              <a:t>2</a:t>
            </a:r>
          </a:p>
        </p:txBody>
      </p:sp>
      <p:sp>
        <p:nvSpPr>
          <p:cNvPr id="211" name="TextBox 210"/>
          <p:cNvSpPr txBox="1"/>
          <p:nvPr/>
        </p:nvSpPr>
        <p:spPr>
          <a:xfrm>
            <a:off x="6141951" y="2609867"/>
            <a:ext cx="363681" cy="153888"/>
          </a:xfrm>
          <a:prstGeom prst="rect">
            <a:avLst/>
          </a:prstGeom>
          <a:noFill/>
        </p:spPr>
        <p:txBody>
          <a:bodyPr wrap="square" lIns="0" tIns="0" rIns="0" bIns="0" rtlCol="0" anchor="b" anchorCtr="0">
            <a:spAutoFit/>
          </a:bodyPr>
          <a:lstStyle/>
          <a:p>
            <a:pPr algn="r"/>
            <a:r>
              <a:rPr lang="en-US" sz="1000" dirty="0" smtClean="0"/>
              <a:t>4</a:t>
            </a:r>
          </a:p>
        </p:txBody>
      </p:sp>
      <p:sp>
        <p:nvSpPr>
          <p:cNvPr id="212" name="TextBox 211"/>
          <p:cNvSpPr txBox="1"/>
          <p:nvPr/>
        </p:nvSpPr>
        <p:spPr>
          <a:xfrm>
            <a:off x="6175013" y="2177339"/>
            <a:ext cx="330619" cy="153888"/>
          </a:xfrm>
          <a:prstGeom prst="rect">
            <a:avLst/>
          </a:prstGeom>
          <a:noFill/>
        </p:spPr>
        <p:txBody>
          <a:bodyPr wrap="square" lIns="0" tIns="0" rIns="0" bIns="0" rtlCol="0" anchor="b" anchorCtr="0">
            <a:spAutoFit/>
          </a:bodyPr>
          <a:lstStyle/>
          <a:p>
            <a:pPr algn="r"/>
            <a:r>
              <a:rPr lang="en-US" sz="1000" dirty="0" smtClean="0"/>
              <a:t>6</a:t>
            </a:r>
          </a:p>
        </p:txBody>
      </p:sp>
      <p:sp>
        <p:nvSpPr>
          <p:cNvPr id="213" name="TextBox 212"/>
          <p:cNvSpPr txBox="1"/>
          <p:nvPr/>
        </p:nvSpPr>
        <p:spPr>
          <a:xfrm>
            <a:off x="6141951" y="1757313"/>
            <a:ext cx="363681" cy="153888"/>
          </a:xfrm>
          <a:prstGeom prst="rect">
            <a:avLst/>
          </a:prstGeom>
          <a:noFill/>
        </p:spPr>
        <p:txBody>
          <a:bodyPr wrap="square" lIns="0" tIns="0" rIns="0" bIns="0" rtlCol="0" anchor="b" anchorCtr="0">
            <a:spAutoFit/>
          </a:bodyPr>
          <a:lstStyle/>
          <a:p>
            <a:pPr algn="r"/>
            <a:r>
              <a:rPr lang="en-US" sz="1000" dirty="0" smtClean="0"/>
              <a:t>8</a:t>
            </a:r>
          </a:p>
        </p:txBody>
      </p:sp>
      <p:sp>
        <p:nvSpPr>
          <p:cNvPr id="214" name="TextBox 213"/>
          <p:cNvSpPr txBox="1"/>
          <p:nvPr/>
        </p:nvSpPr>
        <p:spPr>
          <a:xfrm>
            <a:off x="6141951" y="1332047"/>
            <a:ext cx="363681" cy="153888"/>
          </a:xfrm>
          <a:prstGeom prst="rect">
            <a:avLst/>
          </a:prstGeom>
          <a:noFill/>
        </p:spPr>
        <p:txBody>
          <a:bodyPr wrap="square" lIns="0" tIns="0" rIns="0" bIns="0" rtlCol="0" anchor="b" anchorCtr="0">
            <a:spAutoFit/>
          </a:bodyPr>
          <a:lstStyle/>
          <a:p>
            <a:pPr algn="r"/>
            <a:r>
              <a:rPr lang="en-US" sz="1000" dirty="0" smtClean="0"/>
              <a:t>10</a:t>
            </a:r>
          </a:p>
        </p:txBody>
      </p:sp>
      <p:sp>
        <p:nvSpPr>
          <p:cNvPr id="215" name="TextBox 214"/>
          <p:cNvSpPr txBox="1"/>
          <p:nvPr/>
        </p:nvSpPr>
        <p:spPr>
          <a:xfrm>
            <a:off x="6141951" y="903165"/>
            <a:ext cx="363681" cy="153888"/>
          </a:xfrm>
          <a:prstGeom prst="rect">
            <a:avLst/>
          </a:prstGeom>
          <a:noFill/>
        </p:spPr>
        <p:txBody>
          <a:bodyPr wrap="square" lIns="0" tIns="0" rIns="0" bIns="0" rtlCol="0" anchor="b" anchorCtr="0">
            <a:spAutoFit/>
          </a:bodyPr>
          <a:lstStyle/>
          <a:p>
            <a:pPr algn="r"/>
            <a:r>
              <a:rPr lang="en-US" sz="1000" dirty="0" smtClean="0"/>
              <a:t>12</a:t>
            </a:r>
          </a:p>
        </p:txBody>
      </p:sp>
      <p:sp>
        <p:nvSpPr>
          <p:cNvPr id="216" name="TextBox 215"/>
          <p:cNvSpPr txBox="1"/>
          <p:nvPr/>
        </p:nvSpPr>
        <p:spPr>
          <a:xfrm>
            <a:off x="6141951" y="3449967"/>
            <a:ext cx="363681" cy="153888"/>
          </a:xfrm>
          <a:prstGeom prst="rect">
            <a:avLst/>
          </a:prstGeom>
          <a:noFill/>
        </p:spPr>
        <p:txBody>
          <a:bodyPr wrap="square" lIns="0" tIns="0" rIns="0" bIns="0" rtlCol="0" anchor="b" anchorCtr="0">
            <a:spAutoFit/>
          </a:bodyPr>
          <a:lstStyle/>
          <a:p>
            <a:pPr algn="r"/>
            <a:r>
              <a:rPr lang="en-US" sz="1000" dirty="0" smtClean="0"/>
              <a:t>0</a:t>
            </a:r>
          </a:p>
        </p:txBody>
      </p:sp>
      <p:pic>
        <p:nvPicPr>
          <p:cNvPr id="217" name="Picture 216"/>
          <p:cNvPicPr>
            <a:picLocks noChangeAspect="1"/>
          </p:cNvPicPr>
          <p:nvPr/>
        </p:nvPicPr>
        <p:blipFill>
          <a:blip r:embed="rId17"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Cardiac cell mechanics</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sp>
        <p:nvSpPr>
          <p:cNvPr id="6" name="AutoShape 675"/>
          <p:cNvSpPr>
            <a:spLocks noChangeArrowheads="1"/>
          </p:cNvSpPr>
          <p:nvPr/>
        </p:nvSpPr>
        <p:spPr bwMode="auto">
          <a:xfrm>
            <a:off x="1266825" y="3549650"/>
            <a:ext cx="6477000" cy="2590800"/>
          </a:xfrm>
          <a:prstGeom prst="roundRect">
            <a:avLst>
              <a:gd name="adj" fmla="val 16667"/>
            </a:avLst>
          </a:prstGeom>
          <a:solidFill>
            <a:srgbClr val="CCFFCC"/>
          </a:solidFill>
          <a:ln w="101600">
            <a:solidFill>
              <a:srgbClr val="2D96FF"/>
            </a:solidFill>
            <a:round/>
            <a:headEnd/>
            <a:tailEnd/>
          </a:ln>
        </p:spPr>
        <p:txBody>
          <a:bodyPr wrap="none" anchor="ctr"/>
          <a:lstStyle/>
          <a:p>
            <a:endParaRPr lang="en-US">
              <a:latin typeface="Calibri" pitchFamily="34" charset="0"/>
            </a:endParaRPr>
          </a:p>
        </p:txBody>
      </p:sp>
      <p:sp>
        <p:nvSpPr>
          <p:cNvPr id="7" name="AutoShape 706"/>
          <p:cNvSpPr>
            <a:spLocks noChangeArrowheads="1"/>
          </p:cNvSpPr>
          <p:nvPr/>
        </p:nvSpPr>
        <p:spPr bwMode="auto">
          <a:xfrm>
            <a:off x="1365250" y="4006850"/>
            <a:ext cx="981075" cy="1752600"/>
          </a:xfrm>
          <a:prstGeom prst="roundRect">
            <a:avLst>
              <a:gd name="adj" fmla="val 16667"/>
            </a:avLst>
          </a:prstGeom>
          <a:noFill/>
          <a:ln w="25400">
            <a:solidFill>
              <a:srgbClr val="4BA5FF"/>
            </a:solidFill>
            <a:prstDash val="dash"/>
            <a:round/>
            <a:headEnd/>
            <a:tailEnd/>
          </a:ln>
        </p:spPr>
        <p:txBody>
          <a:bodyPr wrap="none" anchor="ctr"/>
          <a:lstStyle/>
          <a:p>
            <a:endParaRPr lang="en-US">
              <a:latin typeface="Calibri" pitchFamily="34" charset="0"/>
            </a:endParaRPr>
          </a:p>
        </p:txBody>
      </p:sp>
      <p:sp>
        <p:nvSpPr>
          <p:cNvPr id="8" name="AutoShape 729"/>
          <p:cNvSpPr>
            <a:spLocks noChangeArrowheads="1"/>
          </p:cNvSpPr>
          <p:nvPr/>
        </p:nvSpPr>
        <p:spPr bwMode="auto">
          <a:xfrm>
            <a:off x="4364038" y="4178300"/>
            <a:ext cx="1524000" cy="533400"/>
          </a:xfrm>
          <a:prstGeom prst="roundRect">
            <a:avLst>
              <a:gd name="adj" fmla="val 16667"/>
            </a:avLst>
          </a:prstGeom>
          <a:solidFill>
            <a:srgbClr val="D0EAEC"/>
          </a:solidFill>
          <a:ln w="63500">
            <a:solidFill>
              <a:srgbClr val="0079F2"/>
            </a:solidFill>
            <a:round/>
            <a:headEnd/>
            <a:tailEnd/>
          </a:ln>
        </p:spPr>
        <p:txBody>
          <a:bodyPr wrap="none" anchor="ctr"/>
          <a:lstStyle/>
          <a:p>
            <a:pPr algn="ctr"/>
            <a:r>
              <a:rPr lang="en-US" sz="1200" b="1">
                <a:latin typeface="Calibri" pitchFamily="34" charset="0"/>
              </a:rPr>
              <a:t>Mitochondria</a:t>
            </a:r>
          </a:p>
        </p:txBody>
      </p:sp>
      <p:sp>
        <p:nvSpPr>
          <p:cNvPr id="9" name="Freeform 734"/>
          <p:cNvSpPr>
            <a:spLocks/>
          </p:cNvSpPr>
          <p:nvPr/>
        </p:nvSpPr>
        <p:spPr bwMode="auto">
          <a:xfrm>
            <a:off x="2409825" y="4006850"/>
            <a:ext cx="1371600" cy="1752600"/>
          </a:xfrm>
          <a:custGeom>
            <a:avLst/>
            <a:gdLst>
              <a:gd name="T0" fmla="*/ 0 w 1728"/>
              <a:gd name="T1" fmla="*/ 0 h 1152"/>
              <a:gd name="T2" fmla="*/ 5670550 w 1728"/>
              <a:gd name="T3" fmla="*/ 0 h 1152"/>
              <a:gd name="T4" fmla="*/ 5670550 w 1728"/>
              <a:gd name="T5" fmla="*/ 430500639 h 1152"/>
              <a:gd name="T6" fmla="*/ 17010858 w 1728"/>
              <a:gd name="T7" fmla="*/ 430500639 h 1152"/>
              <a:gd name="T8" fmla="*/ 17010858 w 1728"/>
              <a:gd name="T9" fmla="*/ 1636364045 h 1152"/>
              <a:gd name="T10" fmla="*/ 5670550 w 1728"/>
              <a:gd name="T11" fmla="*/ 1636364045 h 1152"/>
              <a:gd name="T12" fmla="*/ 5670550 w 1728"/>
              <a:gd name="T13" fmla="*/ 2064550515 h 1152"/>
              <a:gd name="T14" fmla="*/ 0 w 1728"/>
              <a:gd name="T15" fmla="*/ 2064550515 h 1152"/>
              <a:gd name="T16" fmla="*/ 0 w 1728"/>
              <a:gd name="T17" fmla="*/ 0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1152"/>
              <a:gd name="T29" fmla="*/ 1728 w 1728"/>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1152">
                <a:moveTo>
                  <a:pt x="0" y="0"/>
                </a:moveTo>
                <a:lnTo>
                  <a:pt x="576" y="0"/>
                </a:lnTo>
                <a:lnTo>
                  <a:pt x="576" y="240"/>
                </a:lnTo>
                <a:lnTo>
                  <a:pt x="1728" y="240"/>
                </a:lnTo>
                <a:lnTo>
                  <a:pt x="1728" y="912"/>
                </a:lnTo>
                <a:lnTo>
                  <a:pt x="576" y="912"/>
                </a:lnTo>
                <a:lnTo>
                  <a:pt x="576" y="1152"/>
                </a:lnTo>
                <a:lnTo>
                  <a:pt x="0" y="1152"/>
                </a:lnTo>
                <a:lnTo>
                  <a:pt x="0" y="0"/>
                </a:lnTo>
                <a:close/>
              </a:path>
            </a:pathLst>
          </a:custGeom>
          <a:solidFill>
            <a:srgbClr val="D0EAEC"/>
          </a:solidFill>
          <a:ln w="50800">
            <a:solidFill>
              <a:srgbClr val="0073E6"/>
            </a:solidFill>
            <a:round/>
            <a:headEnd/>
            <a:tailEnd/>
          </a:ln>
        </p:spPr>
        <p:txBody>
          <a:bodyPr/>
          <a:lstStyle/>
          <a:p>
            <a:endParaRPr lang="en-US"/>
          </a:p>
        </p:txBody>
      </p:sp>
      <p:sp>
        <p:nvSpPr>
          <p:cNvPr id="10" name="Text Box 735"/>
          <p:cNvSpPr txBox="1">
            <a:spLocks noChangeArrowheads="1"/>
          </p:cNvSpPr>
          <p:nvPr/>
        </p:nvSpPr>
        <p:spPr bwMode="auto">
          <a:xfrm>
            <a:off x="2743200" y="4572000"/>
            <a:ext cx="1011238" cy="457200"/>
          </a:xfrm>
          <a:prstGeom prst="rect">
            <a:avLst/>
          </a:prstGeom>
          <a:noFill/>
          <a:ln w="9525">
            <a:noFill/>
            <a:miter lim="800000"/>
            <a:headEnd/>
            <a:tailEnd/>
          </a:ln>
        </p:spPr>
        <p:txBody>
          <a:bodyPr wrap="none">
            <a:spAutoFit/>
          </a:bodyPr>
          <a:lstStyle/>
          <a:p>
            <a:r>
              <a:rPr lang="en-US" sz="1200" b="1">
                <a:latin typeface="Calibri" pitchFamily="34" charset="0"/>
              </a:rPr>
              <a:t>Sacroplasmic</a:t>
            </a:r>
          </a:p>
          <a:p>
            <a:r>
              <a:rPr lang="en-US" sz="1200" b="1">
                <a:latin typeface="Calibri" pitchFamily="34" charset="0"/>
              </a:rPr>
              <a:t>reticulum</a:t>
            </a:r>
          </a:p>
        </p:txBody>
      </p:sp>
      <p:sp>
        <p:nvSpPr>
          <p:cNvPr id="11" name="Text Box 736"/>
          <p:cNvSpPr txBox="1">
            <a:spLocks noChangeArrowheads="1"/>
          </p:cNvSpPr>
          <p:nvPr/>
        </p:nvSpPr>
        <p:spPr bwMode="auto">
          <a:xfrm>
            <a:off x="3095625" y="5789613"/>
            <a:ext cx="850900" cy="274637"/>
          </a:xfrm>
          <a:prstGeom prst="rect">
            <a:avLst/>
          </a:prstGeom>
          <a:noFill/>
          <a:ln w="9525">
            <a:noFill/>
            <a:miter lim="800000"/>
            <a:headEnd/>
            <a:tailEnd/>
          </a:ln>
        </p:spPr>
        <p:txBody>
          <a:bodyPr wrap="none">
            <a:spAutoFit/>
          </a:bodyPr>
          <a:lstStyle/>
          <a:p>
            <a:r>
              <a:rPr lang="en-US" sz="1200" b="1">
                <a:latin typeface="Calibri" pitchFamily="34" charset="0"/>
              </a:rPr>
              <a:t>Cytoplasm</a:t>
            </a:r>
          </a:p>
        </p:txBody>
      </p:sp>
      <p:grpSp>
        <p:nvGrpSpPr>
          <p:cNvPr id="3" name="Group 786"/>
          <p:cNvGrpSpPr>
            <a:grpSpLocks/>
          </p:cNvGrpSpPr>
          <p:nvPr/>
        </p:nvGrpSpPr>
        <p:grpSpPr bwMode="auto">
          <a:xfrm>
            <a:off x="4178300" y="5403850"/>
            <a:ext cx="1524000" cy="609600"/>
            <a:chOff x="2642" y="2256"/>
            <a:chExt cx="960" cy="384"/>
          </a:xfrm>
        </p:grpSpPr>
        <p:grpSp>
          <p:nvGrpSpPr>
            <p:cNvPr id="4" name="Group 728"/>
            <p:cNvGrpSpPr>
              <a:grpSpLocks/>
            </p:cNvGrpSpPr>
            <p:nvPr/>
          </p:nvGrpSpPr>
          <p:grpSpPr bwMode="auto">
            <a:xfrm>
              <a:off x="2642" y="2256"/>
              <a:ext cx="960" cy="240"/>
              <a:chOff x="2304" y="3312"/>
              <a:chExt cx="1440" cy="576"/>
            </a:xfrm>
          </p:grpSpPr>
          <p:sp>
            <p:nvSpPr>
              <p:cNvPr id="15" name="Line 721"/>
              <p:cNvSpPr>
                <a:spLocks noChangeShapeType="1"/>
              </p:cNvSpPr>
              <p:nvPr/>
            </p:nvSpPr>
            <p:spPr bwMode="auto">
              <a:xfrm>
                <a:off x="2304" y="3600"/>
                <a:ext cx="576" cy="0"/>
              </a:xfrm>
              <a:prstGeom prst="line">
                <a:avLst/>
              </a:prstGeom>
              <a:noFill/>
              <a:ln w="25400">
                <a:solidFill>
                  <a:srgbClr val="008000"/>
                </a:solidFill>
                <a:round/>
                <a:headEnd/>
                <a:tailEnd/>
              </a:ln>
            </p:spPr>
            <p:txBody>
              <a:bodyPr/>
              <a:lstStyle/>
              <a:p>
                <a:endParaRPr lang="en-US"/>
              </a:p>
            </p:txBody>
          </p:sp>
          <p:sp>
            <p:nvSpPr>
              <p:cNvPr id="16" name="Line 722"/>
              <p:cNvSpPr>
                <a:spLocks noChangeShapeType="1"/>
              </p:cNvSpPr>
              <p:nvPr/>
            </p:nvSpPr>
            <p:spPr bwMode="auto">
              <a:xfrm>
                <a:off x="3168" y="3600"/>
                <a:ext cx="576" cy="0"/>
              </a:xfrm>
              <a:prstGeom prst="line">
                <a:avLst/>
              </a:prstGeom>
              <a:noFill/>
              <a:ln w="25400">
                <a:solidFill>
                  <a:srgbClr val="008000"/>
                </a:solidFill>
                <a:round/>
                <a:headEnd/>
                <a:tailEnd/>
              </a:ln>
            </p:spPr>
            <p:txBody>
              <a:bodyPr/>
              <a:lstStyle/>
              <a:p>
                <a:endParaRPr lang="en-US"/>
              </a:p>
            </p:txBody>
          </p:sp>
          <p:sp>
            <p:nvSpPr>
              <p:cNvPr id="17" name="Line 723"/>
              <p:cNvSpPr>
                <a:spLocks noChangeShapeType="1"/>
              </p:cNvSpPr>
              <p:nvPr/>
            </p:nvSpPr>
            <p:spPr bwMode="auto">
              <a:xfrm>
                <a:off x="2400" y="3456"/>
                <a:ext cx="1248" cy="0"/>
              </a:xfrm>
              <a:prstGeom prst="line">
                <a:avLst/>
              </a:prstGeom>
              <a:noFill/>
              <a:ln w="101600">
                <a:solidFill>
                  <a:srgbClr val="008000"/>
                </a:solidFill>
                <a:round/>
                <a:headEnd/>
                <a:tailEnd/>
              </a:ln>
            </p:spPr>
            <p:txBody>
              <a:bodyPr/>
              <a:lstStyle/>
              <a:p>
                <a:endParaRPr lang="en-US"/>
              </a:p>
            </p:txBody>
          </p:sp>
          <p:sp>
            <p:nvSpPr>
              <p:cNvPr id="18" name="Line 724"/>
              <p:cNvSpPr>
                <a:spLocks noChangeShapeType="1"/>
              </p:cNvSpPr>
              <p:nvPr/>
            </p:nvSpPr>
            <p:spPr bwMode="auto">
              <a:xfrm>
                <a:off x="2400" y="3744"/>
                <a:ext cx="1248" cy="0"/>
              </a:xfrm>
              <a:prstGeom prst="line">
                <a:avLst/>
              </a:prstGeom>
              <a:noFill/>
              <a:ln w="101600">
                <a:solidFill>
                  <a:srgbClr val="008000"/>
                </a:solidFill>
                <a:round/>
                <a:headEnd/>
                <a:tailEnd/>
              </a:ln>
            </p:spPr>
            <p:txBody>
              <a:bodyPr/>
              <a:lstStyle/>
              <a:p>
                <a:endParaRPr lang="en-US"/>
              </a:p>
            </p:txBody>
          </p:sp>
          <p:sp>
            <p:nvSpPr>
              <p:cNvPr id="19" name="Freeform 726"/>
              <p:cNvSpPr>
                <a:spLocks/>
              </p:cNvSpPr>
              <p:nvPr/>
            </p:nvSpPr>
            <p:spPr bwMode="auto">
              <a:xfrm>
                <a:off x="3168" y="3312"/>
                <a:ext cx="576" cy="576"/>
              </a:xfrm>
              <a:custGeom>
                <a:avLst/>
                <a:gdLst>
                  <a:gd name="T0" fmla="*/ 0 w 576"/>
                  <a:gd name="T1" fmla="*/ 0 h 576"/>
                  <a:gd name="T2" fmla="*/ 576 w 576"/>
                  <a:gd name="T3" fmla="*/ 0 h 576"/>
                  <a:gd name="T4" fmla="*/ 576 w 576"/>
                  <a:gd name="T5" fmla="*/ 576 h 576"/>
                  <a:gd name="T6" fmla="*/ 0 w 576"/>
                  <a:gd name="T7" fmla="*/ 576 h 576"/>
                  <a:gd name="T8" fmla="*/ 0 60000 65536"/>
                  <a:gd name="T9" fmla="*/ 0 60000 65536"/>
                  <a:gd name="T10" fmla="*/ 0 60000 65536"/>
                  <a:gd name="T11" fmla="*/ 0 60000 65536"/>
                  <a:gd name="T12" fmla="*/ 0 w 576"/>
                  <a:gd name="T13" fmla="*/ 0 h 576"/>
                  <a:gd name="T14" fmla="*/ 576 w 576"/>
                  <a:gd name="T15" fmla="*/ 576 h 576"/>
                </a:gdLst>
                <a:ahLst/>
                <a:cxnLst>
                  <a:cxn ang="T8">
                    <a:pos x="T0" y="T1"/>
                  </a:cxn>
                  <a:cxn ang="T9">
                    <a:pos x="T2" y="T3"/>
                  </a:cxn>
                  <a:cxn ang="T10">
                    <a:pos x="T4" y="T5"/>
                  </a:cxn>
                  <a:cxn ang="T11">
                    <a:pos x="T6" y="T7"/>
                  </a:cxn>
                </a:cxnLst>
                <a:rect l="T12" t="T13" r="T14" b="T15"/>
                <a:pathLst>
                  <a:path w="576" h="576">
                    <a:moveTo>
                      <a:pt x="0" y="0"/>
                    </a:moveTo>
                    <a:lnTo>
                      <a:pt x="576" y="0"/>
                    </a:lnTo>
                    <a:lnTo>
                      <a:pt x="576" y="576"/>
                    </a:lnTo>
                    <a:lnTo>
                      <a:pt x="0" y="576"/>
                    </a:lnTo>
                  </a:path>
                </a:pathLst>
              </a:custGeom>
              <a:noFill/>
              <a:ln w="25400">
                <a:solidFill>
                  <a:srgbClr val="008000"/>
                </a:solidFill>
                <a:round/>
                <a:headEnd/>
                <a:tailEnd/>
              </a:ln>
            </p:spPr>
            <p:txBody>
              <a:bodyPr/>
              <a:lstStyle/>
              <a:p>
                <a:endParaRPr lang="en-US"/>
              </a:p>
            </p:txBody>
          </p:sp>
          <p:sp>
            <p:nvSpPr>
              <p:cNvPr id="20" name="Freeform 727"/>
              <p:cNvSpPr>
                <a:spLocks/>
              </p:cNvSpPr>
              <p:nvPr/>
            </p:nvSpPr>
            <p:spPr bwMode="auto">
              <a:xfrm>
                <a:off x="2304" y="3312"/>
                <a:ext cx="576" cy="576"/>
              </a:xfrm>
              <a:custGeom>
                <a:avLst/>
                <a:gdLst>
                  <a:gd name="T0" fmla="*/ 576 w 576"/>
                  <a:gd name="T1" fmla="*/ 0 h 576"/>
                  <a:gd name="T2" fmla="*/ 0 w 576"/>
                  <a:gd name="T3" fmla="*/ 0 h 576"/>
                  <a:gd name="T4" fmla="*/ 0 w 576"/>
                  <a:gd name="T5" fmla="*/ 576 h 576"/>
                  <a:gd name="T6" fmla="*/ 576 w 576"/>
                  <a:gd name="T7" fmla="*/ 576 h 576"/>
                  <a:gd name="T8" fmla="*/ 0 60000 65536"/>
                  <a:gd name="T9" fmla="*/ 0 60000 65536"/>
                  <a:gd name="T10" fmla="*/ 0 60000 65536"/>
                  <a:gd name="T11" fmla="*/ 0 60000 65536"/>
                  <a:gd name="T12" fmla="*/ 0 w 576"/>
                  <a:gd name="T13" fmla="*/ 0 h 576"/>
                  <a:gd name="T14" fmla="*/ 576 w 576"/>
                  <a:gd name="T15" fmla="*/ 576 h 576"/>
                </a:gdLst>
                <a:ahLst/>
                <a:cxnLst>
                  <a:cxn ang="T8">
                    <a:pos x="T0" y="T1"/>
                  </a:cxn>
                  <a:cxn ang="T9">
                    <a:pos x="T2" y="T3"/>
                  </a:cxn>
                  <a:cxn ang="T10">
                    <a:pos x="T4" y="T5"/>
                  </a:cxn>
                  <a:cxn ang="T11">
                    <a:pos x="T6" y="T7"/>
                  </a:cxn>
                </a:cxnLst>
                <a:rect l="T12" t="T13" r="T14" b="T15"/>
                <a:pathLst>
                  <a:path w="576" h="576">
                    <a:moveTo>
                      <a:pt x="576" y="0"/>
                    </a:moveTo>
                    <a:lnTo>
                      <a:pt x="0" y="0"/>
                    </a:lnTo>
                    <a:lnTo>
                      <a:pt x="0" y="576"/>
                    </a:lnTo>
                    <a:lnTo>
                      <a:pt x="576" y="576"/>
                    </a:lnTo>
                  </a:path>
                </a:pathLst>
              </a:custGeom>
              <a:noFill/>
              <a:ln w="25400">
                <a:solidFill>
                  <a:srgbClr val="008000"/>
                </a:solidFill>
                <a:round/>
                <a:headEnd/>
                <a:tailEnd/>
              </a:ln>
            </p:spPr>
            <p:txBody>
              <a:bodyPr/>
              <a:lstStyle/>
              <a:p>
                <a:endParaRPr lang="en-US"/>
              </a:p>
            </p:txBody>
          </p:sp>
        </p:grpSp>
        <p:sp>
          <p:nvSpPr>
            <p:cNvPr id="14" name="Text Box 737"/>
            <p:cNvSpPr txBox="1">
              <a:spLocks noChangeArrowheads="1"/>
            </p:cNvSpPr>
            <p:nvPr/>
          </p:nvSpPr>
          <p:spPr bwMode="auto">
            <a:xfrm>
              <a:off x="2775" y="2467"/>
              <a:ext cx="671" cy="173"/>
            </a:xfrm>
            <a:prstGeom prst="rect">
              <a:avLst/>
            </a:prstGeom>
            <a:noFill/>
            <a:ln w="9525">
              <a:noFill/>
              <a:miter lim="800000"/>
              <a:headEnd/>
              <a:tailEnd/>
            </a:ln>
          </p:spPr>
          <p:txBody>
            <a:bodyPr wrap="none">
              <a:spAutoFit/>
            </a:bodyPr>
            <a:lstStyle/>
            <a:p>
              <a:r>
                <a:rPr lang="en-US" sz="1200" b="1">
                  <a:latin typeface="Calibri" pitchFamily="34" charset="0"/>
                </a:rPr>
                <a:t>Myofilaments</a:t>
              </a:r>
            </a:p>
          </p:txBody>
        </p:sp>
      </p:grpSp>
      <p:grpSp>
        <p:nvGrpSpPr>
          <p:cNvPr id="5" name="Group 1028"/>
          <p:cNvGrpSpPr>
            <a:grpSpLocks/>
          </p:cNvGrpSpPr>
          <p:nvPr/>
        </p:nvGrpSpPr>
        <p:grpSpPr bwMode="auto">
          <a:xfrm>
            <a:off x="5964238" y="4494213"/>
            <a:ext cx="1627187" cy="1579562"/>
            <a:chOff x="3775" y="1795"/>
            <a:chExt cx="1025" cy="995"/>
          </a:xfrm>
        </p:grpSpPr>
        <p:sp>
          <p:nvSpPr>
            <p:cNvPr id="22" name="Oval 783"/>
            <p:cNvSpPr>
              <a:spLocks noChangeArrowheads="1"/>
            </p:cNvSpPr>
            <p:nvPr/>
          </p:nvSpPr>
          <p:spPr bwMode="auto">
            <a:xfrm>
              <a:off x="3805" y="1795"/>
              <a:ext cx="995" cy="995"/>
            </a:xfrm>
            <a:prstGeom prst="ellipse">
              <a:avLst/>
            </a:prstGeom>
            <a:solidFill>
              <a:schemeClr val="bg1"/>
            </a:solidFill>
            <a:ln w="9525">
              <a:solidFill>
                <a:schemeClr val="tx1"/>
              </a:solidFill>
              <a:prstDash val="dash"/>
              <a:round/>
              <a:headEnd/>
              <a:tailEnd/>
            </a:ln>
          </p:spPr>
          <p:txBody>
            <a:bodyPr wrap="none" anchor="ctr"/>
            <a:lstStyle/>
            <a:p>
              <a:endParaRPr lang="en-US">
                <a:latin typeface="Calibri" pitchFamily="34" charset="0"/>
              </a:endParaRPr>
            </a:p>
          </p:txBody>
        </p:sp>
        <p:grpSp>
          <p:nvGrpSpPr>
            <p:cNvPr id="12" name="Group 784"/>
            <p:cNvGrpSpPr>
              <a:grpSpLocks/>
            </p:cNvGrpSpPr>
            <p:nvPr/>
          </p:nvGrpSpPr>
          <p:grpSpPr bwMode="auto">
            <a:xfrm>
              <a:off x="3775" y="1798"/>
              <a:ext cx="923" cy="830"/>
              <a:chOff x="3044" y="2944"/>
              <a:chExt cx="923" cy="830"/>
            </a:xfrm>
          </p:grpSpPr>
          <p:sp>
            <p:nvSpPr>
              <p:cNvPr id="24" name="Text Box 750"/>
              <p:cNvSpPr txBox="1">
                <a:spLocks noChangeArrowheads="1"/>
              </p:cNvSpPr>
              <p:nvPr/>
            </p:nvSpPr>
            <p:spPr bwMode="auto">
              <a:xfrm>
                <a:off x="3653" y="3282"/>
                <a:ext cx="221" cy="154"/>
              </a:xfrm>
              <a:prstGeom prst="rect">
                <a:avLst/>
              </a:prstGeom>
              <a:noFill/>
              <a:ln w="9525">
                <a:noFill/>
                <a:miter lim="800000"/>
                <a:headEnd/>
                <a:tailEnd/>
              </a:ln>
            </p:spPr>
            <p:txBody>
              <a:bodyPr wrap="none">
                <a:spAutoFit/>
              </a:bodyPr>
              <a:lstStyle/>
              <a:p>
                <a:r>
                  <a:rPr lang="en-US" sz="1000" b="1">
                    <a:latin typeface="Calibri" pitchFamily="34" charset="0"/>
                  </a:rPr>
                  <a:t>P</a:t>
                </a:r>
                <a:r>
                  <a:rPr lang="en-US" sz="1000" b="1" baseline="-25000">
                    <a:latin typeface="Calibri" pitchFamily="34" charset="0"/>
                  </a:rPr>
                  <a:t>XB</a:t>
                </a:r>
              </a:p>
            </p:txBody>
          </p:sp>
          <p:sp>
            <p:nvSpPr>
              <p:cNvPr id="25" name="Text Box 751"/>
              <p:cNvSpPr txBox="1">
                <a:spLocks noChangeArrowheads="1"/>
              </p:cNvSpPr>
              <p:nvPr/>
            </p:nvSpPr>
            <p:spPr bwMode="auto">
              <a:xfrm>
                <a:off x="3220" y="3284"/>
                <a:ext cx="275" cy="154"/>
              </a:xfrm>
              <a:prstGeom prst="rect">
                <a:avLst/>
              </a:prstGeom>
              <a:noFill/>
              <a:ln w="9525">
                <a:noFill/>
                <a:miter lim="800000"/>
                <a:headEnd/>
                <a:tailEnd/>
              </a:ln>
            </p:spPr>
            <p:txBody>
              <a:bodyPr wrap="none">
                <a:spAutoFit/>
              </a:bodyPr>
              <a:lstStyle/>
              <a:p>
                <a:r>
                  <a:rPr lang="en-US" sz="1000" b="1">
                    <a:latin typeface="Calibri" pitchFamily="34" charset="0"/>
                  </a:rPr>
                  <a:t>AM1</a:t>
                </a:r>
                <a:endParaRPr lang="en-US" sz="1000" b="1" baseline="-25000">
                  <a:latin typeface="Calibri" pitchFamily="34" charset="0"/>
                </a:endParaRPr>
              </a:p>
            </p:txBody>
          </p:sp>
          <p:sp>
            <p:nvSpPr>
              <p:cNvPr id="26" name="Text Box 752"/>
              <p:cNvSpPr txBox="1">
                <a:spLocks noChangeArrowheads="1"/>
              </p:cNvSpPr>
              <p:nvPr/>
            </p:nvSpPr>
            <p:spPr bwMode="auto">
              <a:xfrm>
                <a:off x="3652" y="3620"/>
                <a:ext cx="315" cy="154"/>
              </a:xfrm>
              <a:prstGeom prst="rect">
                <a:avLst/>
              </a:prstGeom>
              <a:noFill/>
              <a:ln w="9525">
                <a:noFill/>
                <a:miter lim="800000"/>
                <a:headEnd/>
                <a:tailEnd/>
              </a:ln>
            </p:spPr>
            <p:txBody>
              <a:bodyPr wrap="none">
                <a:spAutoFit/>
              </a:bodyPr>
              <a:lstStyle/>
              <a:p>
                <a:r>
                  <a:rPr lang="en-US" sz="1000" b="1">
                    <a:latin typeface="Calibri" pitchFamily="34" charset="0"/>
                  </a:rPr>
                  <a:t>XB</a:t>
                </a:r>
                <a:r>
                  <a:rPr lang="en-US" sz="1000" b="1" baseline="-25000">
                    <a:latin typeface="Calibri" pitchFamily="34" charset="0"/>
                  </a:rPr>
                  <a:t>PreR</a:t>
                </a:r>
              </a:p>
            </p:txBody>
          </p:sp>
          <p:sp>
            <p:nvSpPr>
              <p:cNvPr id="27" name="Line 758"/>
              <p:cNvSpPr>
                <a:spLocks noChangeShapeType="1"/>
              </p:cNvSpPr>
              <p:nvPr/>
            </p:nvSpPr>
            <p:spPr bwMode="auto">
              <a:xfrm>
                <a:off x="3376" y="3411"/>
                <a:ext cx="0" cy="245"/>
              </a:xfrm>
              <a:prstGeom prst="line">
                <a:avLst/>
              </a:prstGeom>
              <a:noFill/>
              <a:ln w="9525">
                <a:solidFill>
                  <a:schemeClr val="tx1"/>
                </a:solidFill>
                <a:round/>
                <a:headEnd type="triangle" w="med" len="med"/>
                <a:tailEnd type="triangle" w="med" len="med"/>
              </a:ln>
            </p:spPr>
            <p:txBody>
              <a:bodyPr/>
              <a:lstStyle/>
              <a:p>
                <a:endParaRPr lang="en-US"/>
              </a:p>
            </p:txBody>
          </p:sp>
          <p:sp>
            <p:nvSpPr>
              <p:cNvPr id="28" name="Text Box 766"/>
              <p:cNvSpPr txBox="1">
                <a:spLocks noChangeArrowheads="1"/>
              </p:cNvSpPr>
              <p:nvPr/>
            </p:nvSpPr>
            <p:spPr bwMode="auto">
              <a:xfrm>
                <a:off x="3220" y="3620"/>
                <a:ext cx="275" cy="154"/>
              </a:xfrm>
              <a:prstGeom prst="rect">
                <a:avLst/>
              </a:prstGeom>
              <a:noFill/>
              <a:ln w="9525">
                <a:noFill/>
                <a:miter lim="800000"/>
                <a:headEnd/>
                <a:tailEnd/>
              </a:ln>
            </p:spPr>
            <p:txBody>
              <a:bodyPr wrap="none">
                <a:spAutoFit/>
              </a:bodyPr>
              <a:lstStyle/>
              <a:p>
                <a:r>
                  <a:rPr lang="en-US" sz="1000" b="1">
                    <a:latin typeface="Calibri" pitchFamily="34" charset="0"/>
                  </a:rPr>
                  <a:t>AM2</a:t>
                </a:r>
                <a:endParaRPr lang="en-US" sz="1000" b="1" baseline="-25000">
                  <a:latin typeface="Calibri" pitchFamily="34" charset="0"/>
                </a:endParaRPr>
              </a:p>
            </p:txBody>
          </p:sp>
          <p:sp>
            <p:nvSpPr>
              <p:cNvPr id="29" name="Line 767"/>
              <p:cNvSpPr>
                <a:spLocks noChangeShapeType="1"/>
              </p:cNvSpPr>
              <p:nvPr/>
            </p:nvSpPr>
            <p:spPr bwMode="auto">
              <a:xfrm rot="5400000">
                <a:off x="3574" y="3249"/>
                <a:ext cx="0" cy="245"/>
              </a:xfrm>
              <a:prstGeom prst="line">
                <a:avLst/>
              </a:prstGeom>
              <a:noFill/>
              <a:ln w="9525">
                <a:solidFill>
                  <a:schemeClr val="tx1"/>
                </a:solidFill>
                <a:round/>
                <a:headEnd type="triangle" w="med" len="med"/>
                <a:tailEnd type="triangle" w="med" len="med"/>
              </a:ln>
            </p:spPr>
            <p:txBody>
              <a:bodyPr/>
              <a:lstStyle/>
              <a:p>
                <a:endParaRPr lang="en-US"/>
              </a:p>
            </p:txBody>
          </p:sp>
          <p:sp>
            <p:nvSpPr>
              <p:cNvPr id="30" name="Line 768"/>
              <p:cNvSpPr>
                <a:spLocks noChangeShapeType="1"/>
              </p:cNvSpPr>
              <p:nvPr/>
            </p:nvSpPr>
            <p:spPr bwMode="auto">
              <a:xfrm rot="5400000">
                <a:off x="3579" y="3573"/>
                <a:ext cx="0" cy="245"/>
              </a:xfrm>
              <a:prstGeom prst="line">
                <a:avLst/>
              </a:prstGeom>
              <a:noFill/>
              <a:ln w="9525">
                <a:solidFill>
                  <a:schemeClr val="tx1"/>
                </a:solidFill>
                <a:round/>
                <a:headEnd type="triangle" w="med" len="med"/>
                <a:tailEnd type="triangle" w="med" len="med"/>
              </a:ln>
            </p:spPr>
            <p:txBody>
              <a:bodyPr/>
              <a:lstStyle/>
              <a:p>
                <a:endParaRPr lang="en-US"/>
              </a:p>
            </p:txBody>
          </p:sp>
          <p:sp>
            <p:nvSpPr>
              <p:cNvPr id="31" name="Line 769"/>
              <p:cNvSpPr>
                <a:spLocks noChangeShapeType="1"/>
              </p:cNvSpPr>
              <p:nvPr/>
            </p:nvSpPr>
            <p:spPr bwMode="auto">
              <a:xfrm>
                <a:off x="3740" y="3408"/>
                <a:ext cx="0" cy="245"/>
              </a:xfrm>
              <a:prstGeom prst="line">
                <a:avLst/>
              </a:prstGeom>
              <a:noFill/>
              <a:ln w="9525">
                <a:solidFill>
                  <a:schemeClr val="tx1"/>
                </a:solidFill>
                <a:round/>
                <a:headEnd type="triangle" w="med" len="med"/>
                <a:tailEnd type="triangle" w="med" len="med"/>
              </a:ln>
            </p:spPr>
            <p:txBody>
              <a:bodyPr/>
              <a:lstStyle/>
              <a:p>
                <a:endParaRPr lang="en-US"/>
              </a:p>
            </p:txBody>
          </p:sp>
          <p:sp>
            <p:nvSpPr>
              <p:cNvPr id="32" name="Line 770"/>
              <p:cNvSpPr>
                <a:spLocks noChangeShapeType="1"/>
              </p:cNvSpPr>
              <p:nvPr/>
            </p:nvSpPr>
            <p:spPr bwMode="auto">
              <a:xfrm>
                <a:off x="3736" y="3066"/>
                <a:ext cx="0" cy="245"/>
              </a:xfrm>
              <a:prstGeom prst="line">
                <a:avLst/>
              </a:prstGeom>
              <a:noFill/>
              <a:ln w="9525">
                <a:solidFill>
                  <a:schemeClr val="tx1"/>
                </a:solidFill>
                <a:round/>
                <a:headEnd type="triangle" w="med" len="med"/>
                <a:tailEnd type="triangle" w="med" len="med"/>
              </a:ln>
            </p:spPr>
            <p:txBody>
              <a:bodyPr/>
              <a:lstStyle/>
              <a:p>
                <a:endParaRPr lang="en-US"/>
              </a:p>
            </p:txBody>
          </p:sp>
          <p:sp>
            <p:nvSpPr>
              <p:cNvPr id="33" name="Text Box 771"/>
              <p:cNvSpPr txBox="1">
                <a:spLocks noChangeArrowheads="1"/>
              </p:cNvSpPr>
              <p:nvPr/>
            </p:nvSpPr>
            <p:spPr bwMode="auto">
              <a:xfrm>
                <a:off x="3646" y="2944"/>
                <a:ext cx="231" cy="154"/>
              </a:xfrm>
              <a:prstGeom prst="rect">
                <a:avLst/>
              </a:prstGeom>
              <a:noFill/>
              <a:ln w="9525">
                <a:noFill/>
                <a:miter lim="800000"/>
                <a:headEnd/>
                <a:tailEnd/>
              </a:ln>
            </p:spPr>
            <p:txBody>
              <a:bodyPr wrap="none">
                <a:spAutoFit/>
              </a:bodyPr>
              <a:lstStyle/>
              <a:p>
                <a:r>
                  <a:rPr lang="en-US" sz="1000" b="1">
                    <a:latin typeface="Calibri" pitchFamily="34" charset="0"/>
                  </a:rPr>
                  <a:t>N</a:t>
                </a:r>
                <a:r>
                  <a:rPr lang="en-US" sz="1000" b="1" baseline="-25000">
                    <a:latin typeface="Calibri" pitchFamily="34" charset="0"/>
                  </a:rPr>
                  <a:t>XB</a:t>
                </a:r>
              </a:p>
            </p:txBody>
          </p:sp>
          <p:sp>
            <p:nvSpPr>
              <p:cNvPr id="34" name="Text Box 773"/>
              <p:cNvSpPr txBox="1">
                <a:spLocks noChangeArrowheads="1"/>
              </p:cNvSpPr>
              <p:nvPr/>
            </p:nvSpPr>
            <p:spPr bwMode="auto">
              <a:xfrm>
                <a:off x="3362" y="3194"/>
                <a:ext cx="330" cy="135"/>
              </a:xfrm>
              <a:prstGeom prst="rect">
                <a:avLst/>
              </a:prstGeom>
              <a:noFill/>
              <a:ln w="9525">
                <a:noFill/>
                <a:miter lim="800000"/>
                <a:headEnd/>
                <a:tailEnd/>
              </a:ln>
            </p:spPr>
            <p:txBody>
              <a:bodyPr>
                <a:spAutoFit/>
              </a:bodyPr>
              <a:lstStyle/>
              <a:p>
                <a:r>
                  <a:rPr lang="en-US" sz="800">
                    <a:latin typeface="Calibri" pitchFamily="34" charset="0"/>
                  </a:rPr>
                  <a:t>MgATP</a:t>
                </a:r>
              </a:p>
            </p:txBody>
          </p:sp>
          <p:sp>
            <p:nvSpPr>
              <p:cNvPr id="35" name="Freeform 776"/>
              <p:cNvSpPr>
                <a:spLocks/>
              </p:cNvSpPr>
              <p:nvPr/>
            </p:nvSpPr>
            <p:spPr bwMode="auto">
              <a:xfrm>
                <a:off x="3544" y="3300"/>
                <a:ext cx="77" cy="70"/>
              </a:xfrm>
              <a:custGeom>
                <a:avLst/>
                <a:gdLst>
                  <a:gd name="T0" fmla="*/ 0 w 117"/>
                  <a:gd name="T1" fmla="*/ 0 h 70"/>
                  <a:gd name="T2" fmla="*/ 2 w 117"/>
                  <a:gd name="T3" fmla="*/ 48 h 70"/>
                  <a:gd name="T4" fmla="*/ 4 w 117"/>
                  <a:gd name="T5" fmla="*/ 70 h 70"/>
                  <a:gd name="T6" fmla="*/ 0 60000 65536"/>
                  <a:gd name="T7" fmla="*/ 0 60000 65536"/>
                  <a:gd name="T8" fmla="*/ 0 60000 65536"/>
                  <a:gd name="T9" fmla="*/ 0 w 117"/>
                  <a:gd name="T10" fmla="*/ 0 h 70"/>
                  <a:gd name="T11" fmla="*/ 117 w 117"/>
                  <a:gd name="T12" fmla="*/ 70 h 70"/>
                </a:gdLst>
                <a:ahLst/>
                <a:cxnLst>
                  <a:cxn ang="T6">
                    <a:pos x="T0" y="T1"/>
                  </a:cxn>
                  <a:cxn ang="T7">
                    <a:pos x="T2" y="T3"/>
                  </a:cxn>
                  <a:cxn ang="T8">
                    <a:pos x="T4" y="T5"/>
                  </a:cxn>
                </a:cxnLst>
                <a:rect l="T9" t="T10" r="T11" b="T12"/>
                <a:pathLst>
                  <a:path w="117" h="70">
                    <a:moveTo>
                      <a:pt x="0" y="0"/>
                    </a:moveTo>
                    <a:cubicBezTo>
                      <a:pt x="14" y="18"/>
                      <a:pt x="28" y="36"/>
                      <a:pt x="48" y="48"/>
                    </a:cubicBezTo>
                    <a:cubicBezTo>
                      <a:pt x="68" y="60"/>
                      <a:pt x="109" y="70"/>
                      <a:pt x="117" y="70"/>
                    </a:cubicBezTo>
                  </a:path>
                </a:pathLst>
              </a:custGeom>
              <a:noFill/>
              <a:ln w="9525">
                <a:solidFill>
                  <a:schemeClr val="tx1"/>
                </a:solidFill>
                <a:round/>
                <a:headEnd type="triangle" w="med" len="med"/>
                <a:tailEnd/>
              </a:ln>
            </p:spPr>
            <p:txBody>
              <a:bodyPr/>
              <a:lstStyle/>
              <a:p>
                <a:endParaRPr lang="en-US"/>
              </a:p>
            </p:txBody>
          </p:sp>
          <p:sp>
            <p:nvSpPr>
              <p:cNvPr id="36" name="Text Box 777"/>
              <p:cNvSpPr txBox="1">
                <a:spLocks noChangeArrowheads="1"/>
              </p:cNvSpPr>
              <p:nvPr/>
            </p:nvSpPr>
            <p:spPr bwMode="auto">
              <a:xfrm>
                <a:off x="3044" y="3398"/>
                <a:ext cx="366" cy="135"/>
              </a:xfrm>
              <a:prstGeom prst="rect">
                <a:avLst/>
              </a:prstGeom>
              <a:noFill/>
              <a:ln w="9525">
                <a:noFill/>
                <a:miter lim="800000"/>
                <a:headEnd/>
                <a:tailEnd/>
              </a:ln>
            </p:spPr>
            <p:txBody>
              <a:bodyPr>
                <a:spAutoFit/>
              </a:bodyPr>
              <a:lstStyle/>
              <a:p>
                <a:r>
                  <a:rPr lang="en-US" sz="800">
                    <a:latin typeface="Calibri" pitchFamily="34" charset="0"/>
                  </a:rPr>
                  <a:t>MgADP</a:t>
                </a:r>
              </a:p>
            </p:txBody>
          </p:sp>
          <p:sp>
            <p:nvSpPr>
              <p:cNvPr id="37" name="Freeform 778"/>
              <p:cNvSpPr>
                <a:spLocks/>
              </p:cNvSpPr>
              <p:nvPr/>
            </p:nvSpPr>
            <p:spPr bwMode="auto">
              <a:xfrm>
                <a:off x="3292" y="3504"/>
                <a:ext cx="83" cy="78"/>
              </a:xfrm>
              <a:custGeom>
                <a:avLst/>
                <a:gdLst>
                  <a:gd name="T0" fmla="*/ 0 w 83"/>
                  <a:gd name="T1" fmla="*/ 0 h 78"/>
                  <a:gd name="T2" fmla="*/ 59 w 83"/>
                  <a:gd name="T3" fmla="*/ 30 h 78"/>
                  <a:gd name="T4" fmla="*/ 83 w 83"/>
                  <a:gd name="T5" fmla="*/ 78 h 78"/>
                  <a:gd name="T6" fmla="*/ 0 60000 65536"/>
                  <a:gd name="T7" fmla="*/ 0 60000 65536"/>
                  <a:gd name="T8" fmla="*/ 0 60000 65536"/>
                  <a:gd name="T9" fmla="*/ 0 w 83"/>
                  <a:gd name="T10" fmla="*/ 0 h 78"/>
                  <a:gd name="T11" fmla="*/ 83 w 83"/>
                  <a:gd name="T12" fmla="*/ 78 h 78"/>
                </a:gdLst>
                <a:ahLst/>
                <a:cxnLst>
                  <a:cxn ang="T6">
                    <a:pos x="T0" y="T1"/>
                  </a:cxn>
                  <a:cxn ang="T7">
                    <a:pos x="T2" y="T3"/>
                  </a:cxn>
                  <a:cxn ang="T8">
                    <a:pos x="T4" y="T5"/>
                  </a:cxn>
                </a:cxnLst>
                <a:rect l="T9" t="T10" r="T11" b="T12"/>
                <a:pathLst>
                  <a:path w="83" h="78">
                    <a:moveTo>
                      <a:pt x="0" y="0"/>
                    </a:moveTo>
                    <a:cubicBezTo>
                      <a:pt x="22" y="8"/>
                      <a:pt x="45" y="17"/>
                      <a:pt x="59" y="30"/>
                    </a:cubicBezTo>
                    <a:cubicBezTo>
                      <a:pt x="73" y="43"/>
                      <a:pt x="77" y="67"/>
                      <a:pt x="83" y="78"/>
                    </a:cubicBezTo>
                  </a:path>
                </a:pathLst>
              </a:custGeom>
              <a:noFill/>
              <a:ln w="9525">
                <a:solidFill>
                  <a:schemeClr val="tx1"/>
                </a:solidFill>
                <a:round/>
                <a:headEnd type="triangle" w="med" len="med"/>
                <a:tailEnd type="none" w="med" len="med"/>
              </a:ln>
            </p:spPr>
            <p:txBody>
              <a:bodyPr/>
              <a:lstStyle/>
              <a:p>
                <a:endParaRPr lang="en-US"/>
              </a:p>
            </p:txBody>
          </p:sp>
          <p:sp>
            <p:nvSpPr>
              <p:cNvPr id="38" name="Text Box 779"/>
              <p:cNvSpPr txBox="1">
                <a:spLocks noChangeArrowheads="1"/>
              </p:cNvSpPr>
              <p:nvPr/>
            </p:nvSpPr>
            <p:spPr bwMode="auto">
              <a:xfrm>
                <a:off x="3762" y="3474"/>
                <a:ext cx="192" cy="135"/>
              </a:xfrm>
              <a:prstGeom prst="rect">
                <a:avLst/>
              </a:prstGeom>
              <a:noFill/>
              <a:ln w="9525">
                <a:noFill/>
                <a:miter lim="800000"/>
                <a:headEnd/>
                <a:tailEnd/>
              </a:ln>
            </p:spPr>
            <p:txBody>
              <a:bodyPr>
                <a:spAutoFit/>
              </a:bodyPr>
              <a:lstStyle/>
              <a:p>
                <a:r>
                  <a:rPr lang="en-US" sz="800">
                    <a:latin typeface="Calibri" pitchFamily="34" charset="0"/>
                  </a:rPr>
                  <a:t>P</a:t>
                </a:r>
                <a:r>
                  <a:rPr lang="en-US" sz="800" baseline="-25000">
                    <a:latin typeface="Calibri" pitchFamily="34" charset="0"/>
                  </a:rPr>
                  <a:t>i</a:t>
                </a:r>
              </a:p>
            </p:txBody>
          </p:sp>
          <p:sp>
            <p:nvSpPr>
              <p:cNvPr id="39" name="Freeform 782"/>
              <p:cNvSpPr>
                <a:spLocks/>
              </p:cNvSpPr>
              <p:nvPr/>
            </p:nvSpPr>
            <p:spPr bwMode="auto">
              <a:xfrm>
                <a:off x="3740" y="3478"/>
                <a:ext cx="74" cy="67"/>
              </a:xfrm>
              <a:custGeom>
                <a:avLst/>
                <a:gdLst>
                  <a:gd name="T0" fmla="*/ 0 w 66"/>
                  <a:gd name="T1" fmla="*/ 0 h 67"/>
                  <a:gd name="T2" fmla="*/ 54 w 66"/>
                  <a:gd name="T3" fmla="*/ 51 h 67"/>
                  <a:gd name="T4" fmla="*/ 165 w 66"/>
                  <a:gd name="T5" fmla="*/ 67 h 67"/>
                  <a:gd name="T6" fmla="*/ 0 60000 65536"/>
                  <a:gd name="T7" fmla="*/ 0 60000 65536"/>
                  <a:gd name="T8" fmla="*/ 0 60000 65536"/>
                  <a:gd name="T9" fmla="*/ 0 w 66"/>
                  <a:gd name="T10" fmla="*/ 0 h 67"/>
                  <a:gd name="T11" fmla="*/ 66 w 66"/>
                  <a:gd name="T12" fmla="*/ 67 h 67"/>
                </a:gdLst>
                <a:ahLst/>
                <a:cxnLst>
                  <a:cxn ang="T6">
                    <a:pos x="T0" y="T1"/>
                  </a:cxn>
                  <a:cxn ang="T7">
                    <a:pos x="T2" y="T3"/>
                  </a:cxn>
                  <a:cxn ang="T8">
                    <a:pos x="T4" y="T5"/>
                  </a:cxn>
                </a:cxnLst>
                <a:rect l="T9" t="T10" r="T11" b="T12"/>
                <a:pathLst>
                  <a:path w="66" h="67">
                    <a:moveTo>
                      <a:pt x="0" y="0"/>
                    </a:moveTo>
                    <a:cubicBezTo>
                      <a:pt x="5" y="20"/>
                      <a:pt x="10" y="40"/>
                      <a:pt x="21" y="51"/>
                    </a:cubicBezTo>
                    <a:cubicBezTo>
                      <a:pt x="32" y="62"/>
                      <a:pt x="62" y="67"/>
                      <a:pt x="66" y="67"/>
                    </a:cubicBezTo>
                  </a:path>
                </a:pathLst>
              </a:custGeom>
              <a:noFill/>
              <a:ln w="9525">
                <a:solidFill>
                  <a:schemeClr val="tx1"/>
                </a:solidFill>
                <a:round/>
                <a:headEnd/>
                <a:tailEnd type="triangle" w="med" len="med"/>
              </a:ln>
            </p:spPr>
            <p:txBody>
              <a:bodyPr/>
              <a:lstStyle/>
              <a:p>
                <a:endParaRPr lang="en-US"/>
              </a:p>
            </p:txBody>
          </p:sp>
        </p:grpSp>
      </p:grpSp>
      <p:sp>
        <p:nvSpPr>
          <p:cNvPr id="40" name="Line 793"/>
          <p:cNvSpPr>
            <a:spLocks noChangeShapeType="1"/>
          </p:cNvSpPr>
          <p:nvPr/>
        </p:nvSpPr>
        <p:spPr bwMode="auto">
          <a:xfrm flipV="1">
            <a:off x="5722938" y="5327650"/>
            <a:ext cx="269875" cy="228600"/>
          </a:xfrm>
          <a:prstGeom prst="line">
            <a:avLst/>
          </a:prstGeom>
          <a:noFill/>
          <a:ln w="25400">
            <a:solidFill>
              <a:schemeClr val="tx1"/>
            </a:solidFill>
            <a:prstDash val="dash"/>
            <a:round/>
            <a:headEnd/>
            <a:tailEnd type="triangle" w="lg" len="lg"/>
          </a:ln>
        </p:spPr>
        <p:txBody>
          <a:bodyPr/>
          <a:lstStyle/>
          <a:p>
            <a:endParaRPr lang="en-US"/>
          </a:p>
        </p:txBody>
      </p:sp>
      <p:grpSp>
        <p:nvGrpSpPr>
          <p:cNvPr id="13" name="Group 802"/>
          <p:cNvGrpSpPr>
            <a:grpSpLocks/>
          </p:cNvGrpSpPr>
          <p:nvPr/>
        </p:nvGrpSpPr>
        <p:grpSpPr bwMode="auto">
          <a:xfrm>
            <a:off x="4554538" y="4743450"/>
            <a:ext cx="1292225" cy="635000"/>
            <a:chOff x="2778" y="1940"/>
            <a:chExt cx="814" cy="400"/>
          </a:xfrm>
        </p:grpSpPr>
        <p:sp>
          <p:nvSpPr>
            <p:cNvPr id="42" name="Oval 794"/>
            <p:cNvSpPr>
              <a:spLocks noChangeArrowheads="1"/>
            </p:cNvSpPr>
            <p:nvPr/>
          </p:nvSpPr>
          <p:spPr bwMode="auto">
            <a:xfrm>
              <a:off x="2778" y="2102"/>
              <a:ext cx="196" cy="80"/>
            </a:xfrm>
            <a:prstGeom prst="ellipse">
              <a:avLst/>
            </a:prstGeom>
            <a:gradFill rotWithShape="1">
              <a:gsLst>
                <a:gs pos="0">
                  <a:srgbClr val="AFEBB6"/>
                </a:gs>
                <a:gs pos="100000">
                  <a:srgbClr val="42B861"/>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600" b="1">
                  <a:latin typeface="Calibri" pitchFamily="34" charset="0"/>
                  <a:cs typeface="Arial" charset="0"/>
                </a:rPr>
                <a:t>ATP</a:t>
              </a:r>
            </a:p>
          </p:txBody>
        </p:sp>
        <p:grpSp>
          <p:nvGrpSpPr>
            <p:cNvPr id="21" name="Group 798"/>
            <p:cNvGrpSpPr>
              <a:grpSpLocks/>
            </p:cNvGrpSpPr>
            <p:nvPr/>
          </p:nvGrpSpPr>
          <p:grpSpPr bwMode="auto">
            <a:xfrm>
              <a:off x="3140" y="2056"/>
              <a:ext cx="452" cy="154"/>
              <a:chOff x="3301" y="2160"/>
              <a:chExt cx="452" cy="154"/>
            </a:xfrm>
          </p:grpSpPr>
          <p:sp>
            <p:nvSpPr>
              <p:cNvPr id="46" name="Oval 795"/>
              <p:cNvSpPr>
                <a:spLocks noChangeArrowheads="1"/>
              </p:cNvSpPr>
              <p:nvPr/>
            </p:nvSpPr>
            <p:spPr bwMode="auto">
              <a:xfrm>
                <a:off x="3301" y="2200"/>
                <a:ext cx="196" cy="80"/>
              </a:xfrm>
              <a:prstGeom prst="ellipse">
                <a:avLst/>
              </a:prstGeom>
              <a:gradFill rotWithShape="1">
                <a:gsLst>
                  <a:gs pos="0">
                    <a:srgbClr val="AFEBB6"/>
                  </a:gs>
                  <a:gs pos="100000">
                    <a:srgbClr val="42B861"/>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600" b="1">
                    <a:latin typeface="Calibri" pitchFamily="34" charset="0"/>
                    <a:cs typeface="Arial" charset="0"/>
                  </a:rPr>
                  <a:t>ADP</a:t>
                </a:r>
              </a:p>
            </p:txBody>
          </p:sp>
          <p:sp>
            <p:nvSpPr>
              <p:cNvPr id="47" name="Oval 796"/>
              <p:cNvSpPr>
                <a:spLocks noChangeArrowheads="1"/>
              </p:cNvSpPr>
              <p:nvPr/>
            </p:nvSpPr>
            <p:spPr bwMode="auto">
              <a:xfrm>
                <a:off x="3554" y="2200"/>
                <a:ext cx="199" cy="77"/>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P</a:t>
                </a:r>
                <a:r>
                  <a:rPr lang="en-US" sz="500" b="1" baseline="-25000">
                    <a:latin typeface="Calibri" pitchFamily="34" charset="0"/>
                    <a:cs typeface="Arial" charset="0"/>
                  </a:rPr>
                  <a:t>i</a:t>
                </a:r>
              </a:p>
            </p:txBody>
          </p:sp>
          <p:sp>
            <p:nvSpPr>
              <p:cNvPr id="48" name="Text Box 797"/>
              <p:cNvSpPr txBox="1">
                <a:spLocks noChangeArrowheads="1"/>
              </p:cNvSpPr>
              <p:nvPr/>
            </p:nvSpPr>
            <p:spPr bwMode="auto">
              <a:xfrm>
                <a:off x="3446" y="2160"/>
                <a:ext cx="154" cy="154"/>
              </a:xfrm>
              <a:prstGeom prst="rect">
                <a:avLst/>
              </a:prstGeom>
              <a:noFill/>
              <a:ln w="9525">
                <a:noFill/>
                <a:miter lim="800000"/>
                <a:headEnd/>
                <a:tailEnd/>
              </a:ln>
            </p:spPr>
            <p:txBody>
              <a:bodyPr>
                <a:spAutoFit/>
              </a:bodyPr>
              <a:lstStyle/>
              <a:p>
                <a:r>
                  <a:rPr lang="en-US" sz="1000">
                    <a:latin typeface="Calibri" pitchFamily="34" charset="0"/>
                  </a:rPr>
                  <a:t>+</a:t>
                </a:r>
              </a:p>
            </p:txBody>
          </p:sp>
        </p:grpSp>
        <p:sp>
          <p:nvSpPr>
            <p:cNvPr id="44" name="Freeform 800"/>
            <p:cNvSpPr>
              <a:spLocks/>
            </p:cNvSpPr>
            <p:nvPr/>
          </p:nvSpPr>
          <p:spPr bwMode="auto">
            <a:xfrm>
              <a:off x="2898" y="1940"/>
              <a:ext cx="468" cy="144"/>
            </a:xfrm>
            <a:custGeom>
              <a:avLst/>
              <a:gdLst>
                <a:gd name="T0" fmla="*/ 0 w 576"/>
                <a:gd name="T1" fmla="*/ 144 h 144"/>
                <a:gd name="T2" fmla="*/ 54 w 576"/>
                <a:gd name="T3" fmla="*/ 0 h 144"/>
                <a:gd name="T4" fmla="*/ 110 w 576"/>
                <a:gd name="T5" fmla="*/ 144 h 144"/>
                <a:gd name="T6" fmla="*/ 0 60000 65536"/>
                <a:gd name="T7" fmla="*/ 0 60000 65536"/>
                <a:gd name="T8" fmla="*/ 0 60000 65536"/>
                <a:gd name="T9" fmla="*/ 0 w 576"/>
                <a:gd name="T10" fmla="*/ 0 h 144"/>
                <a:gd name="T11" fmla="*/ 576 w 576"/>
                <a:gd name="T12" fmla="*/ 144 h 144"/>
              </a:gdLst>
              <a:ahLst/>
              <a:cxnLst>
                <a:cxn ang="T6">
                  <a:pos x="T0" y="T1"/>
                </a:cxn>
                <a:cxn ang="T7">
                  <a:pos x="T2" y="T3"/>
                </a:cxn>
                <a:cxn ang="T8">
                  <a:pos x="T4" y="T5"/>
                </a:cxn>
              </a:cxnLst>
              <a:rect l="T9" t="T10" r="T11" b="T12"/>
              <a:pathLst>
                <a:path w="576" h="144">
                  <a:moveTo>
                    <a:pt x="0" y="144"/>
                  </a:moveTo>
                  <a:cubicBezTo>
                    <a:pt x="96" y="72"/>
                    <a:pt x="192" y="0"/>
                    <a:pt x="288" y="0"/>
                  </a:cubicBezTo>
                  <a:cubicBezTo>
                    <a:pt x="384" y="0"/>
                    <a:pt x="480" y="72"/>
                    <a:pt x="576" y="144"/>
                  </a:cubicBezTo>
                </a:path>
              </a:pathLst>
            </a:custGeom>
            <a:noFill/>
            <a:ln w="12700">
              <a:solidFill>
                <a:schemeClr val="tx1"/>
              </a:solidFill>
              <a:round/>
              <a:headEnd type="triangle" w="med" len="med"/>
              <a:tailEnd type="none" w="med" len="med"/>
            </a:ln>
          </p:spPr>
          <p:txBody>
            <a:bodyPr/>
            <a:lstStyle/>
            <a:p>
              <a:endParaRPr lang="en-US"/>
            </a:p>
          </p:txBody>
        </p:sp>
        <p:sp>
          <p:nvSpPr>
            <p:cNvPr id="45" name="Freeform 801"/>
            <p:cNvSpPr>
              <a:spLocks/>
            </p:cNvSpPr>
            <p:nvPr/>
          </p:nvSpPr>
          <p:spPr bwMode="auto">
            <a:xfrm rot="10800000">
              <a:off x="2900" y="2196"/>
              <a:ext cx="468" cy="144"/>
            </a:xfrm>
            <a:custGeom>
              <a:avLst/>
              <a:gdLst>
                <a:gd name="T0" fmla="*/ 0 w 576"/>
                <a:gd name="T1" fmla="*/ 144 h 144"/>
                <a:gd name="T2" fmla="*/ 54 w 576"/>
                <a:gd name="T3" fmla="*/ 0 h 144"/>
                <a:gd name="T4" fmla="*/ 110 w 576"/>
                <a:gd name="T5" fmla="*/ 144 h 144"/>
                <a:gd name="T6" fmla="*/ 0 60000 65536"/>
                <a:gd name="T7" fmla="*/ 0 60000 65536"/>
                <a:gd name="T8" fmla="*/ 0 60000 65536"/>
                <a:gd name="T9" fmla="*/ 0 w 576"/>
                <a:gd name="T10" fmla="*/ 0 h 144"/>
                <a:gd name="T11" fmla="*/ 576 w 576"/>
                <a:gd name="T12" fmla="*/ 144 h 144"/>
              </a:gdLst>
              <a:ahLst/>
              <a:cxnLst>
                <a:cxn ang="T6">
                  <a:pos x="T0" y="T1"/>
                </a:cxn>
                <a:cxn ang="T7">
                  <a:pos x="T2" y="T3"/>
                </a:cxn>
                <a:cxn ang="T8">
                  <a:pos x="T4" y="T5"/>
                </a:cxn>
              </a:cxnLst>
              <a:rect l="T9" t="T10" r="T11" b="T12"/>
              <a:pathLst>
                <a:path w="576" h="144">
                  <a:moveTo>
                    <a:pt x="0" y="144"/>
                  </a:moveTo>
                  <a:cubicBezTo>
                    <a:pt x="96" y="72"/>
                    <a:pt x="192" y="0"/>
                    <a:pt x="288" y="0"/>
                  </a:cubicBezTo>
                  <a:cubicBezTo>
                    <a:pt x="384" y="0"/>
                    <a:pt x="480" y="72"/>
                    <a:pt x="576" y="144"/>
                  </a:cubicBezTo>
                </a:path>
              </a:pathLst>
            </a:custGeom>
            <a:noFill/>
            <a:ln w="12700">
              <a:solidFill>
                <a:schemeClr val="tx1"/>
              </a:solidFill>
              <a:round/>
              <a:headEnd type="triangle" w="med" len="med"/>
              <a:tailEnd type="none" w="med" len="med"/>
            </a:ln>
          </p:spPr>
          <p:txBody>
            <a:bodyPr/>
            <a:lstStyle/>
            <a:p>
              <a:endParaRPr lang="en-US"/>
            </a:p>
          </p:txBody>
        </p:sp>
      </p:grpSp>
      <p:sp>
        <p:nvSpPr>
          <p:cNvPr id="49" name="Line 813"/>
          <p:cNvSpPr>
            <a:spLocks noChangeShapeType="1"/>
          </p:cNvSpPr>
          <p:nvPr/>
        </p:nvSpPr>
        <p:spPr bwMode="auto">
          <a:xfrm rot="5400000">
            <a:off x="1423194" y="3702844"/>
            <a:ext cx="760412" cy="0"/>
          </a:xfrm>
          <a:prstGeom prst="line">
            <a:avLst/>
          </a:prstGeom>
          <a:noFill/>
          <a:ln w="12700">
            <a:solidFill>
              <a:schemeClr val="tx1"/>
            </a:solidFill>
            <a:round/>
            <a:headEnd/>
            <a:tailEnd type="triangle" w="med" len="med"/>
          </a:ln>
        </p:spPr>
        <p:txBody>
          <a:bodyPr/>
          <a:lstStyle/>
          <a:p>
            <a:endParaRPr lang="en-US"/>
          </a:p>
        </p:txBody>
      </p:sp>
      <p:grpSp>
        <p:nvGrpSpPr>
          <p:cNvPr id="23" name="Group 814"/>
          <p:cNvGrpSpPr>
            <a:grpSpLocks/>
          </p:cNvGrpSpPr>
          <p:nvPr/>
        </p:nvGrpSpPr>
        <p:grpSpPr bwMode="auto">
          <a:xfrm rot="10800000">
            <a:off x="1746250" y="3400425"/>
            <a:ext cx="114300" cy="274638"/>
            <a:chOff x="17424" y="7344"/>
            <a:chExt cx="236" cy="553"/>
          </a:xfrm>
        </p:grpSpPr>
        <p:sp>
          <p:nvSpPr>
            <p:cNvPr id="51" name="AutoShape 815"/>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52" name="Freeform 816"/>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53" name="Freeform 817"/>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nvGrpSpPr>
          <p:cNvPr id="41" name="Group 908"/>
          <p:cNvGrpSpPr>
            <a:grpSpLocks/>
          </p:cNvGrpSpPr>
          <p:nvPr/>
        </p:nvGrpSpPr>
        <p:grpSpPr bwMode="auto">
          <a:xfrm>
            <a:off x="2028825" y="3316288"/>
            <a:ext cx="155575" cy="608012"/>
            <a:chOff x="1268" y="1057"/>
            <a:chExt cx="98" cy="383"/>
          </a:xfrm>
        </p:grpSpPr>
        <p:grpSp>
          <p:nvGrpSpPr>
            <p:cNvPr id="43" name="Group 820"/>
            <p:cNvGrpSpPr>
              <a:grpSpLocks/>
            </p:cNvGrpSpPr>
            <p:nvPr/>
          </p:nvGrpSpPr>
          <p:grpSpPr bwMode="auto">
            <a:xfrm rot="5400000">
              <a:off x="1177" y="1162"/>
              <a:ext cx="281" cy="72"/>
              <a:chOff x="4931" y="14976"/>
              <a:chExt cx="624" cy="144"/>
            </a:xfrm>
          </p:grpSpPr>
          <p:sp>
            <p:nvSpPr>
              <p:cNvPr id="57" name="Line 821"/>
              <p:cNvSpPr>
                <a:spLocks noChangeShapeType="1"/>
              </p:cNvSpPr>
              <p:nvPr/>
            </p:nvSpPr>
            <p:spPr bwMode="auto">
              <a:xfrm>
                <a:off x="4931" y="15047"/>
                <a:ext cx="624" cy="0"/>
              </a:xfrm>
              <a:prstGeom prst="line">
                <a:avLst/>
              </a:prstGeom>
              <a:noFill/>
              <a:ln w="12700">
                <a:solidFill>
                  <a:schemeClr val="tx1"/>
                </a:solidFill>
                <a:round/>
                <a:headEnd/>
                <a:tailEnd type="triangle" w="med" len="med"/>
              </a:ln>
            </p:spPr>
            <p:txBody>
              <a:bodyPr/>
              <a:lstStyle/>
              <a:p>
                <a:endParaRPr lang="en-US"/>
              </a:p>
            </p:txBody>
          </p:sp>
          <p:grpSp>
            <p:nvGrpSpPr>
              <p:cNvPr id="50" name="Group 822"/>
              <p:cNvGrpSpPr>
                <a:grpSpLocks/>
              </p:cNvGrpSpPr>
              <p:nvPr/>
            </p:nvGrpSpPr>
            <p:grpSpPr bwMode="auto">
              <a:xfrm rot="5400000">
                <a:off x="5160" y="14856"/>
                <a:ext cx="144" cy="384"/>
                <a:chOff x="17424" y="7344"/>
                <a:chExt cx="236" cy="553"/>
              </a:xfrm>
            </p:grpSpPr>
            <p:sp>
              <p:nvSpPr>
                <p:cNvPr id="61" name="AutoShape 823"/>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62" name="Freeform 824"/>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63" name="Freeform 825"/>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56" name="Oval 826"/>
            <p:cNvSpPr>
              <a:spLocks noChangeAspect="1" noChangeArrowheads="1"/>
            </p:cNvSpPr>
            <p:nvPr/>
          </p:nvSpPr>
          <p:spPr bwMode="auto">
            <a:xfrm>
              <a:off x="1268" y="134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grpSp>
        <p:nvGrpSpPr>
          <p:cNvPr id="54" name="Group 867"/>
          <p:cNvGrpSpPr>
            <a:grpSpLocks/>
          </p:cNvGrpSpPr>
          <p:nvPr/>
        </p:nvGrpSpPr>
        <p:grpSpPr bwMode="auto">
          <a:xfrm>
            <a:off x="3933825" y="3200400"/>
            <a:ext cx="454025" cy="701675"/>
            <a:chOff x="3028" y="980"/>
            <a:chExt cx="286" cy="442"/>
          </a:xfrm>
        </p:grpSpPr>
        <p:grpSp>
          <p:nvGrpSpPr>
            <p:cNvPr id="55" name="Group 842"/>
            <p:cNvGrpSpPr>
              <a:grpSpLocks/>
            </p:cNvGrpSpPr>
            <p:nvPr/>
          </p:nvGrpSpPr>
          <p:grpSpPr bwMode="auto">
            <a:xfrm>
              <a:off x="3077" y="1082"/>
              <a:ext cx="187" cy="242"/>
              <a:chOff x="18432" y="8256"/>
              <a:chExt cx="374" cy="484"/>
            </a:xfrm>
          </p:grpSpPr>
          <p:sp>
            <p:nvSpPr>
              <p:cNvPr id="68" name="Oval 843"/>
              <p:cNvSpPr>
                <a:spLocks noChangeAspect="1" noChangeArrowheads="1"/>
              </p:cNvSpPr>
              <p:nvPr/>
            </p:nvSpPr>
            <p:spPr bwMode="auto">
              <a:xfrm>
                <a:off x="18432" y="8304"/>
                <a:ext cx="374" cy="374"/>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69" name="Line 844"/>
              <p:cNvSpPr>
                <a:spLocks noChangeShapeType="1"/>
              </p:cNvSpPr>
              <p:nvPr/>
            </p:nvSpPr>
            <p:spPr bwMode="auto">
              <a:xfrm flipV="1">
                <a:off x="18432" y="8256"/>
                <a:ext cx="0" cy="480"/>
              </a:xfrm>
              <a:prstGeom prst="line">
                <a:avLst/>
              </a:prstGeom>
              <a:noFill/>
              <a:ln w="12700">
                <a:solidFill>
                  <a:schemeClr val="tx1"/>
                </a:solidFill>
                <a:round/>
                <a:headEnd type="triangle" w="med" len="med"/>
                <a:tailEnd/>
              </a:ln>
            </p:spPr>
            <p:txBody>
              <a:bodyPr/>
              <a:lstStyle/>
              <a:p>
                <a:endParaRPr lang="en-US"/>
              </a:p>
            </p:txBody>
          </p:sp>
          <p:sp>
            <p:nvSpPr>
              <p:cNvPr id="70" name="Line 845"/>
              <p:cNvSpPr>
                <a:spLocks noChangeShapeType="1"/>
              </p:cNvSpPr>
              <p:nvPr/>
            </p:nvSpPr>
            <p:spPr bwMode="auto">
              <a:xfrm flipV="1">
                <a:off x="18806" y="8256"/>
                <a:ext cx="0" cy="484"/>
              </a:xfrm>
              <a:prstGeom prst="line">
                <a:avLst/>
              </a:prstGeom>
              <a:noFill/>
              <a:ln w="12700">
                <a:solidFill>
                  <a:schemeClr val="tx1"/>
                </a:solidFill>
                <a:round/>
                <a:headEnd/>
                <a:tailEnd type="triangle" w="med" len="med"/>
              </a:ln>
            </p:spPr>
            <p:txBody>
              <a:bodyPr/>
              <a:lstStyle/>
              <a:p>
                <a:endParaRPr lang="en-US"/>
              </a:p>
            </p:txBody>
          </p:sp>
        </p:grpSp>
        <p:sp>
          <p:nvSpPr>
            <p:cNvPr id="66" name="Oval 863"/>
            <p:cNvSpPr>
              <a:spLocks noChangeAspect="1" noChangeArrowheads="1"/>
            </p:cNvSpPr>
            <p:nvPr/>
          </p:nvSpPr>
          <p:spPr bwMode="auto">
            <a:xfrm>
              <a:off x="3028" y="1324"/>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sp>
          <p:nvSpPr>
            <p:cNvPr id="67" name="Oval 864"/>
            <p:cNvSpPr>
              <a:spLocks noChangeAspect="1" noChangeArrowheads="1"/>
            </p:cNvSpPr>
            <p:nvPr/>
          </p:nvSpPr>
          <p:spPr bwMode="auto">
            <a:xfrm>
              <a:off x="3216" y="98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grpSp>
        <p:nvGrpSpPr>
          <p:cNvPr id="58" name="Group 868"/>
          <p:cNvGrpSpPr>
            <a:grpSpLocks/>
          </p:cNvGrpSpPr>
          <p:nvPr/>
        </p:nvGrpSpPr>
        <p:grpSpPr bwMode="auto">
          <a:xfrm>
            <a:off x="4391025" y="3201988"/>
            <a:ext cx="454025" cy="704850"/>
            <a:chOff x="3508" y="981"/>
            <a:chExt cx="286" cy="444"/>
          </a:xfrm>
        </p:grpSpPr>
        <p:grpSp>
          <p:nvGrpSpPr>
            <p:cNvPr id="59" name="Group 849"/>
            <p:cNvGrpSpPr>
              <a:grpSpLocks/>
            </p:cNvGrpSpPr>
            <p:nvPr/>
          </p:nvGrpSpPr>
          <p:grpSpPr bwMode="auto">
            <a:xfrm>
              <a:off x="3557" y="1082"/>
              <a:ext cx="187" cy="242"/>
              <a:chOff x="18432" y="8256"/>
              <a:chExt cx="374" cy="484"/>
            </a:xfrm>
          </p:grpSpPr>
          <p:sp>
            <p:nvSpPr>
              <p:cNvPr id="75" name="Oval 850"/>
              <p:cNvSpPr>
                <a:spLocks noChangeAspect="1" noChangeArrowheads="1"/>
              </p:cNvSpPr>
              <p:nvPr/>
            </p:nvSpPr>
            <p:spPr bwMode="auto">
              <a:xfrm>
                <a:off x="18432" y="8304"/>
                <a:ext cx="374" cy="374"/>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76" name="Line 851"/>
              <p:cNvSpPr>
                <a:spLocks noChangeShapeType="1"/>
              </p:cNvSpPr>
              <p:nvPr/>
            </p:nvSpPr>
            <p:spPr bwMode="auto">
              <a:xfrm flipV="1">
                <a:off x="18432" y="8256"/>
                <a:ext cx="0" cy="480"/>
              </a:xfrm>
              <a:prstGeom prst="line">
                <a:avLst/>
              </a:prstGeom>
              <a:noFill/>
              <a:ln w="12700">
                <a:solidFill>
                  <a:schemeClr val="tx1"/>
                </a:solidFill>
                <a:round/>
                <a:headEnd type="triangle" w="med" len="med"/>
                <a:tailEnd/>
              </a:ln>
            </p:spPr>
            <p:txBody>
              <a:bodyPr/>
              <a:lstStyle/>
              <a:p>
                <a:endParaRPr lang="en-US"/>
              </a:p>
            </p:txBody>
          </p:sp>
          <p:sp>
            <p:nvSpPr>
              <p:cNvPr id="77" name="Line 852"/>
              <p:cNvSpPr>
                <a:spLocks noChangeShapeType="1"/>
              </p:cNvSpPr>
              <p:nvPr/>
            </p:nvSpPr>
            <p:spPr bwMode="auto">
              <a:xfrm flipV="1">
                <a:off x="18806" y="8256"/>
                <a:ext cx="0" cy="484"/>
              </a:xfrm>
              <a:prstGeom prst="line">
                <a:avLst/>
              </a:prstGeom>
              <a:noFill/>
              <a:ln w="12700">
                <a:solidFill>
                  <a:schemeClr val="tx1"/>
                </a:solidFill>
                <a:round/>
                <a:headEnd/>
                <a:tailEnd type="triangle" w="med" len="med"/>
              </a:ln>
            </p:spPr>
            <p:txBody>
              <a:bodyPr/>
              <a:lstStyle/>
              <a:p>
                <a:endParaRPr lang="en-US"/>
              </a:p>
            </p:txBody>
          </p:sp>
        </p:grpSp>
        <p:sp>
          <p:nvSpPr>
            <p:cNvPr id="73" name="Oval 865"/>
            <p:cNvSpPr>
              <a:spLocks noChangeAspect="1" noChangeArrowheads="1"/>
            </p:cNvSpPr>
            <p:nvPr/>
          </p:nvSpPr>
          <p:spPr bwMode="auto">
            <a:xfrm>
              <a:off x="3696" y="981"/>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sp>
          <p:nvSpPr>
            <p:cNvPr id="74" name="Oval 866"/>
            <p:cNvSpPr>
              <a:spLocks noChangeAspect="1" noChangeArrowheads="1"/>
            </p:cNvSpPr>
            <p:nvPr/>
          </p:nvSpPr>
          <p:spPr bwMode="auto">
            <a:xfrm>
              <a:off x="3508" y="1327"/>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K</a:t>
              </a:r>
              <a:r>
                <a:rPr lang="en-US" sz="500" b="1" baseline="30000">
                  <a:latin typeface="Calibri" pitchFamily="34" charset="0"/>
                  <a:cs typeface="Arial" charset="0"/>
                </a:rPr>
                <a:t>+</a:t>
              </a:r>
            </a:p>
          </p:txBody>
        </p:sp>
      </p:grpSp>
      <p:sp>
        <p:nvSpPr>
          <p:cNvPr id="78" name="Line 903"/>
          <p:cNvSpPr>
            <a:spLocks noChangeShapeType="1"/>
          </p:cNvSpPr>
          <p:nvPr/>
        </p:nvSpPr>
        <p:spPr bwMode="auto">
          <a:xfrm>
            <a:off x="1800225" y="5607050"/>
            <a:ext cx="0" cy="304800"/>
          </a:xfrm>
          <a:prstGeom prst="line">
            <a:avLst/>
          </a:prstGeom>
          <a:noFill/>
          <a:ln w="9525">
            <a:solidFill>
              <a:schemeClr val="tx1"/>
            </a:solidFill>
            <a:round/>
            <a:headEnd type="triangle" w="med" len="med"/>
            <a:tailEnd type="triangle" w="med" len="med"/>
          </a:ln>
        </p:spPr>
        <p:txBody>
          <a:bodyPr/>
          <a:lstStyle/>
          <a:p>
            <a:endParaRPr lang="en-US"/>
          </a:p>
        </p:txBody>
      </p:sp>
      <p:grpSp>
        <p:nvGrpSpPr>
          <p:cNvPr id="60" name="Group 905"/>
          <p:cNvGrpSpPr>
            <a:grpSpLocks/>
          </p:cNvGrpSpPr>
          <p:nvPr/>
        </p:nvGrpSpPr>
        <p:grpSpPr bwMode="auto">
          <a:xfrm>
            <a:off x="914400" y="4616450"/>
            <a:ext cx="714375" cy="457200"/>
            <a:chOff x="594" y="1872"/>
            <a:chExt cx="450" cy="288"/>
          </a:xfrm>
        </p:grpSpPr>
        <p:sp>
          <p:nvSpPr>
            <p:cNvPr id="80" name="Oval 871"/>
            <p:cNvSpPr>
              <a:spLocks noChangeAspect="1" noChangeArrowheads="1"/>
            </p:cNvSpPr>
            <p:nvPr/>
          </p:nvSpPr>
          <p:spPr bwMode="auto">
            <a:xfrm rot="5400000">
              <a:off x="724" y="1921"/>
              <a:ext cx="187" cy="187"/>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81" name="Line 872"/>
            <p:cNvSpPr>
              <a:spLocks noChangeShapeType="1"/>
            </p:cNvSpPr>
            <p:nvPr/>
          </p:nvSpPr>
          <p:spPr bwMode="auto">
            <a:xfrm rot="5400000" flipV="1">
              <a:off x="816" y="1801"/>
              <a:ext cx="0" cy="240"/>
            </a:xfrm>
            <a:prstGeom prst="line">
              <a:avLst/>
            </a:prstGeom>
            <a:noFill/>
            <a:ln w="12700">
              <a:solidFill>
                <a:schemeClr val="tx1"/>
              </a:solidFill>
              <a:round/>
              <a:headEnd type="triangle" w="med" len="med"/>
              <a:tailEnd/>
            </a:ln>
          </p:spPr>
          <p:txBody>
            <a:bodyPr/>
            <a:lstStyle/>
            <a:p>
              <a:endParaRPr lang="en-US"/>
            </a:p>
          </p:txBody>
        </p:sp>
        <p:sp>
          <p:nvSpPr>
            <p:cNvPr id="82" name="Line 873"/>
            <p:cNvSpPr>
              <a:spLocks noChangeShapeType="1"/>
            </p:cNvSpPr>
            <p:nvPr/>
          </p:nvSpPr>
          <p:spPr bwMode="auto">
            <a:xfrm rot="5400000" flipV="1">
              <a:off x="821" y="1981"/>
              <a:ext cx="0" cy="253"/>
            </a:xfrm>
            <a:prstGeom prst="line">
              <a:avLst/>
            </a:prstGeom>
            <a:noFill/>
            <a:ln w="12700">
              <a:solidFill>
                <a:schemeClr val="tx1"/>
              </a:solidFill>
              <a:round/>
              <a:headEnd/>
              <a:tailEnd type="triangle" w="med" len="med"/>
            </a:ln>
          </p:spPr>
          <p:txBody>
            <a:bodyPr/>
            <a:lstStyle/>
            <a:p>
              <a:endParaRPr lang="en-US"/>
            </a:p>
          </p:txBody>
        </p:sp>
        <p:sp>
          <p:nvSpPr>
            <p:cNvPr id="83" name="Oval 875"/>
            <p:cNvSpPr>
              <a:spLocks noChangeAspect="1" noChangeArrowheads="1"/>
            </p:cNvSpPr>
            <p:nvPr/>
          </p:nvSpPr>
          <p:spPr bwMode="auto">
            <a:xfrm>
              <a:off x="594" y="187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sp>
          <p:nvSpPr>
            <p:cNvPr id="84" name="Oval 904"/>
            <p:cNvSpPr>
              <a:spLocks noChangeAspect="1" noChangeArrowheads="1"/>
            </p:cNvSpPr>
            <p:nvPr/>
          </p:nvSpPr>
          <p:spPr bwMode="auto">
            <a:xfrm>
              <a:off x="946" y="206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sp>
        <p:nvSpPr>
          <p:cNvPr id="85" name="Oval 906"/>
          <p:cNvSpPr>
            <a:spLocks noChangeAspect="1" noChangeArrowheads="1"/>
          </p:cNvSpPr>
          <p:nvPr/>
        </p:nvSpPr>
        <p:spPr bwMode="auto">
          <a:xfrm>
            <a:off x="1724025" y="4083050"/>
            <a:ext cx="155575" cy="155575"/>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sp>
        <p:nvSpPr>
          <p:cNvPr id="86" name="Oval 907"/>
          <p:cNvSpPr>
            <a:spLocks noChangeAspect="1" noChangeArrowheads="1"/>
          </p:cNvSpPr>
          <p:nvPr/>
        </p:nvSpPr>
        <p:spPr bwMode="auto">
          <a:xfrm>
            <a:off x="1724025" y="5911850"/>
            <a:ext cx="155575" cy="155575"/>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nvGrpSpPr>
          <p:cNvPr id="64" name="Group 918"/>
          <p:cNvGrpSpPr>
            <a:grpSpLocks/>
          </p:cNvGrpSpPr>
          <p:nvPr/>
        </p:nvGrpSpPr>
        <p:grpSpPr bwMode="auto">
          <a:xfrm>
            <a:off x="3019425" y="5183188"/>
            <a:ext cx="155575" cy="608012"/>
            <a:chOff x="1268" y="1057"/>
            <a:chExt cx="98" cy="383"/>
          </a:xfrm>
        </p:grpSpPr>
        <p:grpSp>
          <p:nvGrpSpPr>
            <p:cNvPr id="65" name="Group 919"/>
            <p:cNvGrpSpPr>
              <a:grpSpLocks/>
            </p:cNvGrpSpPr>
            <p:nvPr/>
          </p:nvGrpSpPr>
          <p:grpSpPr bwMode="auto">
            <a:xfrm rot="5400000">
              <a:off x="1177" y="1162"/>
              <a:ext cx="281" cy="72"/>
              <a:chOff x="4931" y="14976"/>
              <a:chExt cx="624" cy="144"/>
            </a:xfrm>
          </p:grpSpPr>
          <p:sp>
            <p:nvSpPr>
              <p:cNvPr id="90" name="Line 920"/>
              <p:cNvSpPr>
                <a:spLocks noChangeShapeType="1"/>
              </p:cNvSpPr>
              <p:nvPr/>
            </p:nvSpPr>
            <p:spPr bwMode="auto">
              <a:xfrm>
                <a:off x="4931" y="15047"/>
                <a:ext cx="624" cy="0"/>
              </a:xfrm>
              <a:prstGeom prst="line">
                <a:avLst/>
              </a:prstGeom>
              <a:noFill/>
              <a:ln w="12700">
                <a:solidFill>
                  <a:schemeClr val="tx1"/>
                </a:solidFill>
                <a:round/>
                <a:headEnd/>
                <a:tailEnd type="triangle" w="med" len="med"/>
              </a:ln>
            </p:spPr>
            <p:txBody>
              <a:bodyPr/>
              <a:lstStyle/>
              <a:p>
                <a:endParaRPr lang="en-US"/>
              </a:p>
            </p:txBody>
          </p:sp>
          <p:grpSp>
            <p:nvGrpSpPr>
              <p:cNvPr id="71" name="Group 921"/>
              <p:cNvGrpSpPr>
                <a:grpSpLocks/>
              </p:cNvGrpSpPr>
              <p:nvPr/>
            </p:nvGrpSpPr>
            <p:grpSpPr bwMode="auto">
              <a:xfrm rot="5400000">
                <a:off x="5160" y="14856"/>
                <a:ext cx="144" cy="384"/>
                <a:chOff x="17424" y="7344"/>
                <a:chExt cx="236" cy="553"/>
              </a:xfrm>
            </p:grpSpPr>
            <p:sp>
              <p:nvSpPr>
                <p:cNvPr id="92" name="AutoShape 922"/>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93" name="Freeform 923"/>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94" name="Freeform 924"/>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89" name="Oval 925"/>
            <p:cNvSpPr>
              <a:spLocks noChangeAspect="1" noChangeArrowheads="1"/>
            </p:cNvSpPr>
            <p:nvPr/>
          </p:nvSpPr>
          <p:spPr bwMode="auto">
            <a:xfrm>
              <a:off x="1268" y="134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grpSp>
        <p:nvGrpSpPr>
          <p:cNvPr id="72" name="Group 947"/>
          <p:cNvGrpSpPr>
            <a:grpSpLocks/>
          </p:cNvGrpSpPr>
          <p:nvPr/>
        </p:nvGrpSpPr>
        <p:grpSpPr bwMode="auto">
          <a:xfrm>
            <a:off x="2333625" y="3321050"/>
            <a:ext cx="155575" cy="608013"/>
            <a:chOff x="1268" y="1057"/>
            <a:chExt cx="98" cy="383"/>
          </a:xfrm>
        </p:grpSpPr>
        <p:grpSp>
          <p:nvGrpSpPr>
            <p:cNvPr id="79" name="Group 948"/>
            <p:cNvGrpSpPr>
              <a:grpSpLocks/>
            </p:cNvGrpSpPr>
            <p:nvPr/>
          </p:nvGrpSpPr>
          <p:grpSpPr bwMode="auto">
            <a:xfrm rot="5400000">
              <a:off x="1177" y="1162"/>
              <a:ext cx="281" cy="72"/>
              <a:chOff x="4931" y="14976"/>
              <a:chExt cx="624" cy="144"/>
            </a:xfrm>
          </p:grpSpPr>
          <p:sp>
            <p:nvSpPr>
              <p:cNvPr id="98" name="Line 949"/>
              <p:cNvSpPr>
                <a:spLocks noChangeShapeType="1"/>
              </p:cNvSpPr>
              <p:nvPr/>
            </p:nvSpPr>
            <p:spPr bwMode="auto">
              <a:xfrm>
                <a:off x="4931" y="15047"/>
                <a:ext cx="624" cy="0"/>
              </a:xfrm>
              <a:prstGeom prst="line">
                <a:avLst/>
              </a:prstGeom>
              <a:noFill/>
              <a:ln w="12700">
                <a:solidFill>
                  <a:schemeClr val="tx1"/>
                </a:solidFill>
                <a:round/>
                <a:headEnd/>
                <a:tailEnd type="triangle" w="med" len="med"/>
              </a:ln>
            </p:spPr>
            <p:txBody>
              <a:bodyPr/>
              <a:lstStyle/>
              <a:p>
                <a:endParaRPr lang="en-US"/>
              </a:p>
            </p:txBody>
          </p:sp>
          <p:grpSp>
            <p:nvGrpSpPr>
              <p:cNvPr id="87" name="Group 950"/>
              <p:cNvGrpSpPr>
                <a:grpSpLocks/>
              </p:cNvGrpSpPr>
              <p:nvPr/>
            </p:nvGrpSpPr>
            <p:grpSpPr bwMode="auto">
              <a:xfrm rot="5400000">
                <a:off x="5160" y="14856"/>
                <a:ext cx="144" cy="384"/>
                <a:chOff x="17424" y="7344"/>
                <a:chExt cx="236" cy="553"/>
              </a:xfrm>
            </p:grpSpPr>
            <p:sp>
              <p:nvSpPr>
                <p:cNvPr id="100" name="AutoShape 951"/>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101" name="Freeform 952"/>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102" name="Freeform 953"/>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97" name="Oval 954"/>
            <p:cNvSpPr>
              <a:spLocks noChangeAspect="1" noChangeArrowheads="1"/>
            </p:cNvSpPr>
            <p:nvPr/>
          </p:nvSpPr>
          <p:spPr bwMode="auto">
            <a:xfrm>
              <a:off x="1268" y="134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grpSp>
      <p:grpSp>
        <p:nvGrpSpPr>
          <p:cNvPr id="88" name="Group 955"/>
          <p:cNvGrpSpPr>
            <a:grpSpLocks/>
          </p:cNvGrpSpPr>
          <p:nvPr/>
        </p:nvGrpSpPr>
        <p:grpSpPr bwMode="auto">
          <a:xfrm>
            <a:off x="2638425" y="3233738"/>
            <a:ext cx="155575" cy="695325"/>
            <a:chOff x="1268" y="1002"/>
            <a:chExt cx="98" cy="438"/>
          </a:xfrm>
        </p:grpSpPr>
        <p:grpSp>
          <p:nvGrpSpPr>
            <p:cNvPr id="91" name="Group 956"/>
            <p:cNvGrpSpPr>
              <a:grpSpLocks/>
            </p:cNvGrpSpPr>
            <p:nvPr/>
          </p:nvGrpSpPr>
          <p:grpSpPr bwMode="auto">
            <a:xfrm rot="5400000">
              <a:off x="1148" y="1136"/>
              <a:ext cx="340" cy="72"/>
              <a:chOff x="4801" y="14976"/>
              <a:chExt cx="754" cy="144"/>
            </a:xfrm>
          </p:grpSpPr>
          <p:sp>
            <p:nvSpPr>
              <p:cNvPr id="106" name="Line 957"/>
              <p:cNvSpPr>
                <a:spLocks noChangeShapeType="1"/>
              </p:cNvSpPr>
              <p:nvPr/>
            </p:nvSpPr>
            <p:spPr bwMode="auto">
              <a:xfrm flipV="1">
                <a:off x="4801" y="15047"/>
                <a:ext cx="754" cy="4"/>
              </a:xfrm>
              <a:prstGeom prst="line">
                <a:avLst/>
              </a:prstGeom>
              <a:noFill/>
              <a:ln w="12700">
                <a:solidFill>
                  <a:schemeClr val="tx1"/>
                </a:solidFill>
                <a:round/>
                <a:headEnd type="triangle" w="med" len="med"/>
                <a:tailEnd/>
              </a:ln>
            </p:spPr>
            <p:txBody>
              <a:bodyPr/>
              <a:lstStyle/>
              <a:p>
                <a:endParaRPr lang="en-US"/>
              </a:p>
            </p:txBody>
          </p:sp>
          <p:grpSp>
            <p:nvGrpSpPr>
              <p:cNvPr id="95" name="Group 958"/>
              <p:cNvGrpSpPr>
                <a:grpSpLocks/>
              </p:cNvGrpSpPr>
              <p:nvPr/>
            </p:nvGrpSpPr>
            <p:grpSpPr bwMode="auto">
              <a:xfrm rot="5400000">
                <a:off x="5160" y="14856"/>
                <a:ext cx="144" cy="384"/>
                <a:chOff x="17424" y="7344"/>
                <a:chExt cx="236" cy="553"/>
              </a:xfrm>
            </p:grpSpPr>
            <p:sp>
              <p:nvSpPr>
                <p:cNvPr id="108" name="AutoShape 959"/>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109" name="Freeform 960"/>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110" name="Freeform 961"/>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105" name="Oval 962"/>
            <p:cNvSpPr>
              <a:spLocks noChangeAspect="1" noChangeArrowheads="1"/>
            </p:cNvSpPr>
            <p:nvPr/>
          </p:nvSpPr>
          <p:spPr bwMode="auto">
            <a:xfrm>
              <a:off x="1268" y="134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K</a:t>
              </a:r>
              <a:r>
                <a:rPr lang="en-US" sz="500" b="1" baseline="30000">
                  <a:latin typeface="Calibri" pitchFamily="34" charset="0"/>
                  <a:cs typeface="Arial" charset="0"/>
                </a:rPr>
                <a:t>+</a:t>
              </a:r>
            </a:p>
          </p:txBody>
        </p:sp>
      </p:grpSp>
      <p:grpSp>
        <p:nvGrpSpPr>
          <p:cNvPr id="96" name="Group 975"/>
          <p:cNvGrpSpPr>
            <a:grpSpLocks/>
          </p:cNvGrpSpPr>
          <p:nvPr/>
        </p:nvGrpSpPr>
        <p:grpSpPr bwMode="auto">
          <a:xfrm>
            <a:off x="3476625" y="3200400"/>
            <a:ext cx="381000" cy="571500"/>
            <a:chOff x="2640" y="980"/>
            <a:chExt cx="240" cy="360"/>
          </a:xfrm>
        </p:grpSpPr>
        <p:sp>
          <p:nvSpPr>
            <p:cNvPr id="112" name="Oval 964"/>
            <p:cNvSpPr>
              <a:spLocks noChangeAspect="1" noChangeArrowheads="1"/>
            </p:cNvSpPr>
            <p:nvPr/>
          </p:nvSpPr>
          <p:spPr bwMode="auto">
            <a:xfrm rot="5400000">
              <a:off x="2693" y="1109"/>
              <a:ext cx="187" cy="187"/>
            </a:xfrm>
            <a:prstGeom prst="ellipse">
              <a:avLst/>
            </a:prstGeom>
            <a:gradFill rotWithShape="1">
              <a:gsLst>
                <a:gs pos="0">
                  <a:srgbClr val="FFFF99"/>
                </a:gs>
                <a:gs pos="100000">
                  <a:srgbClr val="C5A531"/>
                </a:gs>
              </a:gsLst>
              <a:path path="shape">
                <a:fillToRect l="50000" t="50000" r="50000" b="50000"/>
              </a:path>
            </a:gradFill>
            <a:ln w="12700" algn="ctr">
              <a:solidFill>
                <a:schemeClr val="tx1"/>
              </a:solidFill>
              <a:round/>
              <a:headEnd/>
              <a:tailEnd type="none" w="lg" len="med"/>
            </a:ln>
          </p:spPr>
          <p:txBody>
            <a:bodyPr rot="10800000" vert="eaVert" wrap="none" anchor="ctr"/>
            <a:lstStyle/>
            <a:p>
              <a:pPr algn="ctr"/>
              <a:r>
                <a:rPr lang="en-US" sz="800" b="1">
                  <a:latin typeface="Calibri" pitchFamily="34" charset="0"/>
                </a:rPr>
                <a:t>ATP</a:t>
              </a:r>
            </a:p>
          </p:txBody>
        </p:sp>
        <p:sp>
          <p:nvSpPr>
            <p:cNvPr id="113" name="Line 965"/>
            <p:cNvSpPr>
              <a:spLocks noChangeShapeType="1"/>
            </p:cNvSpPr>
            <p:nvPr/>
          </p:nvSpPr>
          <p:spPr bwMode="auto">
            <a:xfrm flipH="1" flipV="1">
              <a:off x="2688" y="1080"/>
              <a:ext cx="2" cy="260"/>
            </a:xfrm>
            <a:prstGeom prst="line">
              <a:avLst/>
            </a:prstGeom>
            <a:noFill/>
            <a:ln w="12700">
              <a:solidFill>
                <a:schemeClr val="tx1"/>
              </a:solidFill>
              <a:round/>
              <a:headEnd/>
              <a:tailEnd type="triangle" w="med" len="med"/>
            </a:ln>
          </p:spPr>
          <p:txBody>
            <a:bodyPr/>
            <a:lstStyle/>
            <a:p>
              <a:endParaRPr lang="en-US"/>
            </a:p>
          </p:txBody>
        </p:sp>
        <p:sp>
          <p:nvSpPr>
            <p:cNvPr id="114" name="Oval 966"/>
            <p:cNvSpPr>
              <a:spLocks noChangeAspect="1" noChangeArrowheads="1"/>
            </p:cNvSpPr>
            <p:nvPr/>
          </p:nvSpPr>
          <p:spPr bwMode="auto">
            <a:xfrm>
              <a:off x="2640" y="98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grpSp>
        <p:nvGrpSpPr>
          <p:cNvPr id="99" name="Group 976"/>
          <p:cNvGrpSpPr>
            <a:grpSpLocks/>
          </p:cNvGrpSpPr>
          <p:nvPr/>
        </p:nvGrpSpPr>
        <p:grpSpPr bwMode="auto">
          <a:xfrm>
            <a:off x="2943225" y="3209925"/>
            <a:ext cx="457200" cy="717550"/>
            <a:chOff x="2254" y="986"/>
            <a:chExt cx="288" cy="452"/>
          </a:xfrm>
        </p:grpSpPr>
        <p:sp>
          <p:nvSpPr>
            <p:cNvPr id="116" name="Oval 969"/>
            <p:cNvSpPr>
              <a:spLocks noChangeAspect="1" noChangeArrowheads="1"/>
            </p:cNvSpPr>
            <p:nvPr/>
          </p:nvSpPr>
          <p:spPr bwMode="auto">
            <a:xfrm rot="5400000">
              <a:off x="2304" y="1113"/>
              <a:ext cx="187" cy="187"/>
            </a:xfrm>
            <a:prstGeom prst="ellipse">
              <a:avLst/>
            </a:prstGeom>
            <a:gradFill rotWithShape="1">
              <a:gsLst>
                <a:gs pos="0">
                  <a:srgbClr val="FFFF99"/>
                </a:gs>
                <a:gs pos="100000">
                  <a:srgbClr val="C5A531"/>
                </a:gs>
              </a:gsLst>
              <a:path path="shape">
                <a:fillToRect l="50000" t="50000" r="50000" b="50000"/>
              </a:path>
            </a:gradFill>
            <a:ln w="12700" algn="ctr">
              <a:solidFill>
                <a:schemeClr val="tx1"/>
              </a:solidFill>
              <a:round/>
              <a:headEnd/>
              <a:tailEnd type="none" w="lg" len="med"/>
            </a:ln>
          </p:spPr>
          <p:txBody>
            <a:bodyPr rot="10800000" vert="eaVert" wrap="none" anchor="ctr"/>
            <a:lstStyle/>
            <a:p>
              <a:pPr algn="ctr"/>
              <a:r>
                <a:rPr lang="en-US" sz="800" b="1">
                  <a:latin typeface="Calibri" pitchFamily="34" charset="0"/>
                </a:rPr>
                <a:t>ATP</a:t>
              </a:r>
            </a:p>
          </p:txBody>
        </p:sp>
        <p:sp>
          <p:nvSpPr>
            <p:cNvPr id="117" name="Line 970"/>
            <p:cNvSpPr>
              <a:spLocks noChangeShapeType="1"/>
            </p:cNvSpPr>
            <p:nvPr/>
          </p:nvSpPr>
          <p:spPr bwMode="auto">
            <a:xfrm flipV="1">
              <a:off x="2302" y="1086"/>
              <a:ext cx="0" cy="248"/>
            </a:xfrm>
            <a:prstGeom prst="line">
              <a:avLst/>
            </a:prstGeom>
            <a:noFill/>
            <a:ln w="12700">
              <a:solidFill>
                <a:schemeClr val="tx1"/>
              </a:solidFill>
              <a:round/>
              <a:headEnd/>
              <a:tailEnd type="triangle" w="med" len="med"/>
            </a:ln>
          </p:spPr>
          <p:txBody>
            <a:bodyPr/>
            <a:lstStyle/>
            <a:p>
              <a:endParaRPr lang="en-US"/>
            </a:p>
          </p:txBody>
        </p:sp>
        <p:sp>
          <p:nvSpPr>
            <p:cNvPr id="118" name="Oval 971"/>
            <p:cNvSpPr>
              <a:spLocks noChangeAspect="1" noChangeArrowheads="1"/>
            </p:cNvSpPr>
            <p:nvPr/>
          </p:nvSpPr>
          <p:spPr bwMode="auto">
            <a:xfrm>
              <a:off x="2254" y="986"/>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K</a:t>
              </a:r>
              <a:r>
                <a:rPr lang="en-US" sz="500" b="1" baseline="30000">
                  <a:latin typeface="Calibri" pitchFamily="34" charset="0"/>
                  <a:cs typeface="Arial" charset="0"/>
                </a:rPr>
                <a:t>+</a:t>
              </a:r>
            </a:p>
          </p:txBody>
        </p:sp>
        <p:sp>
          <p:nvSpPr>
            <p:cNvPr id="119" name="Oval 973"/>
            <p:cNvSpPr>
              <a:spLocks noChangeAspect="1" noChangeArrowheads="1"/>
            </p:cNvSpPr>
            <p:nvPr/>
          </p:nvSpPr>
          <p:spPr bwMode="auto">
            <a:xfrm>
              <a:off x="2444" y="134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sp>
          <p:nvSpPr>
            <p:cNvPr id="120" name="Line 974"/>
            <p:cNvSpPr>
              <a:spLocks noChangeShapeType="1"/>
            </p:cNvSpPr>
            <p:nvPr/>
          </p:nvSpPr>
          <p:spPr bwMode="auto">
            <a:xfrm flipV="1">
              <a:off x="2494" y="1088"/>
              <a:ext cx="0" cy="248"/>
            </a:xfrm>
            <a:prstGeom prst="line">
              <a:avLst/>
            </a:prstGeom>
            <a:noFill/>
            <a:ln w="12700">
              <a:solidFill>
                <a:schemeClr val="tx1"/>
              </a:solidFill>
              <a:round/>
              <a:headEnd type="triangle" w="med" len="med"/>
              <a:tailEnd/>
            </a:ln>
          </p:spPr>
          <p:txBody>
            <a:bodyPr/>
            <a:lstStyle/>
            <a:p>
              <a:endParaRPr lang="en-US"/>
            </a:p>
          </p:txBody>
        </p:sp>
      </p:grpSp>
      <p:sp>
        <p:nvSpPr>
          <p:cNvPr id="121" name="Oval 982"/>
          <p:cNvSpPr>
            <a:spLocks noChangeAspect="1" noChangeArrowheads="1"/>
          </p:cNvSpPr>
          <p:nvPr/>
        </p:nvSpPr>
        <p:spPr bwMode="auto">
          <a:xfrm>
            <a:off x="4070350" y="4889500"/>
            <a:ext cx="304800" cy="304800"/>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1000" b="1">
                <a:latin typeface="Calibri" pitchFamily="34" charset="0"/>
                <a:cs typeface="Arial" charset="0"/>
              </a:rPr>
              <a:t>Ca</a:t>
            </a:r>
            <a:r>
              <a:rPr lang="en-US" sz="1000" b="1" baseline="30000">
                <a:latin typeface="Calibri" pitchFamily="34" charset="0"/>
                <a:cs typeface="Arial" charset="0"/>
              </a:rPr>
              <a:t>2+</a:t>
            </a:r>
          </a:p>
        </p:txBody>
      </p:sp>
      <p:sp>
        <p:nvSpPr>
          <p:cNvPr id="122" name="Line 983"/>
          <p:cNvSpPr>
            <a:spLocks noChangeShapeType="1"/>
          </p:cNvSpPr>
          <p:nvPr/>
        </p:nvSpPr>
        <p:spPr bwMode="auto">
          <a:xfrm>
            <a:off x="4314825" y="5149850"/>
            <a:ext cx="209550" cy="238125"/>
          </a:xfrm>
          <a:prstGeom prst="line">
            <a:avLst/>
          </a:prstGeom>
          <a:noFill/>
          <a:ln w="9525">
            <a:solidFill>
              <a:srgbClr val="00FF00"/>
            </a:solidFill>
            <a:round/>
            <a:headEnd type="triangle" w="med" len="med"/>
            <a:tailEnd type="triangle" w="med" len="med"/>
          </a:ln>
        </p:spPr>
        <p:txBody>
          <a:bodyPr/>
          <a:lstStyle/>
          <a:p>
            <a:endParaRPr lang="en-US"/>
          </a:p>
        </p:txBody>
      </p:sp>
      <p:grpSp>
        <p:nvGrpSpPr>
          <p:cNvPr id="103" name="Group 984"/>
          <p:cNvGrpSpPr>
            <a:grpSpLocks/>
          </p:cNvGrpSpPr>
          <p:nvPr/>
        </p:nvGrpSpPr>
        <p:grpSpPr bwMode="auto">
          <a:xfrm>
            <a:off x="3248025" y="5035550"/>
            <a:ext cx="381000" cy="571500"/>
            <a:chOff x="2640" y="980"/>
            <a:chExt cx="240" cy="360"/>
          </a:xfrm>
        </p:grpSpPr>
        <p:sp>
          <p:nvSpPr>
            <p:cNvPr id="124" name="Oval 985"/>
            <p:cNvSpPr>
              <a:spLocks noChangeAspect="1" noChangeArrowheads="1"/>
            </p:cNvSpPr>
            <p:nvPr/>
          </p:nvSpPr>
          <p:spPr bwMode="auto">
            <a:xfrm rot="5400000">
              <a:off x="2693" y="1109"/>
              <a:ext cx="187" cy="187"/>
            </a:xfrm>
            <a:prstGeom prst="ellipse">
              <a:avLst/>
            </a:prstGeom>
            <a:gradFill rotWithShape="1">
              <a:gsLst>
                <a:gs pos="0">
                  <a:srgbClr val="FFFF99"/>
                </a:gs>
                <a:gs pos="100000">
                  <a:srgbClr val="C5A531"/>
                </a:gs>
              </a:gsLst>
              <a:path path="shape">
                <a:fillToRect l="50000" t="50000" r="50000" b="50000"/>
              </a:path>
            </a:gradFill>
            <a:ln w="12700" algn="ctr">
              <a:solidFill>
                <a:schemeClr val="tx1"/>
              </a:solidFill>
              <a:round/>
              <a:headEnd/>
              <a:tailEnd type="none" w="lg" len="med"/>
            </a:ln>
          </p:spPr>
          <p:txBody>
            <a:bodyPr rot="10800000" vert="eaVert" wrap="none" anchor="ctr"/>
            <a:lstStyle/>
            <a:p>
              <a:pPr algn="ctr"/>
              <a:r>
                <a:rPr lang="en-US" sz="800" b="1">
                  <a:latin typeface="Calibri" pitchFamily="34" charset="0"/>
                </a:rPr>
                <a:t>ATP</a:t>
              </a:r>
            </a:p>
          </p:txBody>
        </p:sp>
        <p:sp>
          <p:nvSpPr>
            <p:cNvPr id="125" name="Line 986"/>
            <p:cNvSpPr>
              <a:spLocks noChangeShapeType="1"/>
            </p:cNvSpPr>
            <p:nvPr/>
          </p:nvSpPr>
          <p:spPr bwMode="auto">
            <a:xfrm flipH="1" flipV="1">
              <a:off x="2688" y="1080"/>
              <a:ext cx="2" cy="260"/>
            </a:xfrm>
            <a:prstGeom prst="line">
              <a:avLst/>
            </a:prstGeom>
            <a:noFill/>
            <a:ln w="12700">
              <a:solidFill>
                <a:schemeClr val="tx1"/>
              </a:solidFill>
              <a:round/>
              <a:headEnd/>
              <a:tailEnd type="triangle" w="med" len="med"/>
            </a:ln>
          </p:spPr>
          <p:txBody>
            <a:bodyPr/>
            <a:lstStyle/>
            <a:p>
              <a:endParaRPr lang="en-US"/>
            </a:p>
          </p:txBody>
        </p:sp>
        <p:sp>
          <p:nvSpPr>
            <p:cNvPr id="126" name="Oval 987"/>
            <p:cNvSpPr>
              <a:spLocks noChangeAspect="1" noChangeArrowheads="1"/>
            </p:cNvSpPr>
            <p:nvPr/>
          </p:nvSpPr>
          <p:spPr bwMode="auto">
            <a:xfrm>
              <a:off x="2640" y="98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sp>
        <p:nvSpPr>
          <p:cNvPr id="127" name="Text Box 988"/>
          <p:cNvSpPr txBox="1">
            <a:spLocks noChangeArrowheads="1"/>
          </p:cNvSpPr>
          <p:nvPr/>
        </p:nvSpPr>
        <p:spPr bwMode="auto">
          <a:xfrm>
            <a:off x="1430338" y="4341813"/>
            <a:ext cx="868362" cy="274637"/>
          </a:xfrm>
          <a:prstGeom prst="rect">
            <a:avLst/>
          </a:prstGeom>
          <a:noFill/>
          <a:ln w="9525">
            <a:noFill/>
            <a:miter lim="800000"/>
            <a:headEnd/>
            <a:tailEnd/>
          </a:ln>
        </p:spPr>
        <p:txBody>
          <a:bodyPr wrap="none">
            <a:spAutoFit/>
          </a:bodyPr>
          <a:lstStyle/>
          <a:p>
            <a:r>
              <a:rPr lang="en-US" sz="1200" b="1">
                <a:latin typeface="Calibri" pitchFamily="34" charset="0"/>
              </a:rPr>
              <a:t>Diad space</a:t>
            </a:r>
          </a:p>
        </p:txBody>
      </p:sp>
      <p:grpSp>
        <p:nvGrpSpPr>
          <p:cNvPr id="104" name="Group 1035"/>
          <p:cNvGrpSpPr>
            <a:grpSpLocks/>
          </p:cNvGrpSpPr>
          <p:nvPr/>
        </p:nvGrpSpPr>
        <p:grpSpPr bwMode="auto">
          <a:xfrm>
            <a:off x="5915025" y="3924300"/>
            <a:ext cx="2138363" cy="531813"/>
            <a:chOff x="3744" y="1436"/>
            <a:chExt cx="1347" cy="335"/>
          </a:xfrm>
        </p:grpSpPr>
        <p:sp>
          <p:nvSpPr>
            <p:cNvPr id="129" name="Line 999"/>
            <p:cNvSpPr>
              <a:spLocks noChangeShapeType="1"/>
            </p:cNvSpPr>
            <p:nvPr/>
          </p:nvSpPr>
          <p:spPr bwMode="auto">
            <a:xfrm rot="10800000">
              <a:off x="4704" y="1490"/>
              <a:ext cx="384" cy="0"/>
            </a:xfrm>
            <a:prstGeom prst="line">
              <a:avLst/>
            </a:prstGeom>
            <a:noFill/>
            <a:ln w="12700">
              <a:solidFill>
                <a:schemeClr val="tx1"/>
              </a:solidFill>
              <a:round/>
              <a:headEnd/>
              <a:tailEnd type="triangle" w="med" len="med"/>
            </a:ln>
          </p:spPr>
          <p:txBody>
            <a:bodyPr/>
            <a:lstStyle/>
            <a:p>
              <a:endParaRPr lang="en-US"/>
            </a:p>
          </p:txBody>
        </p:sp>
        <p:grpSp>
          <p:nvGrpSpPr>
            <p:cNvPr id="107" name="Group 1000"/>
            <p:cNvGrpSpPr>
              <a:grpSpLocks noChangeAspect="1"/>
            </p:cNvGrpSpPr>
            <p:nvPr/>
          </p:nvGrpSpPr>
          <p:grpSpPr bwMode="auto">
            <a:xfrm rot="-5400000">
              <a:off x="4856" y="1363"/>
              <a:ext cx="104" cy="250"/>
              <a:chOff x="17424" y="7344"/>
              <a:chExt cx="236" cy="553"/>
            </a:xfrm>
          </p:grpSpPr>
          <p:sp>
            <p:nvSpPr>
              <p:cNvPr id="148" name="AutoShape 1001"/>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vert="eaVert" wrap="none" anchor="ctr"/>
              <a:lstStyle/>
              <a:p>
                <a:pPr algn="ctr"/>
                <a:r>
                  <a:rPr lang="en-US" sz="800" b="1">
                    <a:latin typeface="Calibri" pitchFamily="34" charset="0"/>
                  </a:rPr>
                  <a:t>GLUT</a:t>
                </a:r>
              </a:p>
            </p:txBody>
          </p:sp>
          <p:sp>
            <p:nvSpPr>
              <p:cNvPr id="149" name="Freeform 1002"/>
              <p:cNvSpPr>
                <a:spLocks noChangeAspect="1"/>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150" name="Freeform 1003"/>
              <p:cNvSpPr>
                <a:spLocks noChangeAspect="1"/>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sp>
          <p:nvSpPr>
            <p:cNvPr id="131" name="Oval 1013"/>
            <p:cNvSpPr>
              <a:spLocks noChangeAspect="1" noChangeArrowheads="1"/>
            </p:cNvSpPr>
            <p:nvPr/>
          </p:nvSpPr>
          <p:spPr bwMode="auto">
            <a:xfrm>
              <a:off x="4504" y="1448"/>
              <a:ext cx="196" cy="75"/>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800" b="1">
                  <a:latin typeface="Calibri" pitchFamily="34" charset="0"/>
                  <a:cs typeface="Arial" charset="0"/>
                </a:rPr>
                <a:t>Glc</a:t>
              </a:r>
              <a:endParaRPr lang="en-US" sz="800" b="1" baseline="-25000">
                <a:latin typeface="Calibri" pitchFamily="34" charset="0"/>
                <a:cs typeface="Arial" charset="0"/>
              </a:endParaRPr>
            </a:p>
          </p:txBody>
        </p:sp>
        <p:sp>
          <p:nvSpPr>
            <p:cNvPr id="132" name="Line 1014"/>
            <p:cNvSpPr>
              <a:spLocks noChangeShapeType="1"/>
            </p:cNvSpPr>
            <p:nvPr/>
          </p:nvSpPr>
          <p:spPr bwMode="auto">
            <a:xfrm rot="10800000">
              <a:off x="4707" y="1676"/>
              <a:ext cx="384" cy="0"/>
            </a:xfrm>
            <a:prstGeom prst="line">
              <a:avLst/>
            </a:prstGeom>
            <a:noFill/>
            <a:ln w="12700">
              <a:solidFill>
                <a:schemeClr val="tx1"/>
              </a:solidFill>
              <a:round/>
              <a:headEnd/>
              <a:tailEnd type="triangle" w="med" len="med"/>
            </a:ln>
          </p:spPr>
          <p:txBody>
            <a:bodyPr/>
            <a:lstStyle/>
            <a:p>
              <a:endParaRPr lang="en-US"/>
            </a:p>
          </p:txBody>
        </p:sp>
        <p:grpSp>
          <p:nvGrpSpPr>
            <p:cNvPr id="111" name="Group 1015"/>
            <p:cNvGrpSpPr>
              <a:grpSpLocks noChangeAspect="1"/>
            </p:cNvGrpSpPr>
            <p:nvPr/>
          </p:nvGrpSpPr>
          <p:grpSpPr bwMode="auto">
            <a:xfrm rot="-5400000">
              <a:off x="4859" y="1549"/>
              <a:ext cx="104" cy="250"/>
              <a:chOff x="17424" y="7344"/>
              <a:chExt cx="236" cy="553"/>
            </a:xfrm>
          </p:grpSpPr>
          <p:sp>
            <p:nvSpPr>
              <p:cNvPr id="145" name="AutoShape 1016"/>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vert="eaVert" wrap="none" anchor="ctr"/>
              <a:lstStyle/>
              <a:p>
                <a:pPr algn="ctr"/>
                <a:r>
                  <a:rPr lang="en-US" sz="800" b="1">
                    <a:latin typeface="Calibri" pitchFamily="34" charset="0"/>
                  </a:rPr>
                  <a:t>FATP</a:t>
                </a:r>
              </a:p>
            </p:txBody>
          </p:sp>
          <p:sp>
            <p:nvSpPr>
              <p:cNvPr id="146" name="Freeform 1017"/>
              <p:cNvSpPr>
                <a:spLocks noChangeAspect="1"/>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147" name="Freeform 1018"/>
              <p:cNvSpPr>
                <a:spLocks noChangeAspect="1"/>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sp>
          <p:nvSpPr>
            <p:cNvPr id="134" name="Oval 1019"/>
            <p:cNvSpPr>
              <a:spLocks noChangeAspect="1" noChangeArrowheads="1"/>
            </p:cNvSpPr>
            <p:nvPr/>
          </p:nvSpPr>
          <p:spPr bwMode="auto">
            <a:xfrm>
              <a:off x="4512" y="1638"/>
              <a:ext cx="196" cy="75"/>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700" b="1">
                  <a:latin typeface="Calibri" pitchFamily="34" charset="0"/>
                  <a:cs typeface="Arial" charset="0"/>
                </a:rPr>
                <a:t>FFA</a:t>
              </a:r>
              <a:endParaRPr lang="en-US" sz="700" b="1" baseline="-25000">
                <a:latin typeface="Calibri" pitchFamily="34" charset="0"/>
                <a:cs typeface="Arial" charset="0"/>
              </a:endParaRPr>
            </a:p>
          </p:txBody>
        </p:sp>
        <p:sp>
          <p:nvSpPr>
            <p:cNvPr id="135" name="Line 1021"/>
            <p:cNvSpPr>
              <a:spLocks noChangeShapeType="1"/>
            </p:cNvSpPr>
            <p:nvPr/>
          </p:nvSpPr>
          <p:spPr bwMode="auto">
            <a:xfrm flipH="1">
              <a:off x="4464" y="1488"/>
              <a:ext cx="32" cy="0"/>
            </a:xfrm>
            <a:prstGeom prst="line">
              <a:avLst/>
            </a:prstGeom>
            <a:noFill/>
            <a:ln w="9525">
              <a:solidFill>
                <a:schemeClr val="tx1"/>
              </a:solidFill>
              <a:round/>
              <a:headEnd/>
              <a:tailEnd/>
            </a:ln>
          </p:spPr>
          <p:txBody>
            <a:bodyPr/>
            <a:lstStyle/>
            <a:p>
              <a:endParaRPr lang="en-US"/>
            </a:p>
          </p:txBody>
        </p:sp>
        <p:sp>
          <p:nvSpPr>
            <p:cNvPr id="136" name="Rectangle 1023"/>
            <p:cNvSpPr>
              <a:spLocks noChangeArrowheads="1"/>
            </p:cNvSpPr>
            <p:nvPr/>
          </p:nvSpPr>
          <p:spPr bwMode="auto">
            <a:xfrm>
              <a:off x="4224" y="1440"/>
              <a:ext cx="240" cy="96"/>
            </a:xfrm>
            <a:prstGeom prst="rect">
              <a:avLst/>
            </a:prstGeom>
            <a:gradFill rotWithShape="1">
              <a:gsLst>
                <a:gs pos="0">
                  <a:schemeClr val="bg1"/>
                </a:gs>
                <a:gs pos="100000">
                  <a:srgbClr val="F7F59B"/>
                </a:gs>
              </a:gsLst>
              <a:path path="shape">
                <a:fillToRect l="50000" t="50000" r="50000" b="50000"/>
              </a:path>
            </a:gradFill>
            <a:ln w="9525">
              <a:solidFill>
                <a:schemeClr val="tx1"/>
              </a:solidFill>
              <a:miter lim="800000"/>
              <a:headEnd/>
              <a:tailEnd/>
            </a:ln>
          </p:spPr>
          <p:txBody>
            <a:bodyPr wrap="none" anchor="ctr"/>
            <a:lstStyle/>
            <a:p>
              <a:pPr algn="ctr"/>
              <a:r>
                <a:rPr lang="en-US" sz="600" b="1">
                  <a:latin typeface="Calibri" pitchFamily="34" charset="0"/>
                </a:rPr>
                <a:t>Glycolysis</a:t>
              </a:r>
            </a:p>
          </p:txBody>
        </p:sp>
        <p:sp>
          <p:nvSpPr>
            <p:cNvPr id="137" name="Line 1024"/>
            <p:cNvSpPr>
              <a:spLocks noChangeShapeType="1"/>
            </p:cNvSpPr>
            <p:nvPr/>
          </p:nvSpPr>
          <p:spPr bwMode="auto">
            <a:xfrm flipH="1">
              <a:off x="4128" y="1488"/>
              <a:ext cx="96" cy="0"/>
            </a:xfrm>
            <a:prstGeom prst="line">
              <a:avLst/>
            </a:prstGeom>
            <a:noFill/>
            <a:ln w="9525">
              <a:solidFill>
                <a:schemeClr val="tx1"/>
              </a:solidFill>
              <a:round/>
              <a:headEnd/>
              <a:tailEnd type="triangle" w="med" len="med"/>
            </a:ln>
          </p:spPr>
          <p:txBody>
            <a:bodyPr/>
            <a:lstStyle/>
            <a:p>
              <a:endParaRPr lang="en-US"/>
            </a:p>
          </p:txBody>
        </p:sp>
        <p:sp>
          <p:nvSpPr>
            <p:cNvPr id="138" name="Oval 1027"/>
            <p:cNvSpPr>
              <a:spLocks noChangeAspect="1" noChangeArrowheads="1"/>
            </p:cNvSpPr>
            <p:nvPr/>
          </p:nvSpPr>
          <p:spPr bwMode="auto">
            <a:xfrm>
              <a:off x="4252" y="1584"/>
              <a:ext cx="187" cy="187"/>
            </a:xfrm>
            <a:prstGeom prst="ellipse">
              <a:avLst/>
            </a:prstGeom>
            <a:gradFill rotWithShape="1">
              <a:gsLst>
                <a:gs pos="0">
                  <a:schemeClr val="bg1"/>
                </a:gs>
                <a:gs pos="100000">
                  <a:srgbClr val="F6F6C2"/>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600" b="1">
                  <a:latin typeface="Calibri" pitchFamily="34" charset="0"/>
                  <a:cs typeface="Arial" charset="0"/>
                </a:rPr>
                <a:t>FACS</a:t>
              </a:r>
            </a:p>
          </p:txBody>
        </p:sp>
        <p:sp>
          <p:nvSpPr>
            <p:cNvPr id="139" name="Line 1029"/>
            <p:cNvSpPr>
              <a:spLocks noChangeShapeType="1"/>
            </p:cNvSpPr>
            <p:nvPr/>
          </p:nvSpPr>
          <p:spPr bwMode="auto">
            <a:xfrm flipH="1">
              <a:off x="4446" y="1676"/>
              <a:ext cx="66" cy="0"/>
            </a:xfrm>
            <a:prstGeom prst="line">
              <a:avLst/>
            </a:prstGeom>
            <a:noFill/>
            <a:ln w="9525">
              <a:solidFill>
                <a:schemeClr val="tx1"/>
              </a:solidFill>
              <a:round/>
              <a:headEnd/>
              <a:tailEnd/>
            </a:ln>
          </p:spPr>
          <p:txBody>
            <a:bodyPr/>
            <a:lstStyle/>
            <a:p>
              <a:endParaRPr lang="en-US"/>
            </a:p>
          </p:txBody>
        </p:sp>
        <p:sp>
          <p:nvSpPr>
            <p:cNvPr id="140" name="Line 1030"/>
            <p:cNvSpPr>
              <a:spLocks noChangeShapeType="1"/>
            </p:cNvSpPr>
            <p:nvPr/>
          </p:nvSpPr>
          <p:spPr bwMode="auto">
            <a:xfrm flipH="1">
              <a:off x="4128" y="1680"/>
              <a:ext cx="121" cy="0"/>
            </a:xfrm>
            <a:prstGeom prst="line">
              <a:avLst/>
            </a:prstGeom>
            <a:noFill/>
            <a:ln w="9525">
              <a:solidFill>
                <a:schemeClr val="tx1"/>
              </a:solidFill>
              <a:round/>
              <a:headEnd/>
              <a:tailEnd type="triangle" w="med" len="med"/>
            </a:ln>
          </p:spPr>
          <p:txBody>
            <a:bodyPr/>
            <a:lstStyle/>
            <a:p>
              <a:endParaRPr lang="en-US"/>
            </a:p>
          </p:txBody>
        </p:sp>
        <p:sp>
          <p:nvSpPr>
            <p:cNvPr id="141" name="Oval 1031"/>
            <p:cNvSpPr>
              <a:spLocks noChangeAspect="1" noChangeArrowheads="1"/>
            </p:cNvSpPr>
            <p:nvPr/>
          </p:nvSpPr>
          <p:spPr bwMode="auto">
            <a:xfrm>
              <a:off x="3926" y="1448"/>
              <a:ext cx="196" cy="75"/>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600" b="1">
                  <a:latin typeface="Calibri" pitchFamily="34" charset="0"/>
                  <a:cs typeface="Arial" charset="0"/>
                </a:rPr>
                <a:t>Pyr</a:t>
              </a:r>
            </a:p>
          </p:txBody>
        </p:sp>
        <p:sp>
          <p:nvSpPr>
            <p:cNvPr id="142" name="Oval 1032"/>
            <p:cNvSpPr>
              <a:spLocks noChangeAspect="1" noChangeArrowheads="1"/>
            </p:cNvSpPr>
            <p:nvPr/>
          </p:nvSpPr>
          <p:spPr bwMode="auto">
            <a:xfrm>
              <a:off x="3932" y="1642"/>
              <a:ext cx="196" cy="75"/>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600">
                  <a:latin typeface="Calibri" pitchFamily="34" charset="0"/>
                  <a:cs typeface="Arial" charset="0"/>
                </a:rPr>
                <a:t>FACoA</a:t>
              </a:r>
              <a:endParaRPr lang="en-US" sz="600" baseline="-25000">
                <a:latin typeface="Calibri" pitchFamily="34" charset="0"/>
                <a:cs typeface="Arial" charset="0"/>
              </a:endParaRPr>
            </a:p>
          </p:txBody>
        </p:sp>
        <p:sp>
          <p:nvSpPr>
            <p:cNvPr id="143" name="Line 1033"/>
            <p:cNvSpPr>
              <a:spLocks noChangeShapeType="1"/>
            </p:cNvSpPr>
            <p:nvPr/>
          </p:nvSpPr>
          <p:spPr bwMode="auto">
            <a:xfrm flipH="1">
              <a:off x="3744" y="1498"/>
              <a:ext cx="180" cy="134"/>
            </a:xfrm>
            <a:prstGeom prst="line">
              <a:avLst/>
            </a:prstGeom>
            <a:noFill/>
            <a:ln w="9525">
              <a:solidFill>
                <a:schemeClr val="tx1"/>
              </a:solidFill>
              <a:round/>
              <a:headEnd/>
              <a:tailEnd type="triangle" w="med" len="med"/>
            </a:ln>
          </p:spPr>
          <p:txBody>
            <a:bodyPr/>
            <a:lstStyle/>
            <a:p>
              <a:endParaRPr lang="en-US"/>
            </a:p>
          </p:txBody>
        </p:sp>
        <p:sp>
          <p:nvSpPr>
            <p:cNvPr id="144" name="Line 1034"/>
            <p:cNvSpPr>
              <a:spLocks noChangeShapeType="1"/>
            </p:cNvSpPr>
            <p:nvPr/>
          </p:nvSpPr>
          <p:spPr bwMode="auto">
            <a:xfrm flipH="1">
              <a:off x="3744" y="1680"/>
              <a:ext cx="192" cy="0"/>
            </a:xfrm>
            <a:prstGeom prst="line">
              <a:avLst/>
            </a:prstGeom>
            <a:noFill/>
            <a:ln w="9525">
              <a:solidFill>
                <a:schemeClr val="tx1"/>
              </a:solidFill>
              <a:round/>
              <a:headEnd/>
              <a:tailEnd type="triangle" w="med" len="med"/>
            </a:ln>
          </p:spPr>
          <p:txBody>
            <a:bodyPr/>
            <a:lstStyle/>
            <a:p>
              <a:endParaRPr lang="en-US"/>
            </a:p>
          </p:txBody>
        </p:sp>
      </p:grpSp>
      <p:grpSp>
        <p:nvGrpSpPr>
          <p:cNvPr id="115" name="Group 1037"/>
          <p:cNvGrpSpPr>
            <a:grpSpLocks/>
          </p:cNvGrpSpPr>
          <p:nvPr/>
        </p:nvGrpSpPr>
        <p:grpSpPr bwMode="auto">
          <a:xfrm>
            <a:off x="5076825" y="3200400"/>
            <a:ext cx="454025" cy="704850"/>
            <a:chOff x="3508" y="981"/>
            <a:chExt cx="286" cy="444"/>
          </a:xfrm>
        </p:grpSpPr>
        <p:grpSp>
          <p:nvGrpSpPr>
            <p:cNvPr id="123" name="Group 1038"/>
            <p:cNvGrpSpPr>
              <a:grpSpLocks/>
            </p:cNvGrpSpPr>
            <p:nvPr/>
          </p:nvGrpSpPr>
          <p:grpSpPr bwMode="auto">
            <a:xfrm>
              <a:off x="3557" y="1082"/>
              <a:ext cx="187" cy="242"/>
              <a:chOff x="18432" y="8256"/>
              <a:chExt cx="374" cy="484"/>
            </a:xfrm>
          </p:grpSpPr>
          <p:sp>
            <p:nvSpPr>
              <p:cNvPr id="155" name="Oval 1039"/>
              <p:cNvSpPr>
                <a:spLocks noChangeAspect="1" noChangeArrowheads="1"/>
              </p:cNvSpPr>
              <p:nvPr/>
            </p:nvSpPr>
            <p:spPr bwMode="auto">
              <a:xfrm>
                <a:off x="18432" y="8304"/>
                <a:ext cx="374" cy="374"/>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156" name="Line 1040"/>
              <p:cNvSpPr>
                <a:spLocks noChangeShapeType="1"/>
              </p:cNvSpPr>
              <p:nvPr/>
            </p:nvSpPr>
            <p:spPr bwMode="auto">
              <a:xfrm flipV="1">
                <a:off x="18432" y="8256"/>
                <a:ext cx="0" cy="480"/>
              </a:xfrm>
              <a:prstGeom prst="line">
                <a:avLst/>
              </a:prstGeom>
              <a:noFill/>
              <a:ln w="12700">
                <a:solidFill>
                  <a:schemeClr val="tx1"/>
                </a:solidFill>
                <a:round/>
                <a:headEnd type="triangle" w="med" len="med"/>
                <a:tailEnd/>
              </a:ln>
            </p:spPr>
            <p:txBody>
              <a:bodyPr/>
              <a:lstStyle/>
              <a:p>
                <a:endParaRPr lang="en-US"/>
              </a:p>
            </p:txBody>
          </p:sp>
          <p:sp>
            <p:nvSpPr>
              <p:cNvPr id="157" name="Line 1041"/>
              <p:cNvSpPr>
                <a:spLocks noChangeShapeType="1"/>
              </p:cNvSpPr>
              <p:nvPr/>
            </p:nvSpPr>
            <p:spPr bwMode="auto">
              <a:xfrm flipV="1">
                <a:off x="18806" y="8256"/>
                <a:ext cx="0" cy="484"/>
              </a:xfrm>
              <a:prstGeom prst="line">
                <a:avLst/>
              </a:prstGeom>
              <a:noFill/>
              <a:ln w="12700">
                <a:solidFill>
                  <a:schemeClr val="tx1"/>
                </a:solidFill>
                <a:round/>
                <a:headEnd/>
                <a:tailEnd type="triangle" w="med" len="med"/>
              </a:ln>
            </p:spPr>
            <p:txBody>
              <a:bodyPr/>
              <a:lstStyle/>
              <a:p>
                <a:endParaRPr lang="en-US"/>
              </a:p>
            </p:txBody>
          </p:sp>
        </p:grpSp>
        <p:sp>
          <p:nvSpPr>
            <p:cNvPr id="153" name="Oval 1042"/>
            <p:cNvSpPr>
              <a:spLocks noChangeAspect="1" noChangeArrowheads="1"/>
            </p:cNvSpPr>
            <p:nvPr/>
          </p:nvSpPr>
          <p:spPr bwMode="auto">
            <a:xfrm>
              <a:off x="3696" y="981"/>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H</a:t>
              </a:r>
              <a:r>
                <a:rPr lang="en-US" sz="500" b="1" baseline="30000">
                  <a:latin typeface="Calibri" pitchFamily="34" charset="0"/>
                  <a:cs typeface="Arial" charset="0"/>
                </a:rPr>
                <a:t>+</a:t>
              </a:r>
            </a:p>
          </p:txBody>
        </p:sp>
        <p:sp>
          <p:nvSpPr>
            <p:cNvPr id="154" name="Oval 1043"/>
            <p:cNvSpPr>
              <a:spLocks noChangeAspect="1" noChangeArrowheads="1"/>
            </p:cNvSpPr>
            <p:nvPr/>
          </p:nvSpPr>
          <p:spPr bwMode="auto">
            <a:xfrm>
              <a:off x="3508" y="1327"/>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grpSp>
      <p:grpSp>
        <p:nvGrpSpPr>
          <p:cNvPr id="128" name="Group 1067"/>
          <p:cNvGrpSpPr>
            <a:grpSpLocks/>
          </p:cNvGrpSpPr>
          <p:nvPr/>
        </p:nvGrpSpPr>
        <p:grpSpPr bwMode="auto">
          <a:xfrm>
            <a:off x="5610225" y="3244850"/>
            <a:ext cx="528638" cy="657225"/>
            <a:chOff x="3552" y="2064"/>
            <a:chExt cx="333" cy="414"/>
          </a:xfrm>
        </p:grpSpPr>
        <p:grpSp>
          <p:nvGrpSpPr>
            <p:cNvPr id="130" name="Group 1045"/>
            <p:cNvGrpSpPr>
              <a:grpSpLocks/>
            </p:cNvGrpSpPr>
            <p:nvPr/>
          </p:nvGrpSpPr>
          <p:grpSpPr bwMode="auto">
            <a:xfrm>
              <a:off x="3601" y="2135"/>
              <a:ext cx="187" cy="242"/>
              <a:chOff x="18432" y="8256"/>
              <a:chExt cx="374" cy="484"/>
            </a:xfrm>
          </p:grpSpPr>
          <p:sp>
            <p:nvSpPr>
              <p:cNvPr id="162" name="Oval 1046"/>
              <p:cNvSpPr>
                <a:spLocks noChangeAspect="1" noChangeArrowheads="1"/>
              </p:cNvSpPr>
              <p:nvPr/>
            </p:nvSpPr>
            <p:spPr bwMode="auto">
              <a:xfrm>
                <a:off x="18432" y="8304"/>
                <a:ext cx="374" cy="374"/>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163" name="Line 1047"/>
              <p:cNvSpPr>
                <a:spLocks noChangeShapeType="1"/>
              </p:cNvSpPr>
              <p:nvPr/>
            </p:nvSpPr>
            <p:spPr bwMode="auto">
              <a:xfrm flipV="1">
                <a:off x="18432" y="8256"/>
                <a:ext cx="0" cy="480"/>
              </a:xfrm>
              <a:prstGeom prst="line">
                <a:avLst/>
              </a:prstGeom>
              <a:noFill/>
              <a:ln w="12700">
                <a:solidFill>
                  <a:schemeClr val="tx1"/>
                </a:solidFill>
                <a:round/>
                <a:headEnd type="triangle" w="med" len="med"/>
                <a:tailEnd/>
              </a:ln>
            </p:spPr>
            <p:txBody>
              <a:bodyPr/>
              <a:lstStyle/>
              <a:p>
                <a:endParaRPr lang="en-US"/>
              </a:p>
            </p:txBody>
          </p:sp>
          <p:sp>
            <p:nvSpPr>
              <p:cNvPr id="164" name="Line 1048"/>
              <p:cNvSpPr>
                <a:spLocks noChangeShapeType="1"/>
              </p:cNvSpPr>
              <p:nvPr/>
            </p:nvSpPr>
            <p:spPr bwMode="auto">
              <a:xfrm flipV="1">
                <a:off x="18806" y="8256"/>
                <a:ext cx="0" cy="484"/>
              </a:xfrm>
              <a:prstGeom prst="line">
                <a:avLst/>
              </a:prstGeom>
              <a:noFill/>
              <a:ln w="12700">
                <a:solidFill>
                  <a:schemeClr val="tx1"/>
                </a:solidFill>
                <a:round/>
                <a:headEnd/>
                <a:tailEnd type="triangle" w="med" len="med"/>
              </a:ln>
            </p:spPr>
            <p:txBody>
              <a:bodyPr/>
              <a:lstStyle/>
              <a:p>
                <a:endParaRPr lang="en-US"/>
              </a:p>
            </p:txBody>
          </p:sp>
        </p:grpSp>
        <p:sp>
          <p:nvSpPr>
            <p:cNvPr id="160" name="Oval 1050"/>
            <p:cNvSpPr>
              <a:spLocks noChangeAspect="1" noChangeArrowheads="1"/>
            </p:cNvSpPr>
            <p:nvPr/>
          </p:nvSpPr>
          <p:spPr bwMode="auto">
            <a:xfrm>
              <a:off x="3552" y="238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Cl</a:t>
              </a:r>
              <a:r>
                <a:rPr lang="en-US" sz="500" b="1" baseline="30000">
                  <a:latin typeface="Calibri" pitchFamily="34" charset="0"/>
                  <a:cs typeface="Arial" charset="0"/>
                </a:rPr>
                <a:t>-</a:t>
              </a:r>
            </a:p>
          </p:txBody>
        </p:sp>
        <p:sp>
          <p:nvSpPr>
            <p:cNvPr id="161" name="Oval 1051"/>
            <p:cNvSpPr>
              <a:spLocks noChangeArrowheads="1"/>
            </p:cNvSpPr>
            <p:nvPr/>
          </p:nvSpPr>
          <p:spPr bwMode="auto">
            <a:xfrm>
              <a:off x="3686" y="2064"/>
              <a:ext cx="199" cy="77"/>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HCO</a:t>
              </a:r>
              <a:r>
                <a:rPr lang="en-US" sz="500" b="1" baseline="-25000">
                  <a:latin typeface="Calibri" pitchFamily="34" charset="0"/>
                  <a:cs typeface="Arial" charset="0"/>
                </a:rPr>
                <a:t>3</a:t>
              </a:r>
              <a:r>
                <a:rPr lang="en-US" sz="500" b="1" baseline="30000">
                  <a:latin typeface="Calibri" pitchFamily="34" charset="0"/>
                  <a:cs typeface="Arial" charset="0"/>
                </a:rPr>
                <a:t>-</a:t>
              </a:r>
            </a:p>
          </p:txBody>
        </p:sp>
      </p:grpSp>
      <p:grpSp>
        <p:nvGrpSpPr>
          <p:cNvPr id="133" name="Group 1052"/>
          <p:cNvGrpSpPr>
            <a:grpSpLocks/>
          </p:cNvGrpSpPr>
          <p:nvPr/>
        </p:nvGrpSpPr>
        <p:grpSpPr bwMode="auto">
          <a:xfrm>
            <a:off x="6121400" y="3200400"/>
            <a:ext cx="454025" cy="704850"/>
            <a:chOff x="3508" y="981"/>
            <a:chExt cx="286" cy="444"/>
          </a:xfrm>
        </p:grpSpPr>
        <p:grpSp>
          <p:nvGrpSpPr>
            <p:cNvPr id="151" name="Group 1053"/>
            <p:cNvGrpSpPr>
              <a:grpSpLocks/>
            </p:cNvGrpSpPr>
            <p:nvPr/>
          </p:nvGrpSpPr>
          <p:grpSpPr bwMode="auto">
            <a:xfrm>
              <a:off x="3557" y="1082"/>
              <a:ext cx="187" cy="242"/>
              <a:chOff x="18432" y="8256"/>
              <a:chExt cx="374" cy="484"/>
            </a:xfrm>
          </p:grpSpPr>
          <p:sp>
            <p:nvSpPr>
              <p:cNvPr id="169" name="Oval 1054"/>
              <p:cNvSpPr>
                <a:spLocks noChangeAspect="1" noChangeArrowheads="1"/>
              </p:cNvSpPr>
              <p:nvPr/>
            </p:nvSpPr>
            <p:spPr bwMode="auto">
              <a:xfrm>
                <a:off x="18432" y="8304"/>
                <a:ext cx="374" cy="374"/>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170" name="Line 1055"/>
              <p:cNvSpPr>
                <a:spLocks noChangeShapeType="1"/>
              </p:cNvSpPr>
              <p:nvPr/>
            </p:nvSpPr>
            <p:spPr bwMode="auto">
              <a:xfrm flipV="1">
                <a:off x="18432" y="8256"/>
                <a:ext cx="0" cy="480"/>
              </a:xfrm>
              <a:prstGeom prst="line">
                <a:avLst/>
              </a:prstGeom>
              <a:noFill/>
              <a:ln w="12700">
                <a:solidFill>
                  <a:schemeClr val="tx1"/>
                </a:solidFill>
                <a:round/>
                <a:headEnd type="triangle" w="med" len="med"/>
                <a:tailEnd/>
              </a:ln>
            </p:spPr>
            <p:txBody>
              <a:bodyPr/>
              <a:lstStyle/>
              <a:p>
                <a:endParaRPr lang="en-US"/>
              </a:p>
            </p:txBody>
          </p:sp>
          <p:sp>
            <p:nvSpPr>
              <p:cNvPr id="171" name="Line 1056"/>
              <p:cNvSpPr>
                <a:spLocks noChangeShapeType="1"/>
              </p:cNvSpPr>
              <p:nvPr/>
            </p:nvSpPr>
            <p:spPr bwMode="auto">
              <a:xfrm flipV="1">
                <a:off x="18806" y="8256"/>
                <a:ext cx="0" cy="484"/>
              </a:xfrm>
              <a:prstGeom prst="line">
                <a:avLst/>
              </a:prstGeom>
              <a:noFill/>
              <a:ln w="12700">
                <a:solidFill>
                  <a:schemeClr val="tx1"/>
                </a:solidFill>
                <a:round/>
                <a:headEnd/>
                <a:tailEnd type="triangle" w="med" len="med"/>
              </a:ln>
            </p:spPr>
            <p:txBody>
              <a:bodyPr/>
              <a:lstStyle/>
              <a:p>
                <a:endParaRPr lang="en-US"/>
              </a:p>
            </p:txBody>
          </p:sp>
        </p:grpSp>
        <p:sp>
          <p:nvSpPr>
            <p:cNvPr id="167" name="Oval 1057"/>
            <p:cNvSpPr>
              <a:spLocks noChangeAspect="1" noChangeArrowheads="1"/>
            </p:cNvSpPr>
            <p:nvPr/>
          </p:nvSpPr>
          <p:spPr bwMode="auto">
            <a:xfrm>
              <a:off x="3696" y="981"/>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OH</a:t>
              </a:r>
              <a:r>
                <a:rPr lang="en-US" sz="500" b="1" baseline="30000">
                  <a:latin typeface="Calibri" pitchFamily="34" charset="0"/>
                  <a:cs typeface="Arial" charset="0"/>
                </a:rPr>
                <a:t>-</a:t>
              </a:r>
            </a:p>
          </p:txBody>
        </p:sp>
        <p:sp>
          <p:nvSpPr>
            <p:cNvPr id="168" name="Oval 1058"/>
            <p:cNvSpPr>
              <a:spLocks noChangeAspect="1" noChangeArrowheads="1"/>
            </p:cNvSpPr>
            <p:nvPr/>
          </p:nvSpPr>
          <p:spPr bwMode="auto">
            <a:xfrm>
              <a:off x="3508" y="1327"/>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Cl</a:t>
              </a:r>
              <a:r>
                <a:rPr lang="en-US" sz="500" b="1" baseline="30000">
                  <a:latin typeface="Calibri" pitchFamily="34" charset="0"/>
                  <a:cs typeface="Arial" charset="0"/>
                </a:rPr>
                <a:t>-</a:t>
              </a:r>
            </a:p>
          </p:txBody>
        </p:sp>
      </p:grpSp>
      <p:grpSp>
        <p:nvGrpSpPr>
          <p:cNvPr id="152" name="Group 1068"/>
          <p:cNvGrpSpPr>
            <a:grpSpLocks/>
          </p:cNvGrpSpPr>
          <p:nvPr/>
        </p:nvGrpSpPr>
        <p:grpSpPr bwMode="auto">
          <a:xfrm>
            <a:off x="6677025" y="3214688"/>
            <a:ext cx="528638" cy="528637"/>
            <a:chOff x="4224" y="2045"/>
            <a:chExt cx="333" cy="333"/>
          </a:xfrm>
        </p:grpSpPr>
        <p:grpSp>
          <p:nvGrpSpPr>
            <p:cNvPr id="158" name="Group 1061"/>
            <p:cNvGrpSpPr>
              <a:grpSpLocks/>
            </p:cNvGrpSpPr>
            <p:nvPr/>
          </p:nvGrpSpPr>
          <p:grpSpPr bwMode="auto">
            <a:xfrm rot="5400000">
              <a:off x="4244" y="2164"/>
              <a:ext cx="240" cy="188"/>
              <a:chOff x="19296" y="8976"/>
              <a:chExt cx="480" cy="376"/>
            </a:xfrm>
          </p:grpSpPr>
          <p:sp>
            <p:nvSpPr>
              <p:cNvPr id="176" name="Oval 1062"/>
              <p:cNvSpPr>
                <a:spLocks noChangeAspect="1" noChangeArrowheads="1"/>
              </p:cNvSpPr>
              <p:nvPr/>
            </p:nvSpPr>
            <p:spPr bwMode="auto">
              <a:xfrm rot="-5400000">
                <a:off x="19344" y="8978"/>
                <a:ext cx="374" cy="374"/>
              </a:xfrm>
              <a:prstGeom prst="ellipse">
                <a:avLst/>
              </a:prstGeom>
              <a:gradFill rotWithShape="1">
                <a:gsLst>
                  <a:gs pos="0">
                    <a:srgbClr val="D0F4D4"/>
                  </a:gs>
                  <a:gs pos="100000">
                    <a:srgbClr val="74C68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177" name="Line 1063"/>
              <p:cNvSpPr>
                <a:spLocks noChangeShapeType="1"/>
              </p:cNvSpPr>
              <p:nvPr/>
            </p:nvSpPr>
            <p:spPr bwMode="auto">
              <a:xfrm rot="16200000" flipV="1">
                <a:off x="19536" y="9110"/>
                <a:ext cx="0" cy="480"/>
              </a:xfrm>
              <a:prstGeom prst="line">
                <a:avLst/>
              </a:prstGeom>
              <a:noFill/>
              <a:ln w="12700">
                <a:solidFill>
                  <a:schemeClr val="tx1"/>
                </a:solidFill>
                <a:round/>
                <a:headEnd/>
                <a:tailEnd type="triangle" w="med" len="med"/>
              </a:ln>
            </p:spPr>
            <p:txBody>
              <a:bodyPr/>
              <a:lstStyle/>
              <a:p>
                <a:endParaRPr lang="en-US"/>
              </a:p>
            </p:txBody>
          </p:sp>
          <p:sp>
            <p:nvSpPr>
              <p:cNvPr id="178" name="Line 1064"/>
              <p:cNvSpPr>
                <a:spLocks noChangeShapeType="1"/>
              </p:cNvSpPr>
              <p:nvPr/>
            </p:nvSpPr>
            <p:spPr bwMode="auto">
              <a:xfrm rot="16200000" flipV="1">
                <a:off x="19538" y="8738"/>
                <a:ext cx="0" cy="476"/>
              </a:xfrm>
              <a:prstGeom prst="line">
                <a:avLst/>
              </a:prstGeom>
              <a:noFill/>
              <a:ln w="12700">
                <a:solidFill>
                  <a:schemeClr val="tx1"/>
                </a:solidFill>
                <a:round/>
                <a:headEnd/>
                <a:tailEnd type="triangle" w="med" len="med"/>
              </a:ln>
            </p:spPr>
            <p:txBody>
              <a:bodyPr/>
              <a:lstStyle/>
              <a:p>
                <a:endParaRPr lang="en-US"/>
              </a:p>
            </p:txBody>
          </p:sp>
        </p:grpSp>
        <p:sp>
          <p:nvSpPr>
            <p:cNvPr id="174" name="Oval 1065"/>
            <p:cNvSpPr>
              <a:spLocks noChangeArrowheads="1"/>
            </p:cNvSpPr>
            <p:nvPr/>
          </p:nvSpPr>
          <p:spPr bwMode="auto">
            <a:xfrm>
              <a:off x="4358" y="2064"/>
              <a:ext cx="199" cy="77"/>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HCO</a:t>
              </a:r>
              <a:r>
                <a:rPr lang="en-US" sz="500" b="1" baseline="-25000">
                  <a:latin typeface="Calibri" pitchFamily="34" charset="0"/>
                  <a:cs typeface="Arial" charset="0"/>
                </a:rPr>
                <a:t>3</a:t>
              </a:r>
              <a:r>
                <a:rPr lang="en-US" sz="500" b="1" baseline="30000">
                  <a:latin typeface="Calibri" pitchFamily="34" charset="0"/>
                  <a:cs typeface="Arial" charset="0"/>
                </a:rPr>
                <a:t>-</a:t>
              </a:r>
            </a:p>
          </p:txBody>
        </p:sp>
        <p:sp>
          <p:nvSpPr>
            <p:cNvPr id="175" name="Oval 1066"/>
            <p:cNvSpPr>
              <a:spLocks noChangeAspect="1" noChangeArrowheads="1"/>
            </p:cNvSpPr>
            <p:nvPr/>
          </p:nvSpPr>
          <p:spPr bwMode="auto">
            <a:xfrm>
              <a:off x="4224" y="2045"/>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grpSp>
      <p:sp>
        <p:nvSpPr>
          <p:cNvPr id="179" name="Line 1070"/>
          <p:cNvSpPr>
            <a:spLocks noChangeShapeType="1"/>
          </p:cNvSpPr>
          <p:nvPr/>
        </p:nvSpPr>
        <p:spPr bwMode="auto">
          <a:xfrm flipV="1">
            <a:off x="4365625" y="4746625"/>
            <a:ext cx="228600" cy="239713"/>
          </a:xfrm>
          <a:prstGeom prst="line">
            <a:avLst/>
          </a:prstGeom>
          <a:noFill/>
          <a:ln w="9525">
            <a:solidFill>
              <a:srgbClr val="00FF00"/>
            </a:solidFill>
            <a:round/>
            <a:headEnd type="triangle" w="med" len="med"/>
            <a:tailEnd type="triangle" w="med" len="med"/>
          </a:ln>
        </p:spPr>
        <p:txBody>
          <a:bodyPr/>
          <a:lstStyle/>
          <a:p>
            <a:endParaRPr lang="en-US"/>
          </a:p>
        </p:txBody>
      </p:sp>
      <p:sp>
        <p:nvSpPr>
          <p:cNvPr id="180" name="Rectangle 1071"/>
          <p:cNvSpPr>
            <a:spLocks noChangeArrowheads="1"/>
          </p:cNvSpPr>
          <p:nvPr/>
        </p:nvSpPr>
        <p:spPr bwMode="auto">
          <a:xfrm>
            <a:off x="4238625" y="4311650"/>
            <a:ext cx="228600" cy="228600"/>
          </a:xfrm>
          <a:prstGeom prst="rect">
            <a:avLst/>
          </a:prstGeom>
          <a:solidFill>
            <a:schemeClr val="accent1"/>
          </a:solidFill>
          <a:ln w="9525">
            <a:solidFill>
              <a:schemeClr val="tx1"/>
            </a:solidFill>
            <a:miter lim="800000"/>
            <a:headEnd/>
            <a:tailEnd/>
          </a:ln>
        </p:spPr>
        <p:txBody>
          <a:bodyPr wrap="none" anchor="ctr"/>
          <a:lstStyle/>
          <a:p>
            <a:pPr algn="ctr"/>
            <a:r>
              <a:rPr lang="en-US" sz="700">
                <a:latin typeface="Calibri" pitchFamily="34" charset="0"/>
              </a:rPr>
              <a:t>MAS</a:t>
            </a:r>
          </a:p>
        </p:txBody>
      </p:sp>
      <p:sp>
        <p:nvSpPr>
          <p:cNvPr id="181" name="Oval 1072"/>
          <p:cNvSpPr>
            <a:spLocks noChangeArrowheads="1"/>
          </p:cNvSpPr>
          <p:nvPr/>
        </p:nvSpPr>
        <p:spPr bwMode="auto">
          <a:xfrm>
            <a:off x="3927475" y="4591050"/>
            <a:ext cx="315913" cy="122238"/>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NAD</a:t>
            </a:r>
            <a:endParaRPr lang="en-US" sz="500" b="1" baseline="-25000">
              <a:latin typeface="Calibri" pitchFamily="34" charset="0"/>
              <a:cs typeface="Arial" charset="0"/>
            </a:endParaRPr>
          </a:p>
        </p:txBody>
      </p:sp>
      <p:sp>
        <p:nvSpPr>
          <p:cNvPr id="182" name="Oval 1073"/>
          <p:cNvSpPr>
            <a:spLocks noChangeArrowheads="1"/>
          </p:cNvSpPr>
          <p:nvPr/>
        </p:nvSpPr>
        <p:spPr bwMode="auto">
          <a:xfrm>
            <a:off x="3921125" y="4152900"/>
            <a:ext cx="315913" cy="122238"/>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NADH</a:t>
            </a:r>
            <a:endParaRPr lang="en-US" sz="500" b="1" baseline="-25000">
              <a:latin typeface="Calibri" pitchFamily="34" charset="0"/>
              <a:cs typeface="Arial" charset="0"/>
            </a:endParaRPr>
          </a:p>
        </p:txBody>
      </p:sp>
      <p:sp>
        <p:nvSpPr>
          <p:cNvPr id="183" name="Freeform 1074"/>
          <p:cNvSpPr>
            <a:spLocks/>
          </p:cNvSpPr>
          <p:nvPr/>
        </p:nvSpPr>
        <p:spPr bwMode="auto">
          <a:xfrm>
            <a:off x="4076700" y="4279900"/>
            <a:ext cx="152400" cy="304800"/>
          </a:xfrm>
          <a:custGeom>
            <a:avLst/>
            <a:gdLst>
              <a:gd name="T0" fmla="*/ 0 w 96"/>
              <a:gd name="T1" fmla="*/ 0 h 192"/>
              <a:gd name="T2" fmla="*/ 241935022 w 96"/>
              <a:gd name="T3" fmla="*/ 241935022 h 192"/>
              <a:gd name="T4" fmla="*/ 0 w 96"/>
              <a:gd name="T5" fmla="*/ 483870045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0" y="0"/>
                </a:moveTo>
                <a:cubicBezTo>
                  <a:pt x="48" y="32"/>
                  <a:pt x="96" y="64"/>
                  <a:pt x="96" y="96"/>
                </a:cubicBezTo>
                <a:cubicBezTo>
                  <a:pt x="96" y="128"/>
                  <a:pt x="48" y="160"/>
                  <a:pt x="0" y="192"/>
                </a:cubicBezTo>
              </a:path>
            </a:pathLst>
          </a:custGeom>
          <a:noFill/>
          <a:ln w="9525">
            <a:solidFill>
              <a:schemeClr val="tx1"/>
            </a:solidFill>
            <a:round/>
            <a:headEnd/>
            <a:tailEnd type="triangle" w="med" len="med"/>
          </a:ln>
        </p:spPr>
        <p:txBody>
          <a:bodyPr/>
          <a:lstStyle/>
          <a:p>
            <a:endParaRPr lang="en-US"/>
          </a:p>
        </p:txBody>
      </p:sp>
      <p:sp>
        <p:nvSpPr>
          <p:cNvPr id="184" name="Freeform 194"/>
          <p:cNvSpPr>
            <a:spLocks/>
          </p:cNvSpPr>
          <p:nvPr/>
        </p:nvSpPr>
        <p:spPr bwMode="auto">
          <a:xfrm>
            <a:off x="3886200" y="914400"/>
            <a:ext cx="4292600" cy="1765300"/>
          </a:xfrm>
          <a:custGeom>
            <a:avLst/>
            <a:gdLst>
              <a:gd name="T0" fmla="*/ 4051300 w 2704"/>
              <a:gd name="T1" fmla="*/ 63500 h 1112"/>
              <a:gd name="T2" fmla="*/ 2603500 w 2704"/>
              <a:gd name="T3" fmla="*/ 63500 h 1112"/>
              <a:gd name="T4" fmla="*/ 1460500 w 2704"/>
              <a:gd name="T5" fmla="*/ 444500 h 1112"/>
              <a:gd name="T6" fmla="*/ 622300 w 2704"/>
              <a:gd name="T7" fmla="*/ 1358900 h 1112"/>
              <a:gd name="T8" fmla="*/ 469900 w 2704"/>
              <a:gd name="T9" fmla="*/ 1206500 h 1112"/>
              <a:gd name="T10" fmla="*/ 165100 w 2704"/>
              <a:gd name="T11" fmla="*/ 1511300 h 1112"/>
              <a:gd name="T12" fmla="*/ 1460500 w 2704"/>
              <a:gd name="T13" fmla="*/ 1739900 h 1112"/>
              <a:gd name="T14" fmla="*/ 1231900 w 2704"/>
              <a:gd name="T15" fmla="*/ 1358900 h 1112"/>
              <a:gd name="T16" fmla="*/ 1003300 w 2704"/>
              <a:gd name="T17" fmla="*/ 1511300 h 1112"/>
              <a:gd name="T18" fmla="*/ 1460500 w 2704"/>
              <a:gd name="T19" fmla="*/ 825500 h 1112"/>
              <a:gd name="T20" fmla="*/ 2146300 w 2704"/>
              <a:gd name="T21" fmla="*/ 444500 h 1112"/>
              <a:gd name="T22" fmla="*/ 2984500 w 2704"/>
              <a:gd name="T23" fmla="*/ 292100 h 1112"/>
              <a:gd name="T24" fmla="*/ 4051300 w 2704"/>
              <a:gd name="T25" fmla="*/ 368300 h 1112"/>
              <a:gd name="T26" fmla="*/ 4051300 w 2704"/>
              <a:gd name="T27" fmla="*/ 63500 h 1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4"/>
              <a:gd name="T43" fmla="*/ 0 h 1112"/>
              <a:gd name="T44" fmla="*/ 2704 w 2704"/>
              <a:gd name="T45" fmla="*/ 1112 h 1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4" h="1112">
                <a:moveTo>
                  <a:pt x="2552" y="40"/>
                </a:moveTo>
                <a:cubicBezTo>
                  <a:pt x="2400" y="8"/>
                  <a:pt x="1912" y="0"/>
                  <a:pt x="1640" y="40"/>
                </a:cubicBezTo>
                <a:cubicBezTo>
                  <a:pt x="1368" y="80"/>
                  <a:pt x="1128" y="144"/>
                  <a:pt x="920" y="280"/>
                </a:cubicBezTo>
                <a:cubicBezTo>
                  <a:pt x="712" y="416"/>
                  <a:pt x="496" y="776"/>
                  <a:pt x="392" y="856"/>
                </a:cubicBezTo>
                <a:cubicBezTo>
                  <a:pt x="288" y="936"/>
                  <a:pt x="344" y="744"/>
                  <a:pt x="296" y="760"/>
                </a:cubicBezTo>
                <a:cubicBezTo>
                  <a:pt x="248" y="776"/>
                  <a:pt x="0" y="896"/>
                  <a:pt x="104" y="952"/>
                </a:cubicBezTo>
                <a:cubicBezTo>
                  <a:pt x="208" y="1008"/>
                  <a:pt x="808" y="1112"/>
                  <a:pt x="920" y="1096"/>
                </a:cubicBezTo>
                <a:cubicBezTo>
                  <a:pt x="1032" y="1080"/>
                  <a:pt x="824" y="880"/>
                  <a:pt x="776" y="856"/>
                </a:cubicBezTo>
                <a:cubicBezTo>
                  <a:pt x="728" y="832"/>
                  <a:pt x="608" y="1008"/>
                  <a:pt x="632" y="952"/>
                </a:cubicBezTo>
                <a:cubicBezTo>
                  <a:pt x="656" y="896"/>
                  <a:pt x="800" y="632"/>
                  <a:pt x="920" y="520"/>
                </a:cubicBezTo>
                <a:cubicBezTo>
                  <a:pt x="1040" y="408"/>
                  <a:pt x="1192" y="336"/>
                  <a:pt x="1352" y="280"/>
                </a:cubicBezTo>
                <a:cubicBezTo>
                  <a:pt x="1512" y="224"/>
                  <a:pt x="1680" y="192"/>
                  <a:pt x="1880" y="184"/>
                </a:cubicBezTo>
                <a:cubicBezTo>
                  <a:pt x="2080" y="176"/>
                  <a:pt x="2440" y="256"/>
                  <a:pt x="2552" y="232"/>
                </a:cubicBezTo>
                <a:cubicBezTo>
                  <a:pt x="2664" y="208"/>
                  <a:pt x="2704" y="72"/>
                  <a:pt x="2552" y="40"/>
                </a:cubicBezTo>
                <a:close/>
              </a:path>
            </a:pathLst>
          </a:custGeom>
          <a:solidFill>
            <a:srgbClr val="CCFFCC"/>
          </a:solidFill>
          <a:ln w="76200">
            <a:solidFill>
              <a:srgbClr val="3399FF"/>
            </a:solidFill>
            <a:round/>
            <a:headEnd/>
            <a:tailEnd/>
          </a:ln>
        </p:spPr>
        <p:txBody>
          <a:bodyPr/>
          <a:lstStyle/>
          <a:p>
            <a:endParaRPr lang="en-US"/>
          </a:p>
        </p:txBody>
      </p:sp>
      <p:sp>
        <p:nvSpPr>
          <p:cNvPr id="185" name="Oval 195"/>
          <p:cNvSpPr>
            <a:spLocks noChangeArrowheads="1"/>
          </p:cNvSpPr>
          <p:nvPr/>
        </p:nvSpPr>
        <p:spPr bwMode="auto">
          <a:xfrm>
            <a:off x="4038600" y="25908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186" name="Oval 197"/>
          <p:cNvSpPr>
            <a:spLocks noChangeArrowheads="1"/>
          </p:cNvSpPr>
          <p:nvPr/>
        </p:nvSpPr>
        <p:spPr bwMode="auto">
          <a:xfrm>
            <a:off x="4419600" y="30480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187" name="Oval 198"/>
          <p:cNvSpPr>
            <a:spLocks noChangeArrowheads="1"/>
          </p:cNvSpPr>
          <p:nvPr/>
        </p:nvSpPr>
        <p:spPr bwMode="auto">
          <a:xfrm>
            <a:off x="4724400" y="27432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188" name="Oval 199"/>
          <p:cNvSpPr>
            <a:spLocks noChangeArrowheads="1"/>
          </p:cNvSpPr>
          <p:nvPr/>
        </p:nvSpPr>
        <p:spPr bwMode="auto">
          <a:xfrm>
            <a:off x="3886200" y="30480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189" name="Oval 200"/>
          <p:cNvSpPr>
            <a:spLocks noChangeArrowheads="1"/>
          </p:cNvSpPr>
          <p:nvPr/>
        </p:nvSpPr>
        <p:spPr bwMode="auto">
          <a:xfrm>
            <a:off x="4343400" y="26670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190" name="Oval 201"/>
          <p:cNvSpPr>
            <a:spLocks noChangeArrowheads="1"/>
          </p:cNvSpPr>
          <p:nvPr/>
        </p:nvSpPr>
        <p:spPr bwMode="auto">
          <a:xfrm>
            <a:off x="5638800" y="30480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191" name="Oval 202"/>
          <p:cNvSpPr>
            <a:spLocks noChangeArrowheads="1"/>
          </p:cNvSpPr>
          <p:nvPr/>
        </p:nvSpPr>
        <p:spPr bwMode="auto">
          <a:xfrm>
            <a:off x="5257800" y="28956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192" name="Oval 203"/>
          <p:cNvSpPr>
            <a:spLocks noChangeArrowheads="1"/>
          </p:cNvSpPr>
          <p:nvPr/>
        </p:nvSpPr>
        <p:spPr bwMode="auto">
          <a:xfrm>
            <a:off x="4953000" y="29718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193" name="AutoShape 706"/>
          <p:cNvSpPr>
            <a:spLocks noChangeArrowheads="1"/>
          </p:cNvSpPr>
          <p:nvPr/>
        </p:nvSpPr>
        <p:spPr bwMode="auto">
          <a:xfrm>
            <a:off x="2524125" y="4060825"/>
            <a:ext cx="228600" cy="1600200"/>
          </a:xfrm>
          <a:prstGeom prst="roundRect">
            <a:avLst>
              <a:gd name="adj" fmla="val 16667"/>
            </a:avLst>
          </a:prstGeom>
          <a:noFill/>
          <a:ln w="25400">
            <a:solidFill>
              <a:srgbClr val="4BA5FF"/>
            </a:solidFill>
            <a:prstDash val="dash"/>
            <a:round/>
            <a:headEnd/>
            <a:tailEnd/>
          </a:ln>
        </p:spPr>
        <p:txBody>
          <a:bodyPr wrap="none" anchor="ctr"/>
          <a:lstStyle/>
          <a:p>
            <a:endParaRPr lang="en-US">
              <a:latin typeface="Calibri" pitchFamily="34" charset="0"/>
            </a:endParaRPr>
          </a:p>
        </p:txBody>
      </p:sp>
      <p:sp>
        <p:nvSpPr>
          <p:cNvPr id="194" name="Oval 204"/>
          <p:cNvSpPr>
            <a:spLocks noChangeArrowheads="1"/>
          </p:cNvSpPr>
          <p:nvPr/>
        </p:nvSpPr>
        <p:spPr bwMode="auto">
          <a:xfrm>
            <a:off x="3505200" y="27432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195" name="Text Box 206"/>
          <p:cNvSpPr txBox="1">
            <a:spLocks noChangeArrowheads="1"/>
          </p:cNvSpPr>
          <p:nvPr/>
        </p:nvSpPr>
        <p:spPr bwMode="auto">
          <a:xfrm>
            <a:off x="6337300" y="968375"/>
            <a:ext cx="2362200" cy="274638"/>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Sympathetic nerve</a:t>
            </a:r>
          </a:p>
        </p:txBody>
      </p:sp>
      <p:pic>
        <p:nvPicPr>
          <p:cNvPr id="196" name="Picture 2"/>
          <p:cNvPicPr>
            <a:picLocks noChangeAspect="1" noChangeArrowheads="1"/>
          </p:cNvPicPr>
          <p:nvPr/>
        </p:nvPicPr>
        <p:blipFill>
          <a:blip r:embed="rId3" cstate="print"/>
          <a:srcRect/>
          <a:stretch>
            <a:fillRect/>
          </a:stretch>
        </p:blipFill>
        <p:spPr bwMode="auto">
          <a:xfrm rot="464768">
            <a:off x="1524000" y="5105400"/>
            <a:ext cx="609600" cy="377825"/>
          </a:xfrm>
          <a:prstGeom prst="rect">
            <a:avLst/>
          </a:prstGeom>
          <a:noFill/>
          <a:ln w="9525">
            <a:noFill/>
            <a:miter lim="800000"/>
            <a:headEnd/>
            <a:tailEnd/>
          </a:ln>
        </p:spPr>
      </p:pic>
      <p:pic>
        <p:nvPicPr>
          <p:cNvPr id="197" name="Picture 2"/>
          <p:cNvPicPr>
            <a:picLocks noChangeAspect="1" noChangeArrowheads="1"/>
          </p:cNvPicPr>
          <p:nvPr/>
        </p:nvPicPr>
        <p:blipFill>
          <a:blip r:embed="rId3" cstate="print"/>
          <a:srcRect/>
          <a:stretch>
            <a:fillRect/>
          </a:stretch>
        </p:blipFill>
        <p:spPr bwMode="auto">
          <a:xfrm rot="-744968">
            <a:off x="3505200" y="5475288"/>
            <a:ext cx="609600" cy="377825"/>
          </a:xfrm>
          <a:prstGeom prst="rect">
            <a:avLst/>
          </a:prstGeom>
          <a:noFill/>
          <a:ln w="9525">
            <a:noFill/>
            <a:miter lim="800000"/>
            <a:headEnd/>
            <a:tailEnd/>
          </a:ln>
        </p:spPr>
      </p:pic>
      <p:grpSp>
        <p:nvGrpSpPr>
          <p:cNvPr id="159" name="Group 917"/>
          <p:cNvGrpSpPr>
            <a:grpSpLocks/>
          </p:cNvGrpSpPr>
          <p:nvPr/>
        </p:nvGrpSpPr>
        <p:grpSpPr bwMode="auto">
          <a:xfrm>
            <a:off x="1993900" y="4918075"/>
            <a:ext cx="606425" cy="155575"/>
            <a:chOff x="1274" y="1967"/>
            <a:chExt cx="382" cy="98"/>
          </a:xfrm>
        </p:grpSpPr>
        <p:grpSp>
          <p:nvGrpSpPr>
            <p:cNvPr id="165" name="Group 910"/>
            <p:cNvGrpSpPr>
              <a:grpSpLocks/>
            </p:cNvGrpSpPr>
            <p:nvPr/>
          </p:nvGrpSpPr>
          <p:grpSpPr bwMode="auto">
            <a:xfrm rot="10800000">
              <a:off x="1375" y="1981"/>
              <a:ext cx="281" cy="72"/>
              <a:chOff x="4931" y="14976"/>
              <a:chExt cx="624" cy="144"/>
            </a:xfrm>
          </p:grpSpPr>
          <p:sp>
            <p:nvSpPr>
              <p:cNvPr id="201" name="Line 911"/>
              <p:cNvSpPr>
                <a:spLocks noChangeShapeType="1"/>
              </p:cNvSpPr>
              <p:nvPr/>
            </p:nvSpPr>
            <p:spPr bwMode="auto">
              <a:xfrm>
                <a:off x="4931" y="15047"/>
                <a:ext cx="624" cy="0"/>
              </a:xfrm>
              <a:prstGeom prst="line">
                <a:avLst/>
              </a:prstGeom>
              <a:noFill/>
              <a:ln w="12700">
                <a:solidFill>
                  <a:schemeClr val="tx1"/>
                </a:solidFill>
                <a:round/>
                <a:headEnd/>
                <a:tailEnd type="triangle" w="med" len="med"/>
              </a:ln>
            </p:spPr>
            <p:txBody>
              <a:bodyPr/>
              <a:lstStyle/>
              <a:p>
                <a:endParaRPr lang="en-US"/>
              </a:p>
            </p:txBody>
          </p:sp>
          <p:grpSp>
            <p:nvGrpSpPr>
              <p:cNvPr id="166" name="Group 912"/>
              <p:cNvGrpSpPr>
                <a:grpSpLocks/>
              </p:cNvGrpSpPr>
              <p:nvPr/>
            </p:nvGrpSpPr>
            <p:grpSpPr bwMode="auto">
              <a:xfrm rot="5400000">
                <a:off x="5160" y="14856"/>
                <a:ext cx="144" cy="384"/>
                <a:chOff x="17424" y="7344"/>
                <a:chExt cx="236" cy="553"/>
              </a:xfrm>
            </p:grpSpPr>
            <p:sp>
              <p:nvSpPr>
                <p:cNvPr id="203" name="AutoShape 913"/>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204" name="Freeform 914"/>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205" name="Freeform 915"/>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200" name="Oval 916"/>
            <p:cNvSpPr>
              <a:spLocks noChangeAspect="1" noChangeArrowheads="1"/>
            </p:cNvSpPr>
            <p:nvPr/>
          </p:nvSpPr>
          <p:spPr bwMode="auto">
            <a:xfrm>
              <a:off x="1274" y="1967"/>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sp>
        <p:nvSpPr>
          <p:cNvPr id="206" name="Text Box 211"/>
          <p:cNvSpPr txBox="1">
            <a:spLocks noChangeArrowheads="1"/>
          </p:cNvSpPr>
          <p:nvPr/>
        </p:nvSpPr>
        <p:spPr bwMode="auto">
          <a:xfrm>
            <a:off x="228600" y="914400"/>
            <a:ext cx="3352800" cy="3139321"/>
          </a:xfrm>
          <a:prstGeom prst="rect">
            <a:avLst/>
          </a:prstGeom>
          <a:noFill/>
          <a:ln w="9525">
            <a:noFill/>
            <a:miter lim="800000"/>
            <a:headEnd/>
            <a:tailEnd/>
          </a:ln>
        </p:spPr>
        <p:txBody>
          <a:bodyPr>
            <a:spAutoFit/>
          </a:bodyPr>
          <a:lstStyle/>
          <a:p>
            <a:pPr marL="342900" indent="-342900">
              <a:spcBef>
                <a:spcPct val="50000"/>
              </a:spcBef>
            </a:pPr>
            <a:r>
              <a:rPr lang="en-US" dirty="0">
                <a:latin typeface="Calibri" pitchFamily="34" charset="0"/>
              </a:rPr>
              <a:t>Components</a:t>
            </a:r>
          </a:p>
          <a:p>
            <a:pPr marL="342900" indent="-342900">
              <a:spcBef>
                <a:spcPct val="50000"/>
              </a:spcBef>
              <a:buFontTx/>
              <a:buAutoNum type="arabicPeriod"/>
            </a:pPr>
            <a:r>
              <a:rPr lang="en-US" dirty="0">
                <a:latin typeface="Calibri" pitchFamily="34" charset="0"/>
              </a:rPr>
              <a:t>Electrophysiology</a:t>
            </a:r>
          </a:p>
          <a:p>
            <a:pPr marL="342900" indent="-342900">
              <a:spcBef>
                <a:spcPct val="50000"/>
              </a:spcBef>
              <a:buFontTx/>
              <a:buAutoNum type="arabicPeriod"/>
            </a:pPr>
            <a:r>
              <a:rPr lang="en-US" dirty="0" smtClean="0">
                <a:latin typeface="Calibri" pitchFamily="34" charset="0"/>
              </a:rPr>
              <a:t>Calcium </a:t>
            </a:r>
            <a:r>
              <a:rPr lang="en-US" dirty="0">
                <a:latin typeface="Calibri" pitchFamily="34" charset="0"/>
              </a:rPr>
              <a:t>handling</a:t>
            </a:r>
          </a:p>
          <a:p>
            <a:pPr marL="342900" indent="-342900">
              <a:spcBef>
                <a:spcPct val="50000"/>
              </a:spcBef>
              <a:buFontTx/>
              <a:buAutoNum type="arabicPeriod"/>
            </a:pPr>
            <a:r>
              <a:rPr lang="en-US" dirty="0">
                <a:latin typeface="Calibri" pitchFamily="34" charset="0"/>
              </a:rPr>
              <a:t>Signaling (</a:t>
            </a:r>
            <a:r>
              <a:rPr lang="en-US" dirty="0" err="1">
                <a:latin typeface="Calibri" pitchFamily="34" charset="0"/>
              </a:rPr>
              <a:t>CaMKII</a:t>
            </a:r>
            <a:r>
              <a:rPr lang="en-US" dirty="0">
                <a:latin typeface="Calibri" pitchFamily="34" charset="0"/>
              </a:rPr>
              <a:t>, </a:t>
            </a:r>
            <a:r>
              <a:rPr lang="el-GR" dirty="0">
                <a:latin typeface="Calibri" pitchFamily="34" charset="0"/>
              </a:rPr>
              <a:t>β</a:t>
            </a:r>
            <a:r>
              <a:rPr lang="en-US" dirty="0">
                <a:latin typeface="Calibri" pitchFamily="34" charset="0"/>
              </a:rPr>
              <a:t>-AR, others</a:t>
            </a:r>
            <a:r>
              <a:rPr lang="en-US" dirty="0" smtClean="0">
                <a:latin typeface="Calibri" pitchFamily="34" charset="0"/>
              </a:rPr>
              <a:t>)</a:t>
            </a:r>
          </a:p>
          <a:p>
            <a:pPr marL="342900" indent="-342900">
              <a:spcBef>
                <a:spcPct val="50000"/>
              </a:spcBef>
              <a:buFontTx/>
              <a:buAutoNum type="arabicPeriod"/>
            </a:pPr>
            <a:r>
              <a:rPr lang="en-US" dirty="0" smtClean="0">
                <a:latin typeface="Calibri" pitchFamily="34" charset="0"/>
              </a:rPr>
              <a:t>Cross-bridge</a:t>
            </a:r>
          </a:p>
          <a:p>
            <a:pPr marL="342900" indent="-342900">
              <a:spcBef>
                <a:spcPct val="50000"/>
              </a:spcBef>
            </a:pPr>
            <a:endParaRPr lang="el-GR" dirty="0">
              <a:latin typeface="Calibri" pitchFamily="34" charset="0"/>
            </a:endParaRPr>
          </a:p>
          <a:p>
            <a:pPr marL="342900" indent="-342900">
              <a:spcBef>
                <a:spcPct val="50000"/>
              </a:spcBef>
              <a:buFontTx/>
              <a:buAutoNum type="arabicPeriod"/>
            </a:pPr>
            <a:endParaRPr lang="en-US" dirty="0">
              <a:latin typeface="Calibri" pitchFamily="34" charset="0"/>
            </a:endParaRPr>
          </a:p>
        </p:txBody>
      </p:sp>
      <p:sp>
        <p:nvSpPr>
          <p:cNvPr id="207" name="Text Box 212"/>
          <p:cNvSpPr txBox="1">
            <a:spLocks noChangeArrowheads="1"/>
          </p:cNvSpPr>
          <p:nvPr/>
        </p:nvSpPr>
        <p:spPr bwMode="auto">
          <a:xfrm>
            <a:off x="3733800" y="2743200"/>
            <a:ext cx="1371600" cy="274638"/>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Norepinephrine</a:t>
            </a:r>
          </a:p>
        </p:txBody>
      </p:sp>
      <p:sp>
        <p:nvSpPr>
          <p:cNvPr id="208" name="Text Box 213"/>
          <p:cNvSpPr txBox="1">
            <a:spLocks noChangeArrowheads="1"/>
          </p:cNvSpPr>
          <p:nvPr/>
        </p:nvSpPr>
        <p:spPr bwMode="auto">
          <a:xfrm>
            <a:off x="1295400" y="5334000"/>
            <a:ext cx="762000" cy="274638"/>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CaMKII</a:t>
            </a:r>
          </a:p>
        </p:txBody>
      </p:sp>
      <p:pic>
        <p:nvPicPr>
          <p:cNvPr id="209" name="Picture 208"/>
          <p:cNvPicPr>
            <a:picLocks noChangeAspect="1"/>
          </p:cNvPicPr>
          <p:nvPr/>
        </p:nvPicPr>
        <p:blipFill>
          <a:blip r:embed="rId4"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Cardiac cell mechanics</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sp>
        <p:nvSpPr>
          <p:cNvPr id="209" name="AutoShape 675"/>
          <p:cNvSpPr>
            <a:spLocks noChangeArrowheads="1"/>
          </p:cNvSpPr>
          <p:nvPr/>
        </p:nvSpPr>
        <p:spPr bwMode="auto">
          <a:xfrm>
            <a:off x="2057400" y="3581400"/>
            <a:ext cx="4572000" cy="2590800"/>
          </a:xfrm>
          <a:prstGeom prst="roundRect">
            <a:avLst>
              <a:gd name="adj" fmla="val 16667"/>
            </a:avLst>
          </a:prstGeom>
          <a:solidFill>
            <a:srgbClr val="CCFFCC"/>
          </a:solidFill>
          <a:ln w="101600">
            <a:solidFill>
              <a:srgbClr val="2D96FF"/>
            </a:solidFill>
            <a:round/>
            <a:headEnd/>
            <a:tailEnd/>
          </a:ln>
        </p:spPr>
        <p:txBody>
          <a:bodyPr wrap="none" anchor="ctr"/>
          <a:lstStyle/>
          <a:p>
            <a:endParaRPr lang="en-US">
              <a:latin typeface="Calibri" pitchFamily="34" charset="0"/>
            </a:endParaRPr>
          </a:p>
        </p:txBody>
      </p:sp>
      <p:sp>
        <p:nvSpPr>
          <p:cNvPr id="210" name="AutoShape 706"/>
          <p:cNvSpPr>
            <a:spLocks noChangeArrowheads="1"/>
          </p:cNvSpPr>
          <p:nvPr/>
        </p:nvSpPr>
        <p:spPr bwMode="auto">
          <a:xfrm>
            <a:off x="2155825" y="4038600"/>
            <a:ext cx="981075" cy="1752600"/>
          </a:xfrm>
          <a:prstGeom prst="roundRect">
            <a:avLst>
              <a:gd name="adj" fmla="val 16667"/>
            </a:avLst>
          </a:prstGeom>
          <a:noFill/>
          <a:ln w="25400">
            <a:solidFill>
              <a:srgbClr val="4BA5FF"/>
            </a:solidFill>
            <a:prstDash val="dash"/>
            <a:round/>
            <a:headEnd/>
            <a:tailEnd/>
          </a:ln>
        </p:spPr>
        <p:txBody>
          <a:bodyPr wrap="none" anchor="ctr"/>
          <a:lstStyle/>
          <a:p>
            <a:endParaRPr lang="en-US">
              <a:latin typeface="Calibri" pitchFamily="34" charset="0"/>
            </a:endParaRPr>
          </a:p>
        </p:txBody>
      </p:sp>
      <p:sp>
        <p:nvSpPr>
          <p:cNvPr id="211" name="Freeform 734"/>
          <p:cNvSpPr>
            <a:spLocks/>
          </p:cNvSpPr>
          <p:nvPr/>
        </p:nvSpPr>
        <p:spPr bwMode="auto">
          <a:xfrm>
            <a:off x="3200400" y="4038600"/>
            <a:ext cx="1371600" cy="1752600"/>
          </a:xfrm>
          <a:custGeom>
            <a:avLst/>
            <a:gdLst>
              <a:gd name="T0" fmla="*/ 0 w 1728"/>
              <a:gd name="T1" fmla="*/ 0 h 1152"/>
              <a:gd name="T2" fmla="*/ 5670550 w 1728"/>
              <a:gd name="T3" fmla="*/ 0 h 1152"/>
              <a:gd name="T4" fmla="*/ 5670550 w 1728"/>
              <a:gd name="T5" fmla="*/ 430500639 h 1152"/>
              <a:gd name="T6" fmla="*/ 17010858 w 1728"/>
              <a:gd name="T7" fmla="*/ 430500639 h 1152"/>
              <a:gd name="T8" fmla="*/ 17010858 w 1728"/>
              <a:gd name="T9" fmla="*/ 1636364045 h 1152"/>
              <a:gd name="T10" fmla="*/ 5670550 w 1728"/>
              <a:gd name="T11" fmla="*/ 1636364045 h 1152"/>
              <a:gd name="T12" fmla="*/ 5670550 w 1728"/>
              <a:gd name="T13" fmla="*/ 2064550515 h 1152"/>
              <a:gd name="T14" fmla="*/ 0 w 1728"/>
              <a:gd name="T15" fmla="*/ 2064550515 h 1152"/>
              <a:gd name="T16" fmla="*/ 0 w 1728"/>
              <a:gd name="T17" fmla="*/ 0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1152"/>
              <a:gd name="T29" fmla="*/ 1728 w 1728"/>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1152">
                <a:moveTo>
                  <a:pt x="0" y="0"/>
                </a:moveTo>
                <a:lnTo>
                  <a:pt x="576" y="0"/>
                </a:lnTo>
                <a:lnTo>
                  <a:pt x="576" y="240"/>
                </a:lnTo>
                <a:lnTo>
                  <a:pt x="1728" y="240"/>
                </a:lnTo>
                <a:lnTo>
                  <a:pt x="1728" y="912"/>
                </a:lnTo>
                <a:lnTo>
                  <a:pt x="576" y="912"/>
                </a:lnTo>
                <a:lnTo>
                  <a:pt x="576" y="1152"/>
                </a:lnTo>
                <a:lnTo>
                  <a:pt x="0" y="1152"/>
                </a:lnTo>
                <a:lnTo>
                  <a:pt x="0" y="0"/>
                </a:lnTo>
                <a:close/>
              </a:path>
            </a:pathLst>
          </a:custGeom>
          <a:solidFill>
            <a:srgbClr val="D0EAEC"/>
          </a:solidFill>
          <a:ln w="50800">
            <a:solidFill>
              <a:srgbClr val="0073E6"/>
            </a:solidFill>
            <a:round/>
            <a:headEnd/>
            <a:tailEnd/>
          </a:ln>
        </p:spPr>
        <p:txBody>
          <a:bodyPr/>
          <a:lstStyle/>
          <a:p>
            <a:endParaRPr lang="en-US"/>
          </a:p>
        </p:txBody>
      </p:sp>
      <p:sp>
        <p:nvSpPr>
          <p:cNvPr id="212" name="Text Box 736"/>
          <p:cNvSpPr txBox="1">
            <a:spLocks noChangeArrowheads="1"/>
          </p:cNvSpPr>
          <p:nvPr/>
        </p:nvSpPr>
        <p:spPr bwMode="auto">
          <a:xfrm>
            <a:off x="3886200" y="5821363"/>
            <a:ext cx="850900" cy="274637"/>
          </a:xfrm>
          <a:prstGeom prst="rect">
            <a:avLst/>
          </a:prstGeom>
          <a:noFill/>
          <a:ln w="9525">
            <a:noFill/>
            <a:miter lim="800000"/>
            <a:headEnd/>
            <a:tailEnd/>
          </a:ln>
        </p:spPr>
        <p:txBody>
          <a:bodyPr wrap="none">
            <a:spAutoFit/>
          </a:bodyPr>
          <a:lstStyle/>
          <a:p>
            <a:r>
              <a:rPr lang="en-US" sz="1200" b="1">
                <a:latin typeface="Calibri" pitchFamily="34" charset="0"/>
              </a:rPr>
              <a:t>Cytoplasm</a:t>
            </a:r>
          </a:p>
        </p:txBody>
      </p:sp>
      <p:sp>
        <p:nvSpPr>
          <p:cNvPr id="213" name="Oval 783"/>
          <p:cNvSpPr>
            <a:spLocks noChangeArrowheads="1"/>
          </p:cNvSpPr>
          <p:nvPr/>
        </p:nvSpPr>
        <p:spPr bwMode="auto">
          <a:xfrm>
            <a:off x="5791200" y="3733800"/>
            <a:ext cx="609600" cy="838200"/>
          </a:xfrm>
          <a:prstGeom prst="ellipse">
            <a:avLst/>
          </a:prstGeom>
          <a:solidFill>
            <a:schemeClr val="bg1"/>
          </a:solidFill>
          <a:ln w="9525">
            <a:solidFill>
              <a:schemeClr val="tx1"/>
            </a:solidFill>
            <a:prstDash val="dash"/>
            <a:round/>
            <a:headEnd/>
            <a:tailEnd/>
          </a:ln>
        </p:spPr>
        <p:txBody>
          <a:bodyPr wrap="none" anchor="ctr"/>
          <a:lstStyle/>
          <a:p>
            <a:r>
              <a:rPr lang="en-US" sz="1200">
                <a:latin typeface="Calibri" pitchFamily="34" charset="0"/>
              </a:rPr>
              <a:t>slow </a:t>
            </a:r>
          </a:p>
          <a:p>
            <a:r>
              <a:rPr lang="en-US" sz="1200">
                <a:latin typeface="Calibri" pitchFamily="34" charset="0"/>
              </a:rPr>
              <a:t>buffer</a:t>
            </a:r>
          </a:p>
        </p:txBody>
      </p:sp>
      <p:sp>
        <p:nvSpPr>
          <p:cNvPr id="214" name="Line 813"/>
          <p:cNvSpPr>
            <a:spLocks noChangeShapeType="1"/>
          </p:cNvSpPr>
          <p:nvPr/>
        </p:nvSpPr>
        <p:spPr bwMode="auto">
          <a:xfrm rot="5400000">
            <a:off x="2213769" y="3734594"/>
            <a:ext cx="760412" cy="0"/>
          </a:xfrm>
          <a:prstGeom prst="line">
            <a:avLst/>
          </a:prstGeom>
          <a:noFill/>
          <a:ln w="12700">
            <a:solidFill>
              <a:schemeClr val="tx1"/>
            </a:solidFill>
            <a:round/>
            <a:headEnd/>
            <a:tailEnd type="triangle" w="med" len="med"/>
          </a:ln>
        </p:spPr>
        <p:txBody>
          <a:bodyPr/>
          <a:lstStyle/>
          <a:p>
            <a:endParaRPr lang="en-US"/>
          </a:p>
        </p:txBody>
      </p:sp>
      <p:grpSp>
        <p:nvGrpSpPr>
          <p:cNvPr id="215" name="Group 814"/>
          <p:cNvGrpSpPr>
            <a:grpSpLocks/>
          </p:cNvGrpSpPr>
          <p:nvPr/>
        </p:nvGrpSpPr>
        <p:grpSpPr bwMode="auto">
          <a:xfrm rot="10800000">
            <a:off x="2536825" y="3432175"/>
            <a:ext cx="114300" cy="274638"/>
            <a:chOff x="17424" y="7344"/>
            <a:chExt cx="236" cy="553"/>
          </a:xfrm>
        </p:grpSpPr>
        <p:sp>
          <p:nvSpPr>
            <p:cNvPr id="216" name="AutoShape 815"/>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217" name="Freeform 816"/>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218" name="Freeform 817"/>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nvGrpSpPr>
          <p:cNvPr id="219" name="Group 867"/>
          <p:cNvGrpSpPr>
            <a:grpSpLocks/>
          </p:cNvGrpSpPr>
          <p:nvPr/>
        </p:nvGrpSpPr>
        <p:grpSpPr bwMode="auto">
          <a:xfrm>
            <a:off x="3686175" y="3232150"/>
            <a:ext cx="454025" cy="701675"/>
            <a:chOff x="3028" y="980"/>
            <a:chExt cx="286" cy="442"/>
          </a:xfrm>
        </p:grpSpPr>
        <p:grpSp>
          <p:nvGrpSpPr>
            <p:cNvPr id="220" name="Group 842"/>
            <p:cNvGrpSpPr>
              <a:grpSpLocks/>
            </p:cNvGrpSpPr>
            <p:nvPr/>
          </p:nvGrpSpPr>
          <p:grpSpPr bwMode="auto">
            <a:xfrm>
              <a:off x="3077" y="1082"/>
              <a:ext cx="187" cy="242"/>
              <a:chOff x="18432" y="8256"/>
              <a:chExt cx="374" cy="484"/>
            </a:xfrm>
          </p:grpSpPr>
          <p:sp>
            <p:nvSpPr>
              <p:cNvPr id="223" name="Oval 843"/>
              <p:cNvSpPr>
                <a:spLocks noChangeAspect="1" noChangeArrowheads="1"/>
              </p:cNvSpPr>
              <p:nvPr/>
            </p:nvSpPr>
            <p:spPr bwMode="auto">
              <a:xfrm>
                <a:off x="18432" y="8304"/>
                <a:ext cx="374" cy="374"/>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224" name="Line 844"/>
              <p:cNvSpPr>
                <a:spLocks noChangeShapeType="1"/>
              </p:cNvSpPr>
              <p:nvPr/>
            </p:nvSpPr>
            <p:spPr bwMode="auto">
              <a:xfrm flipV="1">
                <a:off x="18432" y="8256"/>
                <a:ext cx="0" cy="480"/>
              </a:xfrm>
              <a:prstGeom prst="line">
                <a:avLst/>
              </a:prstGeom>
              <a:noFill/>
              <a:ln w="12700">
                <a:solidFill>
                  <a:schemeClr val="tx1"/>
                </a:solidFill>
                <a:round/>
                <a:headEnd type="triangle" w="med" len="med"/>
                <a:tailEnd/>
              </a:ln>
            </p:spPr>
            <p:txBody>
              <a:bodyPr/>
              <a:lstStyle/>
              <a:p>
                <a:endParaRPr lang="en-US"/>
              </a:p>
            </p:txBody>
          </p:sp>
          <p:sp>
            <p:nvSpPr>
              <p:cNvPr id="225" name="Line 845"/>
              <p:cNvSpPr>
                <a:spLocks noChangeShapeType="1"/>
              </p:cNvSpPr>
              <p:nvPr/>
            </p:nvSpPr>
            <p:spPr bwMode="auto">
              <a:xfrm flipV="1">
                <a:off x="18806" y="8256"/>
                <a:ext cx="0" cy="484"/>
              </a:xfrm>
              <a:prstGeom prst="line">
                <a:avLst/>
              </a:prstGeom>
              <a:noFill/>
              <a:ln w="12700">
                <a:solidFill>
                  <a:schemeClr val="tx1"/>
                </a:solidFill>
                <a:round/>
                <a:headEnd/>
                <a:tailEnd type="triangle" w="med" len="med"/>
              </a:ln>
            </p:spPr>
            <p:txBody>
              <a:bodyPr/>
              <a:lstStyle/>
              <a:p>
                <a:endParaRPr lang="en-US"/>
              </a:p>
            </p:txBody>
          </p:sp>
        </p:grpSp>
        <p:sp>
          <p:nvSpPr>
            <p:cNvPr id="221" name="Oval 863"/>
            <p:cNvSpPr>
              <a:spLocks noChangeAspect="1" noChangeArrowheads="1"/>
            </p:cNvSpPr>
            <p:nvPr/>
          </p:nvSpPr>
          <p:spPr bwMode="auto">
            <a:xfrm>
              <a:off x="3028" y="1324"/>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sp>
          <p:nvSpPr>
            <p:cNvPr id="222" name="Oval 864"/>
            <p:cNvSpPr>
              <a:spLocks noChangeAspect="1" noChangeArrowheads="1"/>
            </p:cNvSpPr>
            <p:nvPr/>
          </p:nvSpPr>
          <p:spPr bwMode="auto">
            <a:xfrm>
              <a:off x="3216" y="98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sp>
        <p:nvSpPr>
          <p:cNvPr id="226" name="Line 903"/>
          <p:cNvSpPr>
            <a:spLocks noChangeShapeType="1"/>
          </p:cNvSpPr>
          <p:nvPr/>
        </p:nvSpPr>
        <p:spPr bwMode="auto">
          <a:xfrm>
            <a:off x="2590800" y="5638800"/>
            <a:ext cx="0" cy="304800"/>
          </a:xfrm>
          <a:prstGeom prst="line">
            <a:avLst/>
          </a:prstGeom>
          <a:noFill/>
          <a:ln w="9525">
            <a:solidFill>
              <a:schemeClr val="tx1"/>
            </a:solidFill>
            <a:round/>
            <a:headEnd type="triangle" w="med" len="med"/>
            <a:tailEnd type="triangle" w="med" len="med"/>
          </a:ln>
        </p:spPr>
        <p:txBody>
          <a:bodyPr/>
          <a:lstStyle/>
          <a:p>
            <a:endParaRPr lang="en-US"/>
          </a:p>
        </p:txBody>
      </p:sp>
      <p:sp>
        <p:nvSpPr>
          <p:cNvPr id="227" name="Oval 906"/>
          <p:cNvSpPr>
            <a:spLocks noChangeAspect="1" noChangeArrowheads="1"/>
          </p:cNvSpPr>
          <p:nvPr/>
        </p:nvSpPr>
        <p:spPr bwMode="auto">
          <a:xfrm>
            <a:off x="2514600" y="4114800"/>
            <a:ext cx="155575" cy="155575"/>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sp>
        <p:nvSpPr>
          <p:cNvPr id="228" name="Oval 907"/>
          <p:cNvSpPr>
            <a:spLocks noChangeAspect="1" noChangeArrowheads="1"/>
          </p:cNvSpPr>
          <p:nvPr/>
        </p:nvSpPr>
        <p:spPr bwMode="auto">
          <a:xfrm>
            <a:off x="2514600" y="5943600"/>
            <a:ext cx="155575" cy="155575"/>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nvGrpSpPr>
          <p:cNvPr id="229" name="Group 918"/>
          <p:cNvGrpSpPr>
            <a:grpSpLocks/>
          </p:cNvGrpSpPr>
          <p:nvPr/>
        </p:nvGrpSpPr>
        <p:grpSpPr bwMode="auto">
          <a:xfrm>
            <a:off x="3810000" y="5214938"/>
            <a:ext cx="155575" cy="608012"/>
            <a:chOff x="1268" y="1057"/>
            <a:chExt cx="98" cy="383"/>
          </a:xfrm>
        </p:grpSpPr>
        <p:grpSp>
          <p:nvGrpSpPr>
            <p:cNvPr id="230" name="Group 919"/>
            <p:cNvGrpSpPr>
              <a:grpSpLocks/>
            </p:cNvGrpSpPr>
            <p:nvPr/>
          </p:nvGrpSpPr>
          <p:grpSpPr bwMode="auto">
            <a:xfrm rot="5400000">
              <a:off x="1177" y="1162"/>
              <a:ext cx="281" cy="72"/>
              <a:chOff x="4931" y="14976"/>
              <a:chExt cx="624" cy="144"/>
            </a:xfrm>
          </p:grpSpPr>
          <p:sp>
            <p:nvSpPr>
              <p:cNvPr id="232" name="Line 920"/>
              <p:cNvSpPr>
                <a:spLocks noChangeShapeType="1"/>
              </p:cNvSpPr>
              <p:nvPr/>
            </p:nvSpPr>
            <p:spPr bwMode="auto">
              <a:xfrm>
                <a:off x="4931" y="15047"/>
                <a:ext cx="624" cy="0"/>
              </a:xfrm>
              <a:prstGeom prst="line">
                <a:avLst/>
              </a:prstGeom>
              <a:noFill/>
              <a:ln w="12700">
                <a:solidFill>
                  <a:schemeClr val="tx1"/>
                </a:solidFill>
                <a:round/>
                <a:headEnd/>
                <a:tailEnd type="triangle" w="med" len="med"/>
              </a:ln>
            </p:spPr>
            <p:txBody>
              <a:bodyPr/>
              <a:lstStyle/>
              <a:p>
                <a:endParaRPr lang="en-US"/>
              </a:p>
            </p:txBody>
          </p:sp>
          <p:grpSp>
            <p:nvGrpSpPr>
              <p:cNvPr id="233" name="Group 921"/>
              <p:cNvGrpSpPr>
                <a:grpSpLocks/>
              </p:cNvGrpSpPr>
              <p:nvPr/>
            </p:nvGrpSpPr>
            <p:grpSpPr bwMode="auto">
              <a:xfrm rot="5400000">
                <a:off x="5160" y="14856"/>
                <a:ext cx="144" cy="384"/>
                <a:chOff x="17424" y="7344"/>
                <a:chExt cx="236" cy="553"/>
              </a:xfrm>
            </p:grpSpPr>
            <p:sp>
              <p:nvSpPr>
                <p:cNvPr id="234" name="AutoShape 922"/>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235" name="Freeform 923"/>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236" name="Freeform 924"/>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231" name="Oval 925"/>
            <p:cNvSpPr>
              <a:spLocks noChangeAspect="1" noChangeArrowheads="1"/>
            </p:cNvSpPr>
            <p:nvPr/>
          </p:nvSpPr>
          <p:spPr bwMode="auto">
            <a:xfrm>
              <a:off x="1268" y="134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grpSp>
        <p:nvGrpSpPr>
          <p:cNvPr id="237" name="Group 975"/>
          <p:cNvGrpSpPr>
            <a:grpSpLocks/>
          </p:cNvGrpSpPr>
          <p:nvPr/>
        </p:nvGrpSpPr>
        <p:grpSpPr bwMode="auto">
          <a:xfrm>
            <a:off x="3152775" y="3232150"/>
            <a:ext cx="381000" cy="571500"/>
            <a:chOff x="2640" y="980"/>
            <a:chExt cx="240" cy="360"/>
          </a:xfrm>
        </p:grpSpPr>
        <p:sp>
          <p:nvSpPr>
            <p:cNvPr id="238" name="Oval 964"/>
            <p:cNvSpPr>
              <a:spLocks noChangeAspect="1" noChangeArrowheads="1"/>
            </p:cNvSpPr>
            <p:nvPr/>
          </p:nvSpPr>
          <p:spPr bwMode="auto">
            <a:xfrm rot="5400000">
              <a:off x="2693" y="1109"/>
              <a:ext cx="187" cy="187"/>
            </a:xfrm>
            <a:prstGeom prst="ellipse">
              <a:avLst/>
            </a:prstGeom>
            <a:gradFill rotWithShape="1">
              <a:gsLst>
                <a:gs pos="0">
                  <a:srgbClr val="FFFF99"/>
                </a:gs>
                <a:gs pos="100000">
                  <a:srgbClr val="C5A531"/>
                </a:gs>
              </a:gsLst>
              <a:path path="shape">
                <a:fillToRect l="50000" t="50000" r="50000" b="50000"/>
              </a:path>
            </a:gradFill>
            <a:ln w="12700" algn="ctr">
              <a:solidFill>
                <a:schemeClr val="tx1"/>
              </a:solidFill>
              <a:round/>
              <a:headEnd/>
              <a:tailEnd type="none" w="lg" len="med"/>
            </a:ln>
          </p:spPr>
          <p:txBody>
            <a:bodyPr rot="10800000" vert="eaVert" wrap="none" anchor="ctr"/>
            <a:lstStyle/>
            <a:p>
              <a:pPr algn="ctr"/>
              <a:r>
                <a:rPr lang="en-US" sz="800" b="1">
                  <a:latin typeface="Calibri" pitchFamily="34" charset="0"/>
                </a:rPr>
                <a:t>ATP</a:t>
              </a:r>
            </a:p>
          </p:txBody>
        </p:sp>
        <p:sp>
          <p:nvSpPr>
            <p:cNvPr id="239" name="Line 965"/>
            <p:cNvSpPr>
              <a:spLocks noChangeShapeType="1"/>
            </p:cNvSpPr>
            <p:nvPr/>
          </p:nvSpPr>
          <p:spPr bwMode="auto">
            <a:xfrm flipH="1" flipV="1">
              <a:off x="2688" y="1080"/>
              <a:ext cx="2" cy="260"/>
            </a:xfrm>
            <a:prstGeom prst="line">
              <a:avLst/>
            </a:prstGeom>
            <a:noFill/>
            <a:ln w="12700">
              <a:solidFill>
                <a:schemeClr val="tx1"/>
              </a:solidFill>
              <a:round/>
              <a:headEnd/>
              <a:tailEnd type="triangle" w="med" len="med"/>
            </a:ln>
          </p:spPr>
          <p:txBody>
            <a:bodyPr/>
            <a:lstStyle/>
            <a:p>
              <a:endParaRPr lang="en-US"/>
            </a:p>
          </p:txBody>
        </p:sp>
        <p:sp>
          <p:nvSpPr>
            <p:cNvPr id="240" name="Oval 966"/>
            <p:cNvSpPr>
              <a:spLocks noChangeAspect="1" noChangeArrowheads="1"/>
            </p:cNvSpPr>
            <p:nvPr/>
          </p:nvSpPr>
          <p:spPr bwMode="auto">
            <a:xfrm>
              <a:off x="2640" y="98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sp>
        <p:nvSpPr>
          <p:cNvPr id="241" name="Oval 982"/>
          <p:cNvSpPr>
            <a:spLocks noChangeAspect="1" noChangeArrowheads="1"/>
          </p:cNvSpPr>
          <p:nvPr/>
        </p:nvSpPr>
        <p:spPr bwMode="auto">
          <a:xfrm>
            <a:off x="5334000" y="4648200"/>
            <a:ext cx="304800" cy="304800"/>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1000" b="1">
                <a:latin typeface="Calibri" pitchFamily="34" charset="0"/>
                <a:cs typeface="Arial" charset="0"/>
              </a:rPr>
              <a:t>Ca</a:t>
            </a:r>
            <a:r>
              <a:rPr lang="en-US" sz="1000" b="1" baseline="30000">
                <a:latin typeface="Calibri" pitchFamily="34" charset="0"/>
                <a:cs typeface="Arial" charset="0"/>
              </a:rPr>
              <a:t>2+</a:t>
            </a:r>
          </a:p>
        </p:txBody>
      </p:sp>
      <p:sp>
        <p:nvSpPr>
          <p:cNvPr id="242" name="Line 983"/>
          <p:cNvSpPr>
            <a:spLocks noChangeShapeType="1"/>
          </p:cNvSpPr>
          <p:nvPr/>
        </p:nvSpPr>
        <p:spPr bwMode="auto">
          <a:xfrm>
            <a:off x="5629275" y="4927600"/>
            <a:ext cx="209550" cy="238125"/>
          </a:xfrm>
          <a:prstGeom prst="line">
            <a:avLst/>
          </a:prstGeom>
          <a:noFill/>
          <a:ln w="9525">
            <a:solidFill>
              <a:srgbClr val="00FF00"/>
            </a:solidFill>
            <a:round/>
            <a:headEnd type="triangle" w="med" len="med"/>
            <a:tailEnd type="triangle" w="med" len="med"/>
          </a:ln>
        </p:spPr>
        <p:txBody>
          <a:bodyPr/>
          <a:lstStyle/>
          <a:p>
            <a:endParaRPr lang="en-US"/>
          </a:p>
        </p:txBody>
      </p:sp>
      <p:grpSp>
        <p:nvGrpSpPr>
          <p:cNvPr id="243" name="Group 984"/>
          <p:cNvGrpSpPr>
            <a:grpSpLocks/>
          </p:cNvGrpSpPr>
          <p:nvPr/>
        </p:nvGrpSpPr>
        <p:grpSpPr bwMode="auto">
          <a:xfrm>
            <a:off x="4038600" y="5067300"/>
            <a:ext cx="381000" cy="571500"/>
            <a:chOff x="2640" y="980"/>
            <a:chExt cx="240" cy="360"/>
          </a:xfrm>
        </p:grpSpPr>
        <p:sp>
          <p:nvSpPr>
            <p:cNvPr id="244" name="Oval 985"/>
            <p:cNvSpPr>
              <a:spLocks noChangeAspect="1" noChangeArrowheads="1"/>
            </p:cNvSpPr>
            <p:nvPr/>
          </p:nvSpPr>
          <p:spPr bwMode="auto">
            <a:xfrm rot="5400000">
              <a:off x="2693" y="1109"/>
              <a:ext cx="187" cy="187"/>
            </a:xfrm>
            <a:prstGeom prst="ellipse">
              <a:avLst/>
            </a:prstGeom>
            <a:gradFill rotWithShape="1">
              <a:gsLst>
                <a:gs pos="0">
                  <a:srgbClr val="FFFF99"/>
                </a:gs>
                <a:gs pos="100000">
                  <a:srgbClr val="C5A531"/>
                </a:gs>
              </a:gsLst>
              <a:path path="shape">
                <a:fillToRect l="50000" t="50000" r="50000" b="50000"/>
              </a:path>
            </a:gradFill>
            <a:ln w="12700" algn="ctr">
              <a:solidFill>
                <a:schemeClr val="tx1"/>
              </a:solidFill>
              <a:round/>
              <a:headEnd/>
              <a:tailEnd type="none" w="lg" len="med"/>
            </a:ln>
          </p:spPr>
          <p:txBody>
            <a:bodyPr rot="10800000" vert="eaVert" wrap="none" anchor="ctr"/>
            <a:lstStyle/>
            <a:p>
              <a:pPr algn="ctr"/>
              <a:r>
                <a:rPr lang="en-US" sz="800" b="1">
                  <a:latin typeface="Calibri" pitchFamily="34" charset="0"/>
                </a:rPr>
                <a:t>ATP</a:t>
              </a:r>
            </a:p>
          </p:txBody>
        </p:sp>
        <p:sp>
          <p:nvSpPr>
            <p:cNvPr id="245" name="Line 986"/>
            <p:cNvSpPr>
              <a:spLocks noChangeShapeType="1"/>
            </p:cNvSpPr>
            <p:nvPr/>
          </p:nvSpPr>
          <p:spPr bwMode="auto">
            <a:xfrm flipH="1" flipV="1">
              <a:off x="2688" y="1080"/>
              <a:ext cx="2" cy="260"/>
            </a:xfrm>
            <a:prstGeom prst="line">
              <a:avLst/>
            </a:prstGeom>
            <a:noFill/>
            <a:ln w="12700">
              <a:solidFill>
                <a:schemeClr val="tx1"/>
              </a:solidFill>
              <a:round/>
              <a:headEnd/>
              <a:tailEnd type="triangle" w="med" len="med"/>
            </a:ln>
          </p:spPr>
          <p:txBody>
            <a:bodyPr/>
            <a:lstStyle/>
            <a:p>
              <a:endParaRPr lang="en-US"/>
            </a:p>
          </p:txBody>
        </p:sp>
        <p:sp>
          <p:nvSpPr>
            <p:cNvPr id="246" name="Oval 987"/>
            <p:cNvSpPr>
              <a:spLocks noChangeAspect="1" noChangeArrowheads="1"/>
            </p:cNvSpPr>
            <p:nvPr/>
          </p:nvSpPr>
          <p:spPr bwMode="auto">
            <a:xfrm>
              <a:off x="2640" y="98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sp>
        <p:nvSpPr>
          <p:cNvPr id="247" name="Line 1070"/>
          <p:cNvSpPr>
            <a:spLocks noChangeShapeType="1"/>
          </p:cNvSpPr>
          <p:nvPr/>
        </p:nvSpPr>
        <p:spPr bwMode="auto">
          <a:xfrm flipV="1">
            <a:off x="5562600" y="4343400"/>
            <a:ext cx="228600" cy="239713"/>
          </a:xfrm>
          <a:prstGeom prst="line">
            <a:avLst/>
          </a:prstGeom>
          <a:noFill/>
          <a:ln w="9525">
            <a:solidFill>
              <a:srgbClr val="00FF00"/>
            </a:solidFill>
            <a:round/>
            <a:headEnd type="triangle" w="med" len="med"/>
            <a:tailEnd type="triangle" w="med" len="med"/>
          </a:ln>
        </p:spPr>
        <p:txBody>
          <a:bodyPr/>
          <a:lstStyle/>
          <a:p>
            <a:endParaRPr lang="en-US"/>
          </a:p>
        </p:txBody>
      </p:sp>
      <p:grpSp>
        <p:nvGrpSpPr>
          <p:cNvPr id="248" name="Group 918"/>
          <p:cNvGrpSpPr>
            <a:grpSpLocks/>
          </p:cNvGrpSpPr>
          <p:nvPr/>
        </p:nvGrpSpPr>
        <p:grpSpPr bwMode="auto">
          <a:xfrm>
            <a:off x="4284663" y="3351213"/>
            <a:ext cx="155575" cy="608012"/>
            <a:chOff x="1268" y="1057"/>
            <a:chExt cx="98" cy="383"/>
          </a:xfrm>
        </p:grpSpPr>
        <p:grpSp>
          <p:nvGrpSpPr>
            <p:cNvPr id="249" name="Group 919"/>
            <p:cNvGrpSpPr>
              <a:grpSpLocks/>
            </p:cNvGrpSpPr>
            <p:nvPr/>
          </p:nvGrpSpPr>
          <p:grpSpPr bwMode="auto">
            <a:xfrm rot="5400000">
              <a:off x="1177" y="1162"/>
              <a:ext cx="281" cy="72"/>
              <a:chOff x="4931" y="14976"/>
              <a:chExt cx="624" cy="144"/>
            </a:xfrm>
          </p:grpSpPr>
          <p:sp>
            <p:nvSpPr>
              <p:cNvPr id="251" name="Line 920"/>
              <p:cNvSpPr>
                <a:spLocks noChangeShapeType="1"/>
              </p:cNvSpPr>
              <p:nvPr/>
            </p:nvSpPr>
            <p:spPr bwMode="auto">
              <a:xfrm>
                <a:off x="4931" y="15047"/>
                <a:ext cx="624" cy="0"/>
              </a:xfrm>
              <a:prstGeom prst="line">
                <a:avLst/>
              </a:prstGeom>
              <a:noFill/>
              <a:ln w="12700">
                <a:solidFill>
                  <a:schemeClr val="tx1"/>
                </a:solidFill>
                <a:round/>
                <a:headEnd/>
                <a:tailEnd type="triangle" w="med" len="med"/>
              </a:ln>
            </p:spPr>
            <p:txBody>
              <a:bodyPr/>
              <a:lstStyle/>
              <a:p>
                <a:endParaRPr lang="en-US"/>
              </a:p>
            </p:txBody>
          </p:sp>
          <p:grpSp>
            <p:nvGrpSpPr>
              <p:cNvPr id="252" name="Group 921"/>
              <p:cNvGrpSpPr>
                <a:grpSpLocks/>
              </p:cNvGrpSpPr>
              <p:nvPr/>
            </p:nvGrpSpPr>
            <p:grpSpPr bwMode="auto">
              <a:xfrm rot="5400000">
                <a:off x="5160" y="14856"/>
                <a:ext cx="144" cy="384"/>
                <a:chOff x="17424" y="7344"/>
                <a:chExt cx="236" cy="553"/>
              </a:xfrm>
            </p:grpSpPr>
            <p:sp>
              <p:nvSpPr>
                <p:cNvPr id="253" name="AutoShape 922"/>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254" name="Freeform 923"/>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255" name="Freeform 924"/>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250" name="Oval 925"/>
            <p:cNvSpPr>
              <a:spLocks noChangeAspect="1" noChangeArrowheads="1"/>
            </p:cNvSpPr>
            <p:nvPr/>
          </p:nvSpPr>
          <p:spPr bwMode="auto">
            <a:xfrm>
              <a:off x="1268" y="134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sp>
        <p:nvSpPr>
          <p:cNvPr id="256" name="Oval 783"/>
          <p:cNvSpPr>
            <a:spLocks noChangeArrowheads="1"/>
          </p:cNvSpPr>
          <p:nvPr/>
        </p:nvSpPr>
        <p:spPr bwMode="auto">
          <a:xfrm>
            <a:off x="4648200" y="3733800"/>
            <a:ext cx="609600" cy="838200"/>
          </a:xfrm>
          <a:prstGeom prst="ellipse">
            <a:avLst/>
          </a:prstGeom>
          <a:solidFill>
            <a:schemeClr val="bg1"/>
          </a:solidFill>
          <a:ln w="9525">
            <a:solidFill>
              <a:schemeClr val="tx1"/>
            </a:solidFill>
            <a:prstDash val="dash"/>
            <a:round/>
            <a:headEnd/>
            <a:tailEnd/>
          </a:ln>
        </p:spPr>
        <p:txBody>
          <a:bodyPr wrap="none" anchor="ctr"/>
          <a:lstStyle/>
          <a:p>
            <a:r>
              <a:rPr lang="en-US" sz="1200">
                <a:latin typeface="Calibri" pitchFamily="34" charset="0"/>
              </a:rPr>
              <a:t>fast </a:t>
            </a:r>
          </a:p>
          <a:p>
            <a:r>
              <a:rPr lang="en-US" sz="1200">
                <a:latin typeface="Calibri" pitchFamily="34" charset="0"/>
              </a:rPr>
              <a:t>buffer</a:t>
            </a:r>
          </a:p>
        </p:txBody>
      </p:sp>
      <p:sp>
        <p:nvSpPr>
          <p:cNvPr id="257" name="Text Box 735"/>
          <p:cNvSpPr txBox="1">
            <a:spLocks noChangeArrowheads="1"/>
          </p:cNvSpPr>
          <p:nvPr/>
        </p:nvSpPr>
        <p:spPr bwMode="auto">
          <a:xfrm>
            <a:off x="3522663" y="4625975"/>
            <a:ext cx="1011237" cy="457200"/>
          </a:xfrm>
          <a:prstGeom prst="rect">
            <a:avLst/>
          </a:prstGeom>
          <a:noFill/>
          <a:ln w="9525">
            <a:noFill/>
            <a:miter lim="800000"/>
            <a:headEnd/>
            <a:tailEnd/>
          </a:ln>
        </p:spPr>
        <p:txBody>
          <a:bodyPr wrap="none">
            <a:spAutoFit/>
          </a:bodyPr>
          <a:lstStyle/>
          <a:p>
            <a:r>
              <a:rPr lang="en-US" sz="1200" b="1">
                <a:latin typeface="Calibri" pitchFamily="34" charset="0"/>
              </a:rPr>
              <a:t>Sacroplasmic</a:t>
            </a:r>
          </a:p>
          <a:p>
            <a:r>
              <a:rPr lang="en-US" sz="1200" b="1">
                <a:latin typeface="Calibri" pitchFamily="34" charset="0"/>
              </a:rPr>
              <a:t>reticulum</a:t>
            </a:r>
          </a:p>
        </p:txBody>
      </p:sp>
      <p:sp>
        <p:nvSpPr>
          <p:cNvPr id="258" name="Text Box 988"/>
          <p:cNvSpPr txBox="1">
            <a:spLocks noChangeArrowheads="1"/>
          </p:cNvSpPr>
          <p:nvPr/>
        </p:nvSpPr>
        <p:spPr bwMode="auto">
          <a:xfrm>
            <a:off x="2205038" y="4402138"/>
            <a:ext cx="868362" cy="274637"/>
          </a:xfrm>
          <a:prstGeom prst="rect">
            <a:avLst/>
          </a:prstGeom>
          <a:noFill/>
          <a:ln w="9525">
            <a:noFill/>
            <a:miter lim="800000"/>
            <a:headEnd/>
            <a:tailEnd/>
          </a:ln>
        </p:spPr>
        <p:txBody>
          <a:bodyPr wrap="none">
            <a:spAutoFit/>
          </a:bodyPr>
          <a:lstStyle/>
          <a:p>
            <a:r>
              <a:rPr lang="en-US" sz="1200" b="1">
                <a:latin typeface="Calibri" pitchFamily="34" charset="0"/>
              </a:rPr>
              <a:t>Diad space</a:t>
            </a:r>
          </a:p>
        </p:txBody>
      </p:sp>
      <p:sp>
        <p:nvSpPr>
          <p:cNvPr id="259" name="AutoShape 706"/>
          <p:cNvSpPr>
            <a:spLocks noChangeArrowheads="1"/>
          </p:cNvSpPr>
          <p:nvPr/>
        </p:nvSpPr>
        <p:spPr bwMode="auto">
          <a:xfrm>
            <a:off x="3303588" y="4114800"/>
            <a:ext cx="228600" cy="1600200"/>
          </a:xfrm>
          <a:prstGeom prst="roundRect">
            <a:avLst>
              <a:gd name="adj" fmla="val 16667"/>
            </a:avLst>
          </a:prstGeom>
          <a:noFill/>
          <a:ln w="25400">
            <a:solidFill>
              <a:srgbClr val="4BA5FF"/>
            </a:solidFill>
            <a:prstDash val="dash"/>
            <a:round/>
            <a:headEnd/>
            <a:tailEnd/>
          </a:ln>
        </p:spPr>
        <p:txBody>
          <a:bodyPr wrap="none" anchor="ctr"/>
          <a:lstStyle/>
          <a:p>
            <a:endParaRPr lang="en-US">
              <a:latin typeface="Calibri" pitchFamily="34" charset="0"/>
            </a:endParaRPr>
          </a:p>
        </p:txBody>
      </p:sp>
      <p:pic>
        <p:nvPicPr>
          <p:cNvPr id="260" name="Picture 2"/>
          <p:cNvPicPr>
            <a:picLocks noChangeAspect="1" noChangeArrowheads="1"/>
          </p:cNvPicPr>
          <p:nvPr/>
        </p:nvPicPr>
        <p:blipFill>
          <a:blip r:embed="rId3" cstate="print"/>
          <a:srcRect/>
          <a:stretch>
            <a:fillRect/>
          </a:stretch>
        </p:blipFill>
        <p:spPr bwMode="auto">
          <a:xfrm rot="464768">
            <a:off x="2303463" y="5159375"/>
            <a:ext cx="609600" cy="377825"/>
          </a:xfrm>
          <a:prstGeom prst="rect">
            <a:avLst/>
          </a:prstGeom>
          <a:noFill/>
          <a:ln w="9525">
            <a:noFill/>
            <a:miter lim="800000"/>
            <a:headEnd/>
            <a:tailEnd/>
          </a:ln>
        </p:spPr>
      </p:pic>
      <p:pic>
        <p:nvPicPr>
          <p:cNvPr id="261" name="Picture 2"/>
          <p:cNvPicPr>
            <a:picLocks noChangeAspect="1" noChangeArrowheads="1"/>
          </p:cNvPicPr>
          <p:nvPr/>
        </p:nvPicPr>
        <p:blipFill>
          <a:blip r:embed="rId3" cstate="print"/>
          <a:srcRect/>
          <a:stretch>
            <a:fillRect/>
          </a:stretch>
        </p:blipFill>
        <p:spPr bwMode="auto">
          <a:xfrm rot="-744968">
            <a:off x="4284663" y="5529263"/>
            <a:ext cx="609600" cy="377825"/>
          </a:xfrm>
          <a:prstGeom prst="rect">
            <a:avLst/>
          </a:prstGeom>
          <a:noFill/>
          <a:ln w="9525">
            <a:noFill/>
            <a:miter lim="800000"/>
            <a:headEnd/>
            <a:tailEnd/>
          </a:ln>
        </p:spPr>
      </p:pic>
      <p:grpSp>
        <p:nvGrpSpPr>
          <p:cNvPr id="262" name="Group 917"/>
          <p:cNvGrpSpPr>
            <a:grpSpLocks/>
          </p:cNvGrpSpPr>
          <p:nvPr/>
        </p:nvGrpSpPr>
        <p:grpSpPr bwMode="auto">
          <a:xfrm>
            <a:off x="2784475" y="4949825"/>
            <a:ext cx="606425" cy="155575"/>
            <a:chOff x="1274" y="1967"/>
            <a:chExt cx="382" cy="98"/>
          </a:xfrm>
        </p:grpSpPr>
        <p:grpSp>
          <p:nvGrpSpPr>
            <p:cNvPr id="263" name="Group 910"/>
            <p:cNvGrpSpPr>
              <a:grpSpLocks/>
            </p:cNvGrpSpPr>
            <p:nvPr/>
          </p:nvGrpSpPr>
          <p:grpSpPr bwMode="auto">
            <a:xfrm rot="10800000">
              <a:off x="1375" y="1981"/>
              <a:ext cx="281" cy="72"/>
              <a:chOff x="4931" y="14976"/>
              <a:chExt cx="624" cy="144"/>
            </a:xfrm>
          </p:grpSpPr>
          <p:sp>
            <p:nvSpPr>
              <p:cNvPr id="265" name="Line 911"/>
              <p:cNvSpPr>
                <a:spLocks noChangeShapeType="1"/>
              </p:cNvSpPr>
              <p:nvPr/>
            </p:nvSpPr>
            <p:spPr bwMode="auto">
              <a:xfrm>
                <a:off x="4931" y="15047"/>
                <a:ext cx="624" cy="0"/>
              </a:xfrm>
              <a:prstGeom prst="line">
                <a:avLst/>
              </a:prstGeom>
              <a:noFill/>
              <a:ln w="12700">
                <a:solidFill>
                  <a:schemeClr val="tx1"/>
                </a:solidFill>
                <a:round/>
                <a:headEnd/>
                <a:tailEnd type="triangle" w="med" len="med"/>
              </a:ln>
            </p:spPr>
            <p:txBody>
              <a:bodyPr/>
              <a:lstStyle/>
              <a:p>
                <a:endParaRPr lang="en-US"/>
              </a:p>
            </p:txBody>
          </p:sp>
          <p:grpSp>
            <p:nvGrpSpPr>
              <p:cNvPr id="266" name="Group 912"/>
              <p:cNvGrpSpPr>
                <a:grpSpLocks/>
              </p:cNvGrpSpPr>
              <p:nvPr/>
            </p:nvGrpSpPr>
            <p:grpSpPr bwMode="auto">
              <a:xfrm rot="5400000">
                <a:off x="5160" y="14856"/>
                <a:ext cx="144" cy="384"/>
                <a:chOff x="17424" y="7344"/>
                <a:chExt cx="236" cy="553"/>
              </a:xfrm>
            </p:grpSpPr>
            <p:sp>
              <p:nvSpPr>
                <p:cNvPr id="267" name="AutoShape 913"/>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268" name="Freeform 914"/>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269" name="Freeform 915"/>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264" name="Oval 916"/>
            <p:cNvSpPr>
              <a:spLocks noChangeAspect="1" noChangeArrowheads="1"/>
            </p:cNvSpPr>
            <p:nvPr/>
          </p:nvSpPr>
          <p:spPr bwMode="auto">
            <a:xfrm>
              <a:off x="1274" y="1967"/>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sp>
        <p:nvSpPr>
          <p:cNvPr id="270" name="Text Box 67"/>
          <p:cNvSpPr txBox="1">
            <a:spLocks noChangeArrowheads="1"/>
          </p:cNvSpPr>
          <p:nvPr/>
        </p:nvSpPr>
        <p:spPr bwMode="auto">
          <a:xfrm>
            <a:off x="2074863" y="5387975"/>
            <a:ext cx="762000" cy="274638"/>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CaMKII</a:t>
            </a:r>
          </a:p>
        </p:txBody>
      </p:sp>
      <p:sp>
        <p:nvSpPr>
          <p:cNvPr id="271" name="Freeform 68"/>
          <p:cNvSpPr>
            <a:spLocks/>
          </p:cNvSpPr>
          <p:nvPr/>
        </p:nvSpPr>
        <p:spPr bwMode="auto">
          <a:xfrm>
            <a:off x="3886200" y="914400"/>
            <a:ext cx="4292600" cy="1765300"/>
          </a:xfrm>
          <a:custGeom>
            <a:avLst/>
            <a:gdLst>
              <a:gd name="T0" fmla="*/ 4051300 w 2704"/>
              <a:gd name="T1" fmla="*/ 63500 h 1112"/>
              <a:gd name="T2" fmla="*/ 2603500 w 2704"/>
              <a:gd name="T3" fmla="*/ 63500 h 1112"/>
              <a:gd name="T4" fmla="*/ 1460500 w 2704"/>
              <a:gd name="T5" fmla="*/ 444500 h 1112"/>
              <a:gd name="T6" fmla="*/ 622300 w 2704"/>
              <a:gd name="T7" fmla="*/ 1358900 h 1112"/>
              <a:gd name="T8" fmla="*/ 469900 w 2704"/>
              <a:gd name="T9" fmla="*/ 1206500 h 1112"/>
              <a:gd name="T10" fmla="*/ 165100 w 2704"/>
              <a:gd name="T11" fmla="*/ 1511300 h 1112"/>
              <a:gd name="T12" fmla="*/ 1460500 w 2704"/>
              <a:gd name="T13" fmla="*/ 1739900 h 1112"/>
              <a:gd name="T14" fmla="*/ 1231900 w 2704"/>
              <a:gd name="T15" fmla="*/ 1358900 h 1112"/>
              <a:gd name="T16" fmla="*/ 1003300 w 2704"/>
              <a:gd name="T17" fmla="*/ 1511300 h 1112"/>
              <a:gd name="T18" fmla="*/ 1460500 w 2704"/>
              <a:gd name="T19" fmla="*/ 825500 h 1112"/>
              <a:gd name="T20" fmla="*/ 2146300 w 2704"/>
              <a:gd name="T21" fmla="*/ 444500 h 1112"/>
              <a:gd name="T22" fmla="*/ 2984500 w 2704"/>
              <a:gd name="T23" fmla="*/ 292100 h 1112"/>
              <a:gd name="T24" fmla="*/ 4051300 w 2704"/>
              <a:gd name="T25" fmla="*/ 368300 h 1112"/>
              <a:gd name="T26" fmla="*/ 4051300 w 2704"/>
              <a:gd name="T27" fmla="*/ 63500 h 1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4"/>
              <a:gd name="T43" fmla="*/ 0 h 1112"/>
              <a:gd name="T44" fmla="*/ 2704 w 2704"/>
              <a:gd name="T45" fmla="*/ 1112 h 1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4" h="1112">
                <a:moveTo>
                  <a:pt x="2552" y="40"/>
                </a:moveTo>
                <a:cubicBezTo>
                  <a:pt x="2400" y="8"/>
                  <a:pt x="1912" y="0"/>
                  <a:pt x="1640" y="40"/>
                </a:cubicBezTo>
                <a:cubicBezTo>
                  <a:pt x="1368" y="80"/>
                  <a:pt x="1128" y="144"/>
                  <a:pt x="920" y="280"/>
                </a:cubicBezTo>
                <a:cubicBezTo>
                  <a:pt x="712" y="416"/>
                  <a:pt x="496" y="776"/>
                  <a:pt x="392" y="856"/>
                </a:cubicBezTo>
                <a:cubicBezTo>
                  <a:pt x="288" y="936"/>
                  <a:pt x="344" y="744"/>
                  <a:pt x="296" y="760"/>
                </a:cubicBezTo>
                <a:cubicBezTo>
                  <a:pt x="248" y="776"/>
                  <a:pt x="0" y="896"/>
                  <a:pt x="104" y="952"/>
                </a:cubicBezTo>
                <a:cubicBezTo>
                  <a:pt x="208" y="1008"/>
                  <a:pt x="808" y="1112"/>
                  <a:pt x="920" y="1096"/>
                </a:cubicBezTo>
                <a:cubicBezTo>
                  <a:pt x="1032" y="1080"/>
                  <a:pt x="824" y="880"/>
                  <a:pt x="776" y="856"/>
                </a:cubicBezTo>
                <a:cubicBezTo>
                  <a:pt x="728" y="832"/>
                  <a:pt x="608" y="1008"/>
                  <a:pt x="632" y="952"/>
                </a:cubicBezTo>
                <a:cubicBezTo>
                  <a:pt x="656" y="896"/>
                  <a:pt x="800" y="632"/>
                  <a:pt x="920" y="520"/>
                </a:cubicBezTo>
                <a:cubicBezTo>
                  <a:pt x="1040" y="408"/>
                  <a:pt x="1192" y="336"/>
                  <a:pt x="1352" y="280"/>
                </a:cubicBezTo>
                <a:cubicBezTo>
                  <a:pt x="1512" y="224"/>
                  <a:pt x="1680" y="192"/>
                  <a:pt x="1880" y="184"/>
                </a:cubicBezTo>
                <a:cubicBezTo>
                  <a:pt x="2080" y="176"/>
                  <a:pt x="2440" y="256"/>
                  <a:pt x="2552" y="232"/>
                </a:cubicBezTo>
                <a:cubicBezTo>
                  <a:pt x="2664" y="208"/>
                  <a:pt x="2704" y="72"/>
                  <a:pt x="2552" y="40"/>
                </a:cubicBezTo>
                <a:close/>
              </a:path>
            </a:pathLst>
          </a:custGeom>
          <a:solidFill>
            <a:srgbClr val="CCFFCC"/>
          </a:solidFill>
          <a:ln w="76200">
            <a:solidFill>
              <a:srgbClr val="3399FF"/>
            </a:solidFill>
            <a:round/>
            <a:headEnd/>
            <a:tailEnd/>
          </a:ln>
        </p:spPr>
        <p:txBody>
          <a:bodyPr/>
          <a:lstStyle/>
          <a:p>
            <a:endParaRPr lang="en-US"/>
          </a:p>
        </p:txBody>
      </p:sp>
      <p:sp>
        <p:nvSpPr>
          <p:cNvPr id="272" name="Oval 69"/>
          <p:cNvSpPr>
            <a:spLocks noChangeArrowheads="1"/>
          </p:cNvSpPr>
          <p:nvPr/>
        </p:nvSpPr>
        <p:spPr bwMode="auto">
          <a:xfrm>
            <a:off x="4038600" y="25908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273" name="Oval 70"/>
          <p:cNvSpPr>
            <a:spLocks noChangeArrowheads="1"/>
          </p:cNvSpPr>
          <p:nvPr/>
        </p:nvSpPr>
        <p:spPr bwMode="auto">
          <a:xfrm>
            <a:off x="4419600" y="30480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274" name="Oval 71"/>
          <p:cNvSpPr>
            <a:spLocks noChangeArrowheads="1"/>
          </p:cNvSpPr>
          <p:nvPr/>
        </p:nvSpPr>
        <p:spPr bwMode="auto">
          <a:xfrm>
            <a:off x="4724400" y="27432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275" name="Oval 72"/>
          <p:cNvSpPr>
            <a:spLocks noChangeArrowheads="1"/>
          </p:cNvSpPr>
          <p:nvPr/>
        </p:nvSpPr>
        <p:spPr bwMode="auto">
          <a:xfrm>
            <a:off x="3886200" y="30480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276" name="Oval 73"/>
          <p:cNvSpPr>
            <a:spLocks noChangeArrowheads="1"/>
          </p:cNvSpPr>
          <p:nvPr/>
        </p:nvSpPr>
        <p:spPr bwMode="auto">
          <a:xfrm>
            <a:off x="4343400" y="26670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277" name="Oval 74"/>
          <p:cNvSpPr>
            <a:spLocks noChangeArrowheads="1"/>
          </p:cNvSpPr>
          <p:nvPr/>
        </p:nvSpPr>
        <p:spPr bwMode="auto">
          <a:xfrm>
            <a:off x="5638800" y="30480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278" name="Oval 75"/>
          <p:cNvSpPr>
            <a:spLocks noChangeArrowheads="1"/>
          </p:cNvSpPr>
          <p:nvPr/>
        </p:nvSpPr>
        <p:spPr bwMode="auto">
          <a:xfrm>
            <a:off x="5257800" y="28956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279" name="Oval 76"/>
          <p:cNvSpPr>
            <a:spLocks noChangeArrowheads="1"/>
          </p:cNvSpPr>
          <p:nvPr/>
        </p:nvSpPr>
        <p:spPr bwMode="auto">
          <a:xfrm>
            <a:off x="4953000" y="29718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280" name="Oval 77"/>
          <p:cNvSpPr>
            <a:spLocks noChangeArrowheads="1"/>
          </p:cNvSpPr>
          <p:nvPr/>
        </p:nvSpPr>
        <p:spPr bwMode="auto">
          <a:xfrm>
            <a:off x="3505200" y="2743200"/>
            <a:ext cx="76200" cy="76200"/>
          </a:xfrm>
          <a:prstGeom prst="ellipse">
            <a:avLst/>
          </a:prstGeom>
          <a:solidFill>
            <a:srgbClr val="FFCC00"/>
          </a:solidFill>
          <a:ln w="9525">
            <a:solidFill>
              <a:schemeClr val="tx1"/>
            </a:solidFill>
            <a:round/>
            <a:headEnd/>
            <a:tailEnd/>
          </a:ln>
        </p:spPr>
        <p:txBody>
          <a:bodyPr wrap="none" anchor="ctr"/>
          <a:lstStyle/>
          <a:p>
            <a:endParaRPr lang="en-US"/>
          </a:p>
        </p:txBody>
      </p:sp>
      <p:sp>
        <p:nvSpPr>
          <p:cNvPr id="281" name="Text Box 78"/>
          <p:cNvSpPr txBox="1">
            <a:spLocks noChangeArrowheads="1"/>
          </p:cNvSpPr>
          <p:nvPr/>
        </p:nvSpPr>
        <p:spPr bwMode="auto">
          <a:xfrm>
            <a:off x="6337300" y="968375"/>
            <a:ext cx="2362200" cy="274638"/>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Sympathetic nerve</a:t>
            </a:r>
          </a:p>
        </p:txBody>
      </p:sp>
      <p:sp>
        <p:nvSpPr>
          <p:cNvPr id="282" name="Text Box 79"/>
          <p:cNvSpPr txBox="1">
            <a:spLocks noChangeArrowheads="1"/>
          </p:cNvSpPr>
          <p:nvPr/>
        </p:nvSpPr>
        <p:spPr bwMode="auto">
          <a:xfrm>
            <a:off x="3733800" y="2743200"/>
            <a:ext cx="1371600" cy="274638"/>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Norepinephrine</a:t>
            </a:r>
          </a:p>
        </p:txBody>
      </p:sp>
      <p:sp>
        <p:nvSpPr>
          <p:cNvPr id="283" name="Text Box 80"/>
          <p:cNvSpPr txBox="1">
            <a:spLocks noChangeArrowheads="1"/>
          </p:cNvSpPr>
          <p:nvPr/>
        </p:nvSpPr>
        <p:spPr bwMode="auto">
          <a:xfrm>
            <a:off x="228600" y="914400"/>
            <a:ext cx="3352800" cy="2308324"/>
          </a:xfrm>
          <a:prstGeom prst="rect">
            <a:avLst/>
          </a:prstGeom>
          <a:noFill/>
          <a:ln w="9525">
            <a:noFill/>
            <a:miter lim="800000"/>
            <a:headEnd/>
            <a:tailEnd/>
          </a:ln>
        </p:spPr>
        <p:txBody>
          <a:bodyPr>
            <a:spAutoFit/>
          </a:bodyPr>
          <a:lstStyle/>
          <a:p>
            <a:pPr marL="342900" indent="-342900">
              <a:spcBef>
                <a:spcPct val="50000"/>
              </a:spcBef>
            </a:pPr>
            <a:r>
              <a:rPr lang="en-US" dirty="0">
                <a:latin typeface="Calibri" pitchFamily="34" charset="0"/>
              </a:rPr>
              <a:t>Components</a:t>
            </a:r>
          </a:p>
          <a:p>
            <a:pPr marL="342900" indent="-342900">
              <a:spcBef>
                <a:spcPct val="50000"/>
              </a:spcBef>
              <a:buFontTx/>
              <a:buAutoNum type="arabicPeriod"/>
            </a:pPr>
            <a:r>
              <a:rPr lang="en-US" dirty="0">
                <a:latin typeface="Calibri" pitchFamily="34" charset="0"/>
              </a:rPr>
              <a:t>Electrophysiology</a:t>
            </a:r>
          </a:p>
          <a:p>
            <a:pPr marL="342900" indent="-342900">
              <a:spcBef>
                <a:spcPct val="50000"/>
              </a:spcBef>
              <a:buFontTx/>
              <a:buAutoNum type="arabicPeriod"/>
            </a:pPr>
            <a:r>
              <a:rPr lang="en-US" dirty="0" smtClean="0">
                <a:latin typeface="Calibri" pitchFamily="34" charset="0"/>
              </a:rPr>
              <a:t>Calcium handling</a:t>
            </a:r>
          </a:p>
          <a:p>
            <a:pPr marL="342900" indent="-342900">
              <a:spcBef>
                <a:spcPct val="50000"/>
              </a:spcBef>
              <a:buFontTx/>
              <a:buAutoNum type="arabicPeriod"/>
            </a:pPr>
            <a:r>
              <a:rPr lang="en-US" dirty="0" smtClean="0">
                <a:latin typeface="Calibri" pitchFamily="34" charset="0"/>
              </a:rPr>
              <a:t>Signaling (</a:t>
            </a:r>
            <a:r>
              <a:rPr lang="en-US" dirty="0" err="1" smtClean="0">
                <a:latin typeface="Calibri" pitchFamily="34" charset="0"/>
              </a:rPr>
              <a:t>CaMKII</a:t>
            </a:r>
            <a:r>
              <a:rPr lang="en-US" dirty="0" smtClean="0">
                <a:latin typeface="Calibri" pitchFamily="34" charset="0"/>
              </a:rPr>
              <a:t>, </a:t>
            </a:r>
            <a:r>
              <a:rPr lang="el-GR" dirty="0" smtClean="0">
                <a:latin typeface="Calibri" pitchFamily="34" charset="0"/>
              </a:rPr>
              <a:t>β</a:t>
            </a:r>
            <a:r>
              <a:rPr lang="en-US" dirty="0" smtClean="0">
                <a:latin typeface="Calibri" pitchFamily="34" charset="0"/>
              </a:rPr>
              <a:t>-AR, others)</a:t>
            </a:r>
            <a:endParaRPr lang="el-GR" dirty="0" smtClean="0">
              <a:latin typeface="Calibri" pitchFamily="34" charset="0"/>
            </a:endParaRPr>
          </a:p>
          <a:p>
            <a:pPr marL="342900" indent="-342900">
              <a:spcBef>
                <a:spcPct val="50000"/>
              </a:spcBef>
              <a:buFontTx/>
              <a:buAutoNum type="arabicPeriod"/>
            </a:pPr>
            <a:r>
              <a:rPr lang="en-US" dirty="0" smtClean="0">
                <a:latin typeface="Calibri" pitchFamily="34" charset="0"/>
              </a:rPr>
              <a:t>Cross-bridge</a:t>
            </a:r>
            <a:endParaRPr lang="en-US" dirty="0">
              <a:latin typeface="Calibri" pitchFamily="34" charset="0"/>
            </a:endParaRPr>
          </a:p>
        </p:txBody>
      </p:sp>
      <p:sp>
        <p:nvSpPr>
          <p:cNvPr id="284" name="Line 81"/>
          <p:cNvSpPr>
            <a:spLocks noChangeShapeType="1"/>
          </p:cNvSpPr>
          <p:nvPr/>
        </p:nvSpPr>
        <p:spPr bwMode="auto">
          <a:xfrm flipH="1">
            <a:off x="609600" y="1524000"/>
            <a:ext cx="1752600" cy="0"/>
          </a:xfrm>
          <a:prstGeom prst="line">
            <a:avLst/>
          </a:prstGeom>
          <a:noFill/>
          <a:ln w="9525">
            <a:solidFill>
              <a:schemeClr val="tx1"/>
            </a:solidFill>
            <a:round/>
            <a:headEnd/>
            <a:tailEnd/>
          </a:ln>
        </p:spPr>
        <p:txBody>
          <a:bodyPr/>
          <a:lstStyle/>
          <a:p>
            <a:endParaRPr lang="en-US"/>
          </a:p>
        </p:txBody>
      </p:sp>
      <p:grpSp>
        <p:nvGrpSpPr>
          <p:cNvPr id="285" name="Group 786"/>
          <p:cNvGrpSpPr>
            <a:grpSpLocks/>
          </p:cNvGrpSpPr>
          <p:nvPr/>
        </p:nvGrpSpPr>
        <p:grpSpPr bwMode="auto">
          <a:xfrm>
            <a:off x="4953000" y="5181600"/>
            <a:ext cx="1524000" cy="609600"/>
            <a:chOff x="2642" y="2256"/>
            <a:chExt cx="960" cy="384"/>
          </a:xfrm>
        </p:grpSpPr>
        <p:grpSp>
          <p:nvGrpSpPr>
            <p:cNvPr id="286" name="Group 728"/>
            <p:cNvGrpSpPr>
              <a:grpSpLocks/>
            </p:cNvGrpSpPr>
            <p:nvPr/>
          </p:nvGrpSpPr>
          <p:grpSpPr bwMode="auto">
            <a:xfrm>
              <a:off x="2642" y="2256"/>
              <a:ext cx="960" cy="240"/>
              <a:chOff x="2304" y="3312"/>
              <a:chExt cx="1440" cy="576"/>
            </a:xfrm>
          </p:grpSpPr>
          <p:sp>
            <p:nvSpPr>
              <p:cNvPr id="288" name="Line 721"/>
              <p:cNvSpPr>
                <a:spLocks noChangeShapeType="1"/>
              </p:cNvSpPr>
              <p:nvPr/>
            </p:nvSpPr>
            <p:spPr bwMode="auto">
              <a:xfrm>
                <a:off x="2304" y="3600"/>
                <a:ext cx="576" cy="0"/>
              </a:xfrm>
              <a:prstGeom prst="line">
                <a:avLst/>
              </a:prstGeom>
              <a:noFill/>
              <a:ln w="25400">
                <a:solidFill>
                  <a:srgbClr val="008000"/>
                </a:solidFill>
                <a:round/>
                <a:headEnd/>
                <a:tailEnd/>
              </a:ln>
            </p:spPr>
            <p:txBody>
              <a:bodyPr/>
              <a:lstStyle/>
              <a:p>
                <a:endParaRPr lang="en-US"/>
              </a:p>
            </p:txBody>
          </p:sp>
          <p:sp>
            <p:nvSpPr>
              <p:cNvPr id="289" name="Line 722"/>
              <p:cNvSpPr>
                <a:spLocks noChangeShapeType="1"/>
              </p:cNvSpPr>
              <p:nvPr/>
            </p:nvSpPr>
            <p:spPr bwMode="auto">
              <a:xfrm>
                <a:off x="3168" y="3600"/>
                <a:ext cx="576" cy="0"/>
              </a:xfrm>
              <a:prstGeom prst="line">
                <a:avLst/>
              </a:prstGeom>
              <a:noFill/>
              <a:ln w="25400">
                <a:solidFill>
                  <a:srgbClr val="008000"/>
                </a:solidFill>
                <a:round/>
                <a:headEnd/>
                <a:tailEnd/>
              </a:ln>
            </p:spPr>
            <p:txBody>
              <a:bodyPr/>
              <a:lstStyle/>
              <a:p>
                <a:endParaRPr lang="en-US"/>
              </a:p>
            </p:txBody>
          </p:sp>
          <p:sp>
            <p:nvSpPr>
              <p:cNvPr id="290" name="Line 723"/>
              <p:cNvSpPr>
                <a:spLocks noChangeShapeType="1"/>
              </p:cNvSpPr>
              <p:nvPr/>
            </p:nvSpPr>
            <p:spPr bwMode="auto">
              <a:xfrm>
                <a:off x="2400" y="3456"/>
                <a:ext cx="1248" cy="0"/>
              </a:xfrm>
              <a:prstGeom prst="line">
                <a:avLst/>
              </a:prstGeom>
              <a:noFill/>
              <a:ln w="101600">
                <a:solidFill>
                  <a:srgbClr val="008000"/>
                </a:solidFill>
                <a:round/>
                <a:headEnd/>
                <a:tailEnd/>
              </a:ln>
            </p:spPr>
            <p:txBody>
              <a:bodyPr/>
              <a:lstStyle/>
              <a:p>
                <a:endParaRPr lang="en-US"/>
              </a:p>
            </p:txBody>
          </p:sp>
          <p:sp>
            <p:nvSpPr>
              <p:cNvPr id="291" name="Line 724"/>
              <p:cNvSpPr>
                <a:spLocks noChangeShapeType="1"/>
              </p:cNvSpPr>
              <p:nvPr/>
            </p:nvSpPr>
            <p:spPr bwMode="auto">
              <a:xfrm>
                <a:off x="2400" y="3744"/>
                <a:ext cx="1248" cy="0"/>
              </a:xfrm>
              <a:prstGeom prst="line">
                <a:avLst/>
              </a:prstGeom>
              <a:noFill/>
              <a:ln w="101600">
                <a:solidFill>
                  <a:srgbClr val="008000"/>
                </a:solidFill>
                <a:round/>
                <a:headEnd/>
                <a:tailEnd/>
              </a:ln>
            </p:spPr>
            <p:txBody>
              <a:bodyPr/>
              <a:lstStyle/>
              <a:p>
                <a:endParaRPr lang="en-US"/>
              </a:p>
            </p:txBody>
          </p:sp>
          <p:sp>
            <p:nvSpPr>
              <p:cNvPr id="292" name="Freeform 726"/>
              <p:cNvSpPr>
                <a:spLocks/>
              </p:cNvSpPr>
              <p:nvPr/>
            </p:nvSpPr>
            <p:spPr bwMode="auto">
              <a:xfrm>
                <a:off x="3168" y="3312"/>
                <a:ext cx="576" cy="576"/>
              </a:xfrm>
              <a:custGeom>
                <a:avLst/>
                <a:gdLst>
                  <a:gd name="T0" fmla="*/ 0 w 576"/>
                  <a:gd name="T1" fmla="*/ 0 h 576"/>
                  <a:gd name="T2" fmla="*/ 576 w 576"/>
                  <a:gd name="T3" fmla="*/ 0 h 576"/>
                  <a:gd name="T4" fmla="*/ 576 w 576"/>
                  <a:gd name="T5" fmla="*/ 576 h 576"/>
                  <a:gd name="T6" fmla="*/ 0 w 576"/>
                  <a:gd name="T7" fmla="*/ 576 h 576"/>
                  <a:gd name="T8" fmla="*/ 0 60000 65536"/>
                  <a:gd name="T9" fmla="*/ 0 60000 65536"/>
                  <a:gd name="T10" fmla="*/ 0 60000 65536"/>
                  <a:gd name="T11" fmla="*/ 0 60000 65536"/>
                  <a:gd name="T12" fmla="*/ 0 w 576"/>
                  <a:gd name="T13" fmla="*/ 0 h 576"/>
                  <a:gd name="T14" fmla="*/ 576 w 576"/>
                  <a:gd name="T15" fmla="*/ 576 h 576"/>
                </a:gdLst>
                <a:ahLst/>
                <a:cxnLst>
                  <a:cxn ang="T8">
                    <a:pos x="T0" y="T1"/>
                  </a:cxn>
                  <a:cxn ang="T9">
                    <a:pos x="T2" y="T3"/>
                  </a:cxn>
                  <a:cxn ang="T10">
                    <a:pos x="T4" y="T5"/>
                  </a:cxn>
                  <a:cxn ang="T11">
                    <a:pos x="T6" y="T7"/>
                  </a:cxn>
                </a:cxnLst>
                <a:rect l="T12" t="T13" r="T14" b="T15"/>
                <a:pathLst>
                  <a:path w="576" h="576">
                    <a:moveTo>
                      <a:pt x="0" y="0"/>
                    </a:moveTo>
                    <a:lnTo>
                      <a:pt x="576" y="0"/>
                    </a:lnTo>
                    <a:lnTo>
                      <a:pt x="576" y="576"/>
                    </a:lnTo>
                    <a:lnTo>
                      <a:pt x="0" y="576"/>
                    </a:lnTo>
                  </a:path>
                </a:pathLst>
              </a:custGeom>
              <a:noFill/>
              <a:ln w="25400">
                <a:solidFill>
                  <a:srgbClr val="008000"/>
                </a:solidFill>
                <a:round/>
                <a:headEnd/>
                <a:tailEnd/>
              </a:ln>
            </p:spPr>
            <p:txBody>
              <a:bodyPr/>
              <a:lstStyle/>
              <a:p>
                <a:endParaRPr lang="en-US"/>
              </a:p>
            </p:txBody>
          </p:sp>
          <p:sp>
            <p:nvSpPr>
              <p:cNvPr id="293" name="Freeform 727"/>
              <p:cNvSpPr>
                <a:spLocks/>
              </p:cNvSpPr>
              <p:nvPr/>
            </p:nvSpPr>
            <p:spPr bwMode="auto">
              <a:xfrm>
                <a:off x="2304" y="3312"/>
                <a:ext cx="576" cy="576"/>
              </a:xfrm>
              <a:custGeom>
                <a:avLst/>
                <a:gdLst>
                  <a:gd name="T0" fmla="*/ 576 w 576"/>
                  <a:gd name="T1" fmla="*/ 0 h 576"/>
                  <a:gd name="T2" fmla="*/ 0 w 576"/>
                  <a:gd name="T3" fmla="*/ 0 h 576"/>
                  <a:gd name="T4" fmla="*/ 0 w 576"/>
                  <a:gd name="T5" fmla="*/ 576 h 576"/>
                  <a:gd name="T6" fmla="*/ 576 w 576"/>
                  <a:gd name="T7" fmla="*/ 576 h 576"/>
                  <a:gd name="T8" fmla="*/ 0 60000 65536"/>
                  <a:gd name="T9" fmla="*/ 0 60000 65536"/>
                  <a:gd name="T10" fmla="*/ 0 60000 65536"/>
                  <a:gd name="T11" fmla="*/ 0 60000 65536"/>
                  <a:gd name="T12" fmla="*/ 0 w 576"/>
                  <a:gd name="T13" fmla="*/ 0 h 576"/>
                  <a:gd name="T14" fmla="*/ 576 w 576"/>
                  <a:gd name="T15" fmla="*/ 576 h 576"/>
                </a:gdLst>
                <a:ahLst/>
                <a:cxnLst>
                  <a:cxn ang="T8">
                    <a:pos x="T0" y="T1"/>
                  </a:cxn>
                  <a:cxn ang="T9">
                    <a:pos x="T2" y="T3"/>
                  </a:cxn>
                  <a:cxn ang="T10">
                    <a:pos x="T4" y="T5"/>
                  </a:cxn>
                  <a:cxn ang="T11">
                    <a:pos x="T6" y="T7"/>
                  </a:cxn>
                </a:cxnLst>
                <a:rect l="T12" t="T13" r="T14" b="T15"/>
                <a:pathLst>
                  <a:path w="576" h="576">
                    <a:moveTo>
                      <a:pt x="576" y="0"/>
                    </a:moveTo>
                    <a:lnTo>
                      <a:pt x="0" y="0"/>
                    </a:lnTo>
                    <a:lnTo>
                      <a:pt x="0" y="576"/>
                    </a:lnTo>
                    <a:lnTo>
                      <a:pt x="576" y="576"/>
                    </a:lnTo>
                  </a:path>
                </a:pathLst>
              </a:custGeom>
              <a:noFill/>
              <a:ln w="25400">
                <a:solidFill>
                  <a:srgbClr val="008000"/>
                </a:solidFill>
                <a:round/>
                <a:headEnd/>
                <a:tailEnd/>
              </a:ln>
            </p:spPr>
            <p:txBody>
              <a:bodyPr/>
              <a:lstStyle/>
              <a:p>
                <a:endParaRPr lang="en-US"/>
              </a:p>
            </p:txBody>
          </p:sp>
        </p:grpSp>
        <p:sp>
          <p:nvSpPr>
            <p:cNvPr id="287" name="Text Box 737"/>
            <p:cNvSpPr txBox="1">
              <a:spLocks noChangeArrowheads="1"/>
            </p:cNvSpPr>
            <p:nvPr/>
          </p:nvSpPr>
          <p:spPr bwMode="auto">
            <a:xfrm>
              <a:off x="2775" y="2467"/>
              <a:ext cx="671" cy="173"/>
            </a:xfrm>
            <a:prstGeom prst="rect">
              <a:avLst/>
            </a:prstGeom>
            <a:noFill/>
            <a:ln w="9525">
              <a:noFill/>
              <a:miter lim="800000"/>
              <a:headEnd/>
              <a:tailEnd/>
            </a:ln>
          </p:spPr>
          <p:txBody>
            <a:bodyPr wrap="none">
              <a:spAutoFit/>
            </a:bodyPr>
            <a:lstStyle/>
            <a:p>
              <a:r>
                <a:rPr lang="en-US" sz="1200" b="1">
                  <a:latin typeface="Calibri" pitchFamily="34" charset="0"/>
                </a:rPr>
                <a:t>Myofilaments</a:t>
              </a:r>
            </a:p>
          </p:txBody>
        </p:sp>
      </p:grpSp>
      <p:sp>
        <p:nvSpPr>
          <p:cNvPr id="294" name="Line 1070"/>
          <p:cNvSpPr>
            <a:spLocks noChangeShapeType="1"/>
          </p:cNvSpPr>
          <p:nvPr/>
        </p:nvSpPr>
        <p:spPr bwMode="auto">
          <a:xfrm flipH="1" flipV="1">
            <a:off x="5257800" y="4343400"/>
            <a:ext cx="228600" cy="239713"/>
          </a:xfrm>
          <a:prstGeom prst="line">
            <a:avLst/>
          </a:prstGeom>
          <a:noFill/>
          <a:ln w="9525">
            <a:solidFill>
              <a:srgbClr val="00FF00"/>
            </a:solidFill>
            <a:round/>
            <a:headEnd type="triangle" w="med" len="med"/>
            <a:tailEnd type="triangle" w="med" len="med"/>
          </a:ln>
        </p:spPr>
        <p:txBody>
          <a:bodyPr/>
          <a:lstStyle/>
          <a:p>
            <a:endParaRPr lang="en-US"/>
          </a:p>
        </p:txBody>
      </p:sp>
      <p:pic>
        <p:nvPicPr>
          <p:cNvPr id="295" name="Picture 294"/>
          <p:cNvPicPr>
            <a:picLocks noChangeAspect="1"/>
          </p:cNvPicPr>
          <p:nvPr/>
        </p:nvPicPr>
        <p:blipFill>
          <a:blip r:embed="rId4"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Cardiac cell mechanics</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pic>
        <p:nvPicPr>
          <p:cNvPr id="8195" name="Picture 3"/>
          <p:cNvPicPr>
            <a:picLocks noChangeAspect="1" noChangeArrowheads="1"/>
          </p:cNvPicPr>
          <p:nvPr/>
        </p:nvPicPr>
        <p:blipFill>
          <a:blip r:embed="rId3" cstate="print"/>
          <a:srcRect/>
          <a:stretch>
            <a:fillRect/>
          </a:stretch>
        </p:blipFill>
        <p:spPr bwMode="auto">
          <a:xfrm>
            <a:off x="1143000" y="762000"/>
            <a:ext cx="7096125" cy="1676400"/>
          </a:xfrm>
          <a:prstGeom prst="rect">
            <a:avLst/>
          </a:prstGeom>
          <a:noFill/>
          <a:ln w="9525">
            <a:noFill/>
            <a:miter lim="800000"/>
            <a:headEnd/>
            <a:tailEnd/>
          </a:ln>
        </p:spPr>
      </p:pic>
      <p:pic>
        <p:nvPicPr>
          <p:cNvPr id="92" name="Picture 11"/>
          <p:cNvPicPr>
            <a:picLocks noChangeAspect="1" noChangeArrowheads="1"/>
          </p:cNvPicPr>
          <p:nvPr/>
        </p:nvPicPr>
        <p:blipFill>
          <a:blip r:embed="rId4" cstate="print"/>
          <a:srcRect/>
          <a:stretch>
            <a:fillRect/>
          </a:stretch>
        </p:blipFill>
        <p:spPr bwMode="auto">
          <a:xfrm>
            <a:off x="4952999" y="2667000"/>
            <a:ext cx="3048001" cy="2081490"/>
          </a:xfrm>
          <a:prstGeom prst="rect">
            <a:avLst/>
          </a:prstGeom>
          <a:noFill/>
          <a:ln w="9525">
            <a:noFill/>
            <a:miter lim="800000"/>
            <a:headEnd/>
            <a:tailEnd/>
          </a:ln>
        </p:spPr>
      </p:pic>
      <p:pic>
        <p:nvPicPr>
          <p:cNvPr id="93" name="Picture 5"/>
          <p:cNvPicPr>
            <a:picLocks noChangeAspect="1" noChangeArrowheads="1"/>
          </p:cNvPicPr>
          <p:nvPr/>
        </p:nvPicPr>
        <p:blipFill>
          <a:blip r:embed="rId5" cstate="print"/>
          <a:srcRect/>
          <a:stretch>
            <a:fillRect/>
          </a:stretch>
        </p:blipFill>
        <p:spPr bwMode="auto">
          <a:xfrm>
            <a:off x="1143000" y="2590800"/>
            <a:ext cx="3657600" cy="2613837"/>
          </a:xfrm>
          <a:prstGeom prst="rect">
            <a:avLst/>
          </a:prstGeom>
          <a:noFill/>
          <a:ln w="9525">
            <a:noFill/>
            <a:miter lim="800000"/>
            <a:headEnd/>
            <a:tailEnd/>
          </a:ln>
        </p:spPr>
      </p:pic>
      <p:pic>
        <p:nvPicPr>
          <p:cNvPr id="94" name="Picture 5"/>
          <p:cNvPicPr>
            <a:picLocks noChangeAspect="1" noChangeArrowheads="1"/>
          </p:cNvPicPr>
          <p:nvPr/>
        </p:nvPicPr>
        <p:blipFill>
          <a:blip r:embed="rId6" cstate="print"/>
          <a:srcRect/>
          <a:stretch>
            <a:fillRect/>
          </a:stretch>
        </p:blipFill>
        <p:spPr bwMode="auto">
          <a:xfrm>
            <a:off x="1219200" y="5150992"/>
            <a:ext cx="2725327" cy="1707008"/>
          </a:xfrm>
          <a:prstGeom prst="rect">
            <a:avLst/>
          </a:prstGeom>
          <a:noFill/>
          <a:ln w="9525">
            <a:noFill/>
            <a:miter lim="800000"/>
            <a:headEnd/>
            <a:tailEnd/>
          </a:ln>
        </p:spPr>
      </p:pic>
      <p:pic>
        <p:nvPicPr>
          <p:cNvPr id="95" name="Picture 6"/>
          <p:cNvPicPr>
            <a:picLocks noChangeAspect="1" noChangeArrowheads="1"/>
          </p:cNvPicPr>
          <p:nvPr/>
        </p:nvPicPr>
        <p:blipFill>
          <a:blip r:embed="rId7" cstate="print"/>
          <a:srcRect/>
          <a:stretch>
            <a:fillRect/>
          </a:stretch>
        </p:blipFill>
        <p:spPr bwMode="auto">
          <a:xfrm>
            <a:off x="4953000" y="4762500"/>
            <a:ext cx="2678237" cy="2095500"/>
          </a:xfrm>
          <a:prstGeom prst="rect">
            <a:avLst/>
          </a:prstGeom>
          <a:noFill/>
          <a:ln w="9525">
            <a:noFill/>
            <a:miter lim="800000"/>
            <a:headEnd/>
            <a:tailEnd/>
          </a:ln>
        </p:spPr>
      </p:pic>
      <p:pic>
        <p:nvPicPr>
          <p:cNvPr id="96" name="Picture 95"/>
          <p:cNvPicPr>
            <a:picLocks noChangeAspect="1"/>
          </p:cNvPicPr>
          <p:nvPr/>
        </p:nvPicPr>
        <p:blipFill>
          <a:blip r:embed="rId8"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3"/>
          </a:xfrm>
          <a:solidFill>
            <a:srgbClr val="008080"/>
          </a:solidFill>
        </p:spPr>
        <p:txBody>
          <a:bodyPr>
            <a:normAutofit/>
          </a:bodyPr>
          <a:lstStyle/>
          <a:p>
            <a:pPr algn="l" eaLnBrk="1" hangingPunct="1">
              <a:defRPr/>
            </a:pPr>
            <a:r>
              <a:rPr lang="en-US" sz="4000" dirty="0" smtClean="0"/>
              <a:t>      </a:t>
            </a:r>
            <a:r>
              <a:rPr lang="en-US" sz="2800" b="1" dirty="0" smtClean="0">
                <a:solidFill>
                  <a:schemeClr val="bg1"/>
                </a:solidFill>
              </a:rPr>
              <a:t>What is heart failure?</a:t>
            </a:r>
          </a:p>
        </p:txBody>
      </p:sp>
      <p:sp>
        <p:nvSpPr>
          <p:cNvPr id="15362" name="Rectangle 2"/>
          <p:cNvSpPr>
            <a:spLocks noChangeArrowheads="1"/>
          </p:cNvSpPr>
          <p:nvPr/>
        </p:nvSpPr>
        <p:spPr bwMode="auto">
          <a:xfrm>
            <a:off x="457200" y="1219200"/>
            <a:ext cx="4419600" cy="2209800"/>
          </a:xfrm>
          <a:prstGeom prst="rect">
            <a:avLst/>
          </a:prstGeom>
          <a:noFill/>
          <a:ln w="9525">
            <a:noFill/>
            <a:miter lim="800000"/>
            <a:headEnd/>
            <a:tailEnd/>
          </a:ln>
        </p:spPr>
        <p:txBody>
          <a:bodyPr/>
          <a:lstStyle/>
          <a:p>
            <a:pPr>
              <a:spcBef>
                <a:spcPct val="20000"/>
              </a:spcBef>
              <a:spcAft>
                <a:spcPct val="50000"/>
              </a:spcAft>
            </a:pPr>
            <a:r>
              <a:rPr lang="en-US" sz="2400" dirty="0">
                <a:latin typeface="Calibri" pitchFamily="34" charset="0"/>
              </a:rPr>
              <a:t>“</a:t>
            </a:r>
            <a:r>
              <a:rPr lang="en-US" sz="2400" b="1" dirty="0">
                <a:latin typeface="Calibri" pitchFamily="34" charset="0"/>
              </a:rPr>
              <a:t>heart failure: </a:t>
            </a:r>
            <a:r>
              <a:rPr lang="en-US" sz="2400" dirty="0">
                <a:latin typeface="Calibri" pitchFamily="34" charset="0"/>
              </a:rPr>
              <a:t>inability of the heart to maintain cardiac output sufficient to meet the body's needs”                      	                              </a:t>
            </a:r>
            <a:r>
              <a:rPr lang="en-US" i="1" dirty="0">
                <a:latin typeface="Calibri" pitchFamily="34" charset="0"/>
              </a:rPr>
              <a:t>-Dorland’s Medical Dictionary, 2007</a:t>
            </a:r>
          </a:p>
        </p:txBody>
      </p:sp>
      <p:sp>
        <p:nvSpPr>
          <p:cNvPr id="15363" name="Rectangle 2"/>
          <p:cNvSpPr>
            <a:spLocks noChangeArrowheads="1"/>
          </p:cNvSpPr>
          <p:nvPr/>
        </p:nvSpPr>
        <p:spPr bwMode="auto">
          <a:xfrm>
            <a:off x="457200" y="3276600"/>
            <a:ext cx="4267200" cy="2209800"/>
          </a:xfrm>
          <a:prstGeom prst="rect">
            <a:avLst/>
          </a:prstGeom>
          <a:noFill/>
          <a:ln w="9525">
            <a:noFill/>
            <a:miter lim="800000"/>
            <a:headEnd/>
            <a:tailEnd/>
          </a:ln>
        </p:spPr>
        <p:txBody>
          <a:bodyPr/>
          <a:lstStyle/>
          <a:p>
            <a:pPr>
              <a:spcBef>
                <a:spcPct val="20000"/>
              </a:spcBef>
              <a:spcAft>
                <a:spcPct val="50000"/>
              </a:spcAft>
            </a:pPr>
            <a:r>
              <a:rPr lang="en-US" sz="2400">
                <a:latin typeface="Calibri" pitchFamily="34" charset="0"/>
              </a:rPr>
              <a:t>Dx involves various algorithms (Framingham, European Society of Cardiology, others) based on criteria from medical history, physical examination, laboratory tests, response to therapy, etc.</a:t>
            </a:r>
            <a:endParaRPr lang="en-US" i="1">
              <a:latin typeface="Calibri" pitchFamily="34" charset="0"/>
            </a:endParaRPr>
          </a:p>
        </p:txBody>
      </p:sp>
      <p:pic>
        <p:nvPicPr>
          <p:cNvPr id="15364" name="Picture 268" descr="Heartfailure"/>
          <p:cNvPicPr>
            <a:picLocks noChangeAspect="1" noChangeArrowheads="1"/>
          </p:cNvPicPr>
          <p:nvPr/>
        </p:nvPicPr>
        <p:blipFill>
          <a:blip r:embed="rId3" cstate="print"/>
          <a:srcRect/>
          <a:stretch>
            <a:fillRect/>
          </a:stretch>
        </p:blipFill>
        <p:spPr bwMode="auto">
          <a:xfrm>
            <a:off x="4953000" y="1295400"/>
            <a:ext cx="3590925" cy="4762500"/>
          </a:xfrm>
          <a:prstGeom prst="rect">
            <a:avLst/>
          </a:prstGeom>
          <a:noFill/>
          <a:ln w="9525">
            <a:noFill/>
            <a:miter lim="800000"/>
            <a:headEnd/>
            <a:tailEnd/>
          </a:ln>
        </p:spPr>
      </p:pic>
      <p:sp>
        <p:nvSpPr>
          <p:cNvPr id="15365" name="Text Box 269"/>
          <p:cNvSpPr txBox="1">
            <a:spLocks noChangeArrowheads="1"/>
          </p:cNvSpPr>
          <p:nvPr/>
        </p:nvSpPr>
        <p:spPr bwMode="auto">
          <a:xfrm>
            <a:off x="5638800" y="6096000"/>
            <a:ext cx="2895600" cy="366713"/>
          </a:xfrm>
          <a:prstGeom prst="rect">
            <a:avLst/>
          </a:prstGeom>
          <a:noFill/>
          <a:ln w="9525">
            <a:noFill/>
            <a:miter lim="800000"/>
            <a:headEnd/>
            <a:tailEnd/>
          </a:ln>
        </p:spPr>
        <p:txBody>
          <a:bodyPr>
            <a:spAutoFit/>
          </a:bodyPr>
          <a:lstStyle/>
          <a:p>
            <a:pPr algn="r">
              <a:spcBef>
                <a:spcPct val="50000"/>
              </a:spcBef>
            </a:pPr>
            <a:r>
              <a:rPr lang="en-US" i="1">
                <a:latin typeface="Calibri" pitchFamily="34" charset="0"/>
              </a:rPr>
              <a:t>image from wikipedia.org</a:t>
            </a:r>
          </a:p>
        </p:txBody>
      </p:sp>
      <p:sp>
        <p:nvSpPr>
          <p:cNvPr id="15366" name="Line 270"/>
          <p:cNvSpPr>
            <a:spLocks noChangeShapeType="1"/>
          </p:cNvSpPr>
          <p:nvPr/>
        </p:nvSpPr>
        <p:spPr bwMode="auto">
          <a:xfrm>
            <a:off x="582613" y="1981200"/>
            <a:ext cx="609600" cy="0"/>
          </a:xfrm>
          <a:prstGeom prst="line">
            <a:avLst/>
          </a:prstGeom>
          <a:noFill/>
          <a:ln w="25400">
            <a:solidFill>
              <a:srgbClr val="008080"/>
            </a:solidFill>
            <a:round/>
            <a:headEnd/>
            <a:tailEnd/>
          </a:ln>
        </p:spPr>
        <p:txBody>
          <a:bodyPr/>
          <a:lstStyle/>
          <a:p>
            <a:endParaRPr lang="en-US"/>
          </a:p>
        </p:txBody>
      </p:sp>
      <p:sp>
        <p:nvSpPr>
          <p:cNvPr id="9" name="Line 270"/>
          <p:cNvSpPr>
            <a:spLocks noChangeShapeType="1"/>
          </p:cNvSpPr>
          <p:nvPr/>
        </p:nvSpPr>
        <p:spPr bwMode="auto">
          <a:xfrm>
            <a:off x="3276600" y="2362200"/>
            <a:ext cx="609600" cy="0"/>
          </a:xfrm>
          <a:prstGeom prst="line">
            <a:avLst/>
          </a:prstGeom>
          <a:noFill/>
          <a:ln w="25400">
            <a:solidFill>
              <a:srgbClr val="008080"/>
            </a:solidFill>
            <a:round/>
            <a:headEnd/>
            <a:tailEnd/>
          </a:ln>
        </p:spPr>
        <p:txBody>
          <a:bodyPr/>
          <a:lstStyle/>
          <a:p>
            <a:endParaRPr lang="en-US"/>
          </a:p>
        </p:txBody>
      </p:sp>
      <p:pic>
        <p:nvPicPr>
          <p:cNvPr id="10" name="Picture 9"/>
          <p:cNvPicPr>
            <a:picLocks noChangeAspect="1"/>
          </p:cNvPicPr>
          <p:nvPr/>
        </p:nvPicPr>
        <p:blipFill>
          <a:blip r:embed="rId4"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Electrophysiology </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sp>
        <p:nvSpPr>
          <p:cNvPr id="11" name="TextBox 10"/>
          <p:cNvSpPr txBox="1"/>
          <p:nvPr/>
        </p:nvSpPr>
        <p:spPr>
          <a:xfrm>
            <a:off x="223467" y="914400"/>
            <a:ext cx="914400" cy="369332"/>
          </a:xfrm>
          <a:prstGeom prst="rect">
            <a:avLst/>
          </a:prstGeom>
          <a:noFill/>
        </p:spPr>
        <p:txBody>
          <a:bodyPr wrap="square" rtlCol="0">
            <a:spAutoFit/>
          </a:bodyPr>
          <a:lstStyle/>
          <a:p>
            <a:r>
              <a:rPr lang="en-US" dirty="0" smtClean="0"/>
              <a:t>control</a:t>
            </a:r>
            <a:endParaRPr lang="en-US" dirty="0"/>
          </a:p>
        </p:txBody>
      </p:sp>
      <p:sp>
        <p:nvSpPr>
          <p:cNvPr id="12" name="TextBox 11"/>
          <p:cNvSpPr txBox="1"/>
          <p:nvPr/>
        </p:nvSpPr>
        <p:spPr>
          <a:xfrm>
            <a:off x="216069" y="3625990"/>
            <a:ext cx="2674398" cy="369332"/>
          </a:xfrm>
          <a:prstGeom prst="rect">
            <a:avLst/>
          </a:prstGeom>
          <a:noFill/>
        </p:spPr>
        <p:txBody>
          <a:bodyPr wrap="square" rtlCol="0">
            <a:spAutoFit/>
          </a:bodyPr>
          <a:lstStyle/>
          <a:p>
            <a:r>
              <a:rPr lang="en-US" dirty="0" smtClean="0"/>
              <a:t>w/ 30nM </a:t>
            </a:r>
            <a:r>
              <a:rPr lang="en-US" dirty="0" err="1" smtClean="0"/>
              <a:t>isoprenaline</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228600" y="1295400"/>
            <a:ext cx="4676775" cy="211455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457200" y="4267200"/>
            <a:ext cx="3276600" cy="2373373"/>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4800600" y="685800"/>
            <a:ext cx="3962400" cy="29718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6" cstate="print"/>
          <a:srcRect/>
          <a:stretch>
            <a:fillRect/>
          </a:stretch>
        </p:blipFill>
        <p:spPr bwMode="auto">
          <a:xfrm>
            <a:off x="4800600" y="3733800"/>
            <a:ext cx="3983567" cy="2987675"/>
          </a:xfrm>
          <a:prstGeom prst="rect">
            <a:avLst/>
          </a:prstGeom>
          <a:noFill/>
          <a:ln w="9525">
            <a:noFill/>
            <a:miter lim="800000"/>
            <a:headEnd/>
            <a:tailEnd/>
          </a:ln>
          <a:effectLst/>
        </p:spPr>
      </p:pic>
      <p:pic>
        <p:nvPicPr>
          <p:cNvPr id="17" name="Picture 16"/>
          <p:cNvPicPr>
            <a:picLocks noChangeAspect="1"/>
          </p:cNvPicPr>
          <p:nvPr/>
        </p:nvPicPr>
        <p:blipFill>
          <a:blip r:embed="rId7"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Calcium handling</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pic>
        <p:nvPicPr>
          <p:cNvPr id="8195" name="Picture 3"/>
          <p:cNvPicPr>
            <a:picLocks noChangeAspect="1" noChangeArrowheads="1"/>
          </p:cNvPicPr>
          <p:nvPr/>
        </p:nvPicPr>
        <p:blipFill>
          <a:blip r:embed="rId3" cstate="print"/>
          <a:srcRect/>
          <a:stretch>
            <a:fillRect/>
          </a:stretch>
        </p:blipFill>
        <p:spPr bwMode="auto">
          <a:xfrm>
            <a:off x="1143000" y="762000"/>
            <a:ext cx="7096125" cy="1676400"/>
          </a:xfrm>
          <a:prstGeom prst="rect">
            <a:avLst/>
          </a:prstGeom>
          <a:noFill/>
          <a:ln w="9525">
            <a:noFill/>
            <a:miter lim="800000"/>
            <a:headEnd/>
            <a:tailEnd/>
          </a:ln>
        </p:spPr>
      </p:pic>
      <p:pic>
        <p:nvPicPr>
          <p:cNvPr id="92" name="Picture 11"/>
          <p:cNvPicPr>
            <a:picLocks noChangeAspect="1" noChangeArrowheads="1"/>
          </p:cNvPicPr>
          <p:nvPr/>
        </p:nvPicPr>
        <p:blipFill>
          <a:blip r:embed="rId4" cstate="print"/>
          <a:srcRect/>
          <a:stretch>
            <a:fillRect/>
          </a:stretch>
        </p:blipFill>
        <p:spPr bwMode="auto">
          <a:xfrm>
            <a:off x="4952999" y="2667000"/>
            <a:ext cx="3048001" cy="2081490"/>
          </a:xfrm>
          <a:prstGeom prst="rect">
            <a:avLst/>
          </a:prstGeom>
          <a:noFill/>
          <a:ln w="9525">
            <a:noFill/>
            <a:miter lim="800000"/>
            <a:headEnd/>
            <a:tailEnd/>
          </a:ln>
        </p:spPr>
      </p:pic>
      <p:pic>
        <p:nvPicPr>
          <p:cNvPr id="93" name="Picture 5"/>
          <p:cNvPicPr>
            <a:picLocks noChangeAspect="1" noChangeArrowheads="1"/>
          </p:cNvPicPr>
          <p:nvPr/>
        </p:nvPicPr>
        <p:blipFill>
          <a:blip r:embed="rId5" cstate="print"/>
          <a:srcRect/>
          <a:stretch>
            <a:fillRect/>
          </a:stretch>
        </p:blipFill>
        <p:spPr bwMode="auto">
          <a:xfrm>
            <a:off x="1143000" y="2590800"/>
            <a:ext cx="3657600" cy="2613837"/>
          </a:xfrm>
          <a:prstGeom prst="rect">
            <a:avLst/>
          </a:prstGeom>
          <a:noFill/>
          <a:ln w="9525">
            <a:noFill/>
            <a:miter lim="800000"/>
            <a:headEnd/>
            <a:tailEnd/>
          </a:ln>
        </p:spPr>
      </p:pic>
      <p:pic>
        <p:nvPicPr>
          <p:cNvPr id="94" name="Picture 5"/>
          <p:cNvPicPr>
            <a:picLocks noChangeAspect="1" noChangeArrowheads="1"/>
          </p:cNvPicPr>
          <p:nvPr/>
        </p:nvPicPr>
        <p:blipFill>
          <a:blip r:embed="rId6" cstate="print"/>
          <a:srcRect/>
          <a:stretch>
            <a:fillRect/>
          </a:stretch>
        </p:blipFill>
        <p:spPr bwMode="auto">
          <a:xfrm>
            <a:off x="1219200" y="5150992"/>
            <a:ext cx="2725327" cy="1707008"/>
          </a:xfrm>
          <a:prstGeom prst="rect">
            <a:avLst/>
          </a:prstGeom>
          <a:noFill/>
          <a:ln w="9525">
            <a:noFill/>
            <a:miter lim="800000"/>
            <a:headEnd/>
            <a:tailEnd/>
          </a:ln>
        </p:spPr>
      </p:pic>
      <p:pic>
        <p:nvPicPr>
          <p:cNvPr id="95" name="Picture 6"/>
          <p:cNvPicPr>
            <a:picLocks noChangeAspect="1" noChangeArrowheads="1"/>
          </p:cNvPicPr>
          <p:nvPr/>
        </p:nvPicPr>
        <p:blipFill>
          <a:blip r:embed="rId7" cstate="print"/>
          <a:srcRect/>
          <a:stretch>
            <a:fillRect/>
          </a:stretch>
        </p:blipFill>
        <p:spPr bwMode="auto">
          <a:xfrm>
            <a:off x="4953000" y="4762500"/>
            <a:ext cx="2678237" cy="2095500"/>
          </a:xfrm>
          <a:prstGeom prst="rect">
            <a:avLst/>
          </a:prstGeom>
          <a:noFill/>
          <a:ln w="9525">
            <a:noFill/>
            <a:miter lim="800000"/>
            <a:headEnd/>
            <a:tailEnd/>
          </a:ln>
        </p:spPr>
      </p:pic>
      <p:pic>
        <p:nvPicPr>
          <p:cNvPr id="9" name="Picture 8"/>
          <p:cNvPicPr>
            <a:picLocks noChangeAspect="1"/>
          </p:cNvPicPr>
          <p:nvPr/>
        </p:nvPicPr>
        <p:blipFill>
          <a:blip r:embed="rId8"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Cross-bridge</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pic>
        <p:nvPicPr>
          <p:cNvPr id="10243" name="Picture 3"/>
          <p:cNvPicPr>
            <a:picLocks noChangeAspect="1" noChangeArrowheads="1"/>
          </p:cNvPicPr>
          <p:nvPr/>
        </p:nvPicPr>
        <p:blipFill>
          <a:blip r:embed="rId3" cstate="print"/>
          <a:srcRect/>
          <a:stretch>
            <a:fillRect/>
          </a:stretch>
        </p:blipFill>
        <p:spPr bwMode="auto">
          <a:xfrm>
            <a:off x="420329" y="838200"/>
            <a:ext cx="8342671" cy="1530312"/>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762000" y="2895600"/>
            <a:ext cx="7648327" cy="3048000"/>
          </a:xfrm>
          <a:prstGeom prst="rect">
            <a:avLst/>
          </a:prstGeom>
          <a:noFill/>
          <a:ln w="9525">
            <a:noFill/>
            <a:miter lim="800000"/>
            <a:headEnd/>
            <a:tailEnd/>
          </a:ln>
        </p:spPr>
      </p:pic>
      <p:pic>
        <p:nvPicPr>
          <p:cNvPr id="12" name="Picture 11"/>
          <p:cNvPicPr>
            <a:picLocks noChangeAspect="1"/>
          </p:cNvPicPr>
          <p:nvPr/>
        </p:nvPicPr>
        <p:blipFill>
          <a:blip r:embed="rId5"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Cross-bridge</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pic>
        <p:nvPicPr>
          <p:cNvPr id="10243" name="Picture 3"/>
          <p:cNvPicPr>
            <a:picLocks noChangeAspect="1" noChangeArrowheads="1"/>
          </p:cNvPicPr>
          <p:nvPr/>
        </p:nvPicPr>
        <p:blipFill>
          <a:blip r:embed="rId3" cstate="print"/>
          <a:srcRect/>
          <a:stretch>
            <a:fillRect/>
          </a:stretch>
        </p:blipFill>
        <p:spPr bwMode="auto">
          <a:xfrm>
            <a:off x="420329" y="838200"/>
            <a:ext cx="8342671" cy="1530312"/>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3581400" y="2590800"/>
            <a:ext cx="4724400" cy="3710770"/>
          </a:xfrm>
          <a:prstGeom prst="rect">
            <a:avLst/>
          </a:prstGeom>
          <a:noFill/>
          <a:ln w="9525">
            <a:noFill/>
            <a:miter lim="800000"/>
            <a:headEnd/>
            <a:tailEnd/>
          </a:ln>
        </p:spPr>
      </p:pic>
      <p:pic>
        <p:nvPicPr>
          <p:cNvPr id="11269" name="Picture 5"/>
          <p:cNvPicPr>
            <a:picLocks noChangeAspect="1" noChangeArrowheads="1"/>
          </p:cNvPicPr>
          <p:nvPr/>
        </p:nvPicPr>
        <p:blipFill>
          <a:blip r:embed="rId5" cstate="print"/>
          <a:srcRect/>
          <a:stretch>
            <a:fillRect/>
          </a:stretch>
        </p:blipFill>
        <p:spPr bwMode="auto">
          <a:xfrm>
            <a:off x="609600" y="2362200"/>
            <a:ext cx="2743200" cy="1987550"/>
          </a:xfrm>
          <a:prstGeom prst="rect">
            <a:avLst/>
          </a:prstGeom>
          <a:noFill/>
          <a:ln w="9525">
            <a:noFill/>
            <a:miter lim="800000"/>
            <a:headEnd/>
            <a:tailEnd/>
          </a:ln>
        </p:spPr>
      </p:pic>
      <p:pic>
        <p:nvPicPr>
          <p:cNvPr id="11270" name="Picture 6"/>
          <p:cNvPicPr>
            <a:picLocks noChangeAspect="1" noChangeArrowheads="1"/>
          </p:cNvPicPr>
          <p:nvPr/>
        </p:nvPicPr>
        <p:blipFill>
          <a:blip r:embed="rId6" cstate="print"/>
          <a:srcRect/>
          <a:stretch>
            <a:fillRect/>
          </a:stretch>
        </p:blipFill>
        <p:spPr bwMode="auto">
          <a:xfrm>
            <a:off x="609601" y="4391025"/>
            <a:ext cx="2743200" cy="2236451"/>
          </a:xfrm>
          <a:prstGeom prst="rect">
            <a:avLst/>
          </a:prstGeom>
          <a:noFill/>
          <a:ln w="9525">
            <a:noFill/>
            <a:miter lim="800000"/>
            <a:headEnd/>
            <a:tailEnd/>
          </a:ln>
        </p:spPr>
      </p:pic>
      <p:pic>
        <p:nvPicPr>
          <p:cNvPr id="11" name="Picture 10"/>
          <p:cNvPicPr>
            <a:picLocks noChangeAspect="1"/>
          </p:cNvPicPr>
          <p:nvPr/>
        </p:nvPicPr>
        <p:blipFill>
          <a:blip r:embed="rId7"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Integrated HF model version 1.0 – Lumens/Smith/Wu/Tran</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pic>
        <p:nvPicPr>
          <p:cNvPr id="8" name="Picture 2"/>
          <p:cNvPicPr>
            <a:picLocks noChangeAspect="1" noChangeArrowheads="1"/>
          </p:cNvPicPr>
          <p:nvPr/>
        </p:nvPicPr>
        <p:blipFill>
          <a:blip r:embed="rId3" cstate="print"/>
          <a:srcRect/>
          <a:stretch>
            <a:fillRect/>
          </a:stretch>
        </p:blipFill>
        <p:spPr bwMode="auto">
          <a:xfrm>
            <a:off x="164568" y="1143000"/>
            <a:ext cx="4451818" cy="3352800"/>
          </a:xfrm>
          <a:prstGeom prst="rect">
            <a:avLst/>
          </a:prstGeom>
          <a:noFill/>
          <a:ln w="9525">
            <a:noFill/>
            <a:miter lim="800000"/>
            <a:headEnd/>
            <a:tailEnd/>
          </a:ln>
          <a:effectLst/>
        </p:spPr>
      </p:pic>
      <p:sp>
        <p:nvSpPr>
          <p:cNvPr id="9" name="TextBox 8"/>
          <p:cNvSpPr txBox="1"/>
          <p:nvPr/>
        </p:nvSpPr>
        <p:spPr>
          <a:xfrm>
            <a:off x="545568" y="4724400"/>
            <a:ext cx="3810000" cy="1477328"/>
          </a:xfrm>
          <a:prstGeom prst="rect">
            <a:avLst/>
          </a:prstGeom>
          <a:noFill/>
        </p:spPr>
        <p:txBody>
          <a:bodyPr wrap="square" rtlCol="0">
            <a:spAutoFit/>
          </a:bodyPr>
          <a:lstStyle/>
          <a:p>
            <a:r>
              <a:rPr lang="en-US" dirty="0" smtClean="0"/>
              <a:t>Healthy resting conditions:</a:t>
            </a:r>
          </a:p>
          <a:p>
            <a:r>
              <a:rPr lang="en-US" dirty="0" smtClean="0"/>
              <a:t>MVO</a:t>
            </a:r>
            <a:r>
              <a:rPr lang="en-US" baseline="-25000" dirty="0" smtClean="0"/>
              <a:t>2</a:t>
            </a:r>
            <a:r>
              <a:rPr lang="en-US" dirty="0" smtClean="0"/>
              <a:t> ≈ 3.5 </a:t>
            </a:r>
            <a:r>
              <a:rPr lang="el-GR" dirty="0" smtClean="0"/>
              <a:t>μ</a:t>
            </a:r>
            <a:r>
              <a:rPr lang="en-US" dirty="0" smtClean="0"/>
              <a:t>mol O</a:t>
            </a:r>
            <a:r>
              <a:rPr lang="en-US" baseline="-25000" dirty="0" smtClean="0"/>
              <a:t>2</a:t>
            </a:r>
            <a:r>
              <a:rPr lang="en-US" dirty="0" smtClean="0"/>
              <a:t> min</a:t>
            </a:r>
            <a:r>
              <a:rPr lang="en-US" baseline="30000" dirty="0" smtClean="0"/>
              <a:t>-1</a:t>
            </a:r>
            <a:r>
              <a:rPr lang="en-US" dirty="0" smtClean="0"/>
              <a:t> (g tissue)</a:t>
            </a:r>
            <a:r>
              <a:rPr lang="en-US" baseline="30000" dirty="0" smtClean="0"/>
              <a:t>-1</a:t>
            </a:r>
            <a:endParaRPr lang="en-US" dirty="0" smtClean="0"/>
          </a:p>
          <a:p>
            <a:r>
              <a:rPr lang="en-US" dirty="0" smtClean="0"/>
              <a:t>[</a:t>
            </a:r>
            <a:r>
              <a:rPr lang="en-US" dirty="0" err="1" smtClean="0"/>
              <a:t>MgATP</a:t>
            </a:r>
            <a:r>
              <a:rPr lang="en-US" dirty="0" smtClean="0"/>
              <a:t>] </a:t>
            </a:r>
            <a:r>
              <a:rPr lang="en-US" dirty="0" smtClean="0"/>
              <a:t>≈</a:t>
            </a:r>
            <a:r>
              <a:rPr lang="en-US" dirty="0" smtClean="0"/>
              <a:t> 8 </a:t>
            </a:r>
            <a:r>
              <a:rPr lang="en-US" dirty="0" err="1" smtClean="0"/>
              <a:t>mM</a:t>
            </a:r>
            <a:r>
              <a:rPr lang="en-US" dirty="0" smtClean="0"/>
              <a:t> </a:t>
            </a:r>
          </a:p>
          <a:p>
            <a:r>
              <a:rPr lang="en-US" dirty="0" smtClean="0"/>
              <a:t>[</a:t>
            </a:r>
            <a:r>
              <a:rPr lang="en-US" dirty="0" err="1" smtClean="0"/>
              <a:t>MgADP</a:t>
            </a:r>
            <a:r>
              <a:rPr lang="en-US" dirty="0" smtClean="0"/>
              <a:t>] </a:t>
            </a:r>
            <a:r>
              <a:rPr lang="en-US" dirty="0" smtClean="0"/>
              <a:t>≈</a:t>
            </a:r>
            <a:r>
              <a:rPr lang="en-US" dirty="0" smtClean="0"/>
              <a:t> 0.08 </a:t>
            </a:r>
            <a:r>
              <a:rPr lang="en-US" dirty="0" err="1" smtClean="0"/>
              <a:t>mM</a:t>
            </a:r>
            <a:endParaRPr lang="en-US" dirty="0" smtClean="0"/>
          </a:p>
          <a:p>
            <a:r>
              <a:rPr lang="en-US" dirty="0" smtClean="0"/>
              <a:t>[Pi] </a:t>
            </a:r>
            <a:r>
              <a:rPr lang="en-US" dirty="0" smtClean="0"/>
              <a:t>≈ </a:t>
            </a:r>
            <a:r>
              <a:rPr lang="en-US" dirty="0" smtClean="0"/>
              <a:t>0.2 </a:t>
            </a:r>
            <a:r>
              <a:rPr lang="en-US" dirty="0" err="1" smtClean="0"/>
              <a:t>mM</a:t>
            </a:r>
            <a:endParaRPr lang="en-US" dirty="0"/>
          </a:p>
        </p:txBody>
      </p:sp>
      <p:pic>
        <p:nvPicPr>
          <p:cNvPr id="6" name="Picture 2"/>
          <p:cNvPicPr>
            <a:picLocks noChangeAspect="1" noChangeArrowheads="1"/>
          </p:cNvPicPr>
          <p:nvPr/>
        </p:nvPicPr>
        <p:blipFill>
          <a:blip r:embed="rId4" cstate="print"/>
          <a:srcRect/>
          <a:stretch>
            <a:fillRect/>
          </a:stretch>
        </p:blipFill>
        <p:spPr bwMode="auto">
          <a:xfrm>
            <a:off x="4633537" y="1162317"/>
            <a:ext cx="4509390" cy="3333727"/>
          </a:xfrm>
          <a:prstGeom prst="rect">
            <a:avLst/>
          </a:prstGeom>
          <a:noFill/>
          <a:ln w="9525">
            <a:noFill/>
            <a:miter lim="800000"/>
            <a:headEnd/>
            <a:tailEnd/>
          </a:ln>
          <a:effectLst/>
        </p:spPr>
      </p:pic>
      <p:sp>
        <p:nvSpPr>
          <p:cNvPr id="7" name="TextBox 6"/>
          <p:cNvSpPr txBox="1"/>
          <p:nvPr/>
        </p:nvSpPr>
        <p:spPr>
          <a:xfrm>
            <a:off x="5041368" y="4724400"/>
            <a:ext cx="3810000" cy="1477328"/>
          </a:xfrm>
          <a:prstGeom prst="rect">
            <a:avLst/>
          </a:prstGeom>
          <a:noFill/>
        </p:spPr>
        <p:txBody>
          <a:bodyPr wrap="square" rtlCol="0">
            <a:spAutoFit/>
          </a:bodyPr>
          <a:lstStyle/>
          <a:p>
            <a:r>
              <a:rPr lang="en-US" dirty="0" smtClean="0"/>
              <a:t>HF resting conditions:</a:t>
            </a:r>
          </a:p>
          <a:p>
            <a:r>
              <a:rPr lang="en-US" dirty="0" smtClean="0"/>
              <a:t>MVO</a:t>
            </a:r>
            <a:r>
              <a:rPr lang="en-US" baseline="-25000" dirty="0" smtClean="0"/>
              <a:t>2</a:t>
            </a:r>
            <a:r>
              <a:rPr lang="en-US" dirty="0" smtClean="0"/>
              <a:t> ≈ 3.5 </a:t>
            </a:r>
            <a:r>
              <a:rPr lang="el-GR" dirty="0" smtClean="0"/>
              <a:t>μ</a:t>
            </a:r>
            <a:r>
              <a:rPr lang="en-US" dirty="0" smtClean="0"/>
              <a:t>mol O</a:t>
            </a:r>
            <a:r>
              <a:rPr lang="en-US" baseline="-25000" dirty="0" smtClean="0"/>
              <a:t>2</a:t>
            </a:r>
            <a:r>
              <a:rPr lang="en-US" dirty="0" smtClean="0"/>
              <a:t> min</a:t>
            </a:r>
            <a:r>
              <a:rPr lang="en-US" baseline="30000" dirty="0" smtClean="0"/>
              <a:t>-1</a:t>
            </a:r>
            <a:r>
              <a:rPr lang="en-US" dirty="0" smtClean="0"/>
              <a:t> (g tissue)</a:t>
            </a:r>
            <a:r>
              <a:rPr lang="en-US" baseline="30000" dirty="0" smtClean="0"/>
              <a:t>-1</a:t>
            </a:r>
            <a:endParaRPr lang="en-US" dirty="0" smtClean="0"/>
          </a:p>
          <a:p>
            <a:r>
              <a:rPr lang="en-US" dirty="0" smtClean="0"/>
              <a:t>[</a:t>
            </a:r>
            <a:r>
              <a:rPr lang="en-US" dirty="0" err="1" smtClean="0"/>
              <a:t>MgATP</a:t>
            </a:r>
            <a:r>
              <a:rPr lang="en-US" dirty="0" smtClean="0"/>
              <a:t>] </a:t>
            </a:r>
            <a:r>
              <a:rPr lang="en-US" dirty="0" smtClean="0"/>
              <a:t>≈</a:t>
            </a:r>
            <a:r>
              <a:rPr lang="en-US" dirty="0" smtClean="0"/>
              <a:t> 1.5 </a:t>
            </a:r>
            <a:r>
              <a:rPr lang="en-US" dirty="0" err="1" smtClean="0"/>
              <a:t>mM</a:t>
            </a:r>
            <a:r>
              <a:rPr lang="en-US" dirty="0" smtClean="0"/>
              <a:t> </a:t>
            </a:r>
          </a:p>
          <a:p>
            <a:r>
              <a:rPr lang="en-US" dirty="0" smtClean="0"/>
              <a:t>[</a:t>
            </a:r>
            <a:r>
              <a:rPr lang="en-US" dirty="0" err="1" smtClean="0"/>
              <a:t>MgADP</a:t>
            </a:r>
            <a:r>
              <a:rPr lang="en-US" dirty="0" smtClean="0"/>
              <a:t>] </a:t>
            </a:r>
            <a:r>
              <a:rPr lang="en-US" dirty="0" smtClean="0"/>
              <a:t>≈</a:t>
            </a:r>
            <a:r>
              <a:rPr lang="en-US" dirty="0" smtClean="0"/>
              <a:t> 0.01 </a:t>
            </a:r>
            <a:r>
              <a:rPr lang="en-US" dirty="0" err="1" smtClean="0"/>
              <a:t>mM</a:t>
            </a:r>
            <a:endParaRPr lang="en-US" dirty="0" smtClean="0"/>
          </a:p>
          <a:p>
            <a:r>
              <a:rPr lang="en-US" dirty="0" smtClean="0"/>
              <a:t>[Pi] </a:t>
            </a:r>
            <a:r>
              <a:rPr lang="en-US" dirty="0" smtClean="0"/>
              <a:t>≈ </a:t>
            </a:r>
            <a:r>
              <a:rPr lang="en-US" dirty="0" smtClean="0"/>
              <a:t>0.8 </a:t>
            </a:r>
            <a:r>
              <a:rPr lang="en-US" dirty="0" err="1" smtClean="0"/>
              <a:t>mM</a:t>
            </a:r>
            <a:endParaRPr lang="en-US" dirty="0"/>
          </a:p>
        </p:txBody>
      </p:sp>
      <p:pic>
        <p:nvPicPr>
          <p:cNvPr id="10" name="Picture 9"/>
          <p:cNvPicPr>
            <a:picLocks noChangeAspect="1"/>
          </p:cNvPicPr>
          <p:nvPr/>
        </p:nvPicPr>
        <p:blipFill>
          <a:blip r:embed="rId5"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Integrated HF model version 1.0 – Lumens/Smith/Wu/Tran</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pic>
        <p:nvPicPr>
          <p:cNvPr id="8" name="Picture 2"/>
          <p:cNvPicPr>
            <a:picLocks noChangeAspect="1" noChangeArrowheads="1"/>
          </p:cNvPicPr>
          <p:nvPr/>
        </p:nvPicPr>
        <p:blipFill>
          <a:blip r:embed="rId3" cstate="print"/>
          <a:srcRect/>
          <a:stretch>
            <a:fillRect/>
          </a:stretch>
        </p:blipFill>
        <p:spPr bwMode="auto">
          <a:xfrm>
            <a:off x="164568" y="1143000"/>
            <a:ext cx="4451818" cy="3352800"/>
          </a:xfrm>
          <a:prstGeom prst="rect">
            <a:avLst/>
          </a:prstGeom>
          <a:noFill/>
          <a:ln w="9525">
            <a:noFill/>
            <a:miter lim="800000"/>
            <a:headEnd/>
            <a:tailEnd/>
          </a:ln>
          <a:effectLst/>
        </p:spPr>
      </p:pic>
      <p:sp>
        <p:nvSpPr>
          <p:cNvPr id="9" name="TextBox 8"/>
          <p:cNvSpPr txBox="1"/>
          <p:nvPr/>
        </p:nvSpPr>
        <p:spPr>
          <a:xfrm>
            <a:off x="545568" y="4724400"/>
            <a:ext cx="3810000" cy="1477328"/>
          </a:xfrm>
          <a:prstGeom prst="rect">
            <a:avLst/>
          </a:prstGeom>
          <a:noFill/>
        </p:spPr>
        <p:txBody>
          <a:bodyPr wrap="square" rtlCol="0">
            <a:spAutoFit/>
          </a:bodyPr>
          <a:lstStyle/>
          <a:p>
            <a:r>
              <a:rPr lang="en-US" dirty="0" smtClean="0"/>
              <a:t>Healthy resting conditions:</a:t>
            </a:r>
          </a:p>
          <a:p>
            <a:r>
              <a:rPr lang="en-US" dirty="0" smtClean="0"/>
              <a:t>MVO</a:t>
            </a:r>
            <a:r>
              <a:rPr lang="en-US" baseline="-25000" dirty="0" smtClean="0"/>
              <a:t>2</a:t>
            </a:r>
            <a:r>
              <a:rPr lang="en-US" dirty="0" smtClean="0"/>
              <a:t> ≈ 3.5 </a:t>
            </a:r>
            <a:r>
              <a:rPr lang="el-GR" dirty="0" smtClean="0"/>
              <a:t>μ</a:t>
            </a:r>
            <a:r>
              <a:rPr lang="en-US" dirty="0" smtClean="0"/>
              <a:t>mol O</a:t>
            </a:r>
            <a:r>
              <a:rPr lang="en-US" baseline="-25000" dirty="0" smtClean="0"/>
              <a:t>2</a:t>
            </a:r>
            <a:r>
              <a:rPr lang="en-US" dirty="0" smtClean="0"/>
              <a:t> min</a:t>
            </a:r>
            <a:r>
              <a:rPr lang="en-US" baseline="30000" dirty="0" smtClean="0"/>
              <a:t>-1</a:t>
            </a:r>
            <a:r>
              <a:rPr lang="en-US" dirty="0" smtClean="0"/>
              <a:t> (g tissue)</a:t>
            </a:r>
            <a:r>
              <a:rPr lang="en-US" baseline="30000" dirty="0" smtClean="0"/>
              <a:t>-1</a:t>
            </a:r>
            <a:endParaRPr lang="en-US" dirty="0" smtClean="0"/>
          </a:p>
          <a:p>
            <a:r>
              <a:rPr lang="en-US" dirty="0" smtClean="0"/>
              <a:t>[</a:t>
            </a:r>
            <a:r>
              <a:rPr lang="en-US" dirty="0" err="1" smtClean="0"/>
              <a:t>MgATP</a:t>
            </a:r>
            <a:r>
              <a:rPr lang="en-US" dirty="0" smtClean="0"/>
              <a:t>] </a:t>
            </a:r>
            <a:r>
              <a:rPr lang="en-US" dirty="0" smtClean="0"/>
              <a:t>≈</a:t>
            </a:r>
            <a:r>
              <a:rPr lang="en-US" dirty="0" smtClean="0"/>
              <a:t> 8 </a:t>
            </a:r>
            <a:r>
              <a:rPr lang="en-US" dirty="0" err="1" smtClean="0"/>
              <a:t>mM</a:t>
            </a:r>
            <a:r>
              <a:rPr lang="en-US" dirty="0" smtClean="0"/>
              <a:t> </a:t>
            </a:r>
          </a:p>
          <a:p>
            <a:r>
              <a:rPr lang="en-US" dirty="0" smtClean="0"/>
              <a:t>[</a:t>
            </a:r>
            <a:r>
              <a:rPr lang="en-US" dirty="0" err="1" smtClean="0"/>
              <a:t>MgADP</a:t>
            </a:r>
            <a:r>
              <a:rPr lang="en-US" dirty="0" smtClean="0"/>
              <a:t>] </a:t>
            </a:r>
            <a:r>
              <a:rPr lang="en-US" dirty="0" smtClean="0"/>
              <a:t>≈</a:t>
            </a:r>
            <a:r>
              <a:rPr lang="en-US" dirty="0" smtClean="0"/>
              <a:t> 0.08 </a:t>
            </a:r>
            <a:r>
              <a:rPr lang="en-US" dirty="0" err="1" smtClean="0"/>
              <a:t>mM</a:t>
            </a:r>
            <a:endParaRPr lang="en-US" dirty="0" smtClean="0"/>
          </a:p>
          <a:p>
            <a:r>
              <a:rPr lang="en-US" dirty="0" smtClean="0"/>
              <a:t>[Pi] </a:t>
            </a:r>
            <a:r>
              <a:rPr lang="en-US" dirty="0" smtClean="0"/>
              <a:t>≈ </a:t>
            </a:r>
            <a:r>
              <a:rPr lang="en-US" dirty="0" smtClean="0"/>
              <a:t>0.2 </a:t>
            </a:r>
            <a:r>
              <a:rPr lang="en-US" dirty="0" err="1" smtClean="0"/>
              <a:t>mM</a:t>
            </a:r>
            <a:endParaRPr lang="en-US" dirty="0"/>
          </a:p>
        </p:txBody>
      </p:sp>
      <p:sp>
        <p:nvSpPr>
          <p:cNvPr id="7" name="TextBox 6"/>
          <p:cNvSpPr txBox="1"/>
          <p:nvPr/>
        </p:nvSpPr>
        <p:spPr>
          <a:xfrm>
            <a:off x="5041368" y="4724400"/>
            <a:ext cx="4102632" cy="1754326"/>
          </a:xfrm>
          <a:prstGeom prst="rect">
            <a:avLst/>
          </a:prstGeom>
          <a:noFill/>
        </p:spPr>
        <p:txBody>
          <a:bodyPr wrap="square" rtlCol="0">
            <a:spAutoFit/>
          </a:bodyPr>
          <a:lstStyle/>
          <a:p>
            <a:r>
              <a:rPr lang="en-US" dirty="0" smtClean="0"/>
              <a:t>HF resting conditions:</a:t>
            </a:r>
          </a:p>
          <a:p>
            <a:r>
              <a:rPr lang="en-US" dirty="0" smtClean="0"/>
              <a:t>w/ </a:t>
            </a:r>
            <a:r>
              <a:rPr lang="en-US" dirty="0" smtClean="0"/>
              <a:t>Volume adjusted to </a:t>
            </a:r>
            <a:r>
              <a:rPr lang="en-US" dirty="0" smtClean="0"/>
              <a:t>0.61 x control</a:t>
            </a:r>
          </a:p>
          <a:p>
            <a:r>
              <a:rPr lang="en-US" dirty="0" smtClean="0"/>
              <a:t>MVO</a:t>
            </a:r>
            <a:r>
              <a:rPr lang="en-US" baseline="-25000" dirty="0" smtClean="0"/>
              <a:t>2</a:t>
            </a:r>
            <a:r>
              <a:rPr lang="en-US" dirty="0" smtClean="0"/>
              <a:t> ≈ 3.5 </a:t>
            </a:r>
            <a:r>
              <a:rPr lang="el-GR" dirty="0" smtClean="0"/>
              <a:t>μ</a:t>
            </a:r>
            <a:r>
              <a:rPr lang="en-US" dirty="0" smtClean="0"/>
              <a:t>mol O</a:t>
            </a:r>
            <a:r>
              <a:rPr lang="en-US" baseline="-25000" dirty="0" smtClean="0"/>
              <a:t>2</a:t>
            </a:r>
            <a:r>
              <a:rPr lang="en-US" dirty="0" smtClean="0"/>
              <a:t> min</a:t>
            </a:r>
            <a:r>
              <a:rPr lang="en-US" baseline="30000" dirty="0" smtClean="0"/>
              <a:t>-1</a:t>
            </a:r>
            <a:r>
              <a:rPr lang="en-US" dirty="0" smtClean="0"/>
              <a:t> (g tissue)</a:t>
            </a:r>
            <a:r>
              <a:rPr lang="en-US" baseline="30000" dirty="0" smtClean="0"/>
              <a:t>-1</a:t>
            </a:r>
            <a:endParaRPr lang="en-US" dirty="0" smtClean="0"/>
          </a:p>
          <a:p>
            <a:r>
              <a:rPr lang="en-US" dirty="0" smtClean="0"/>
              <a:t>[</a:t>
            </a:r>
            <a:r>
              <a:rPr lang="en-US" dirty="0" err="1" smtClean="0"/>
              <a:t>MgATP</a:t>
            </a:r>
            <a:r>
              <a:rPr lang="en-US" dirty="0" smtClean="0"/>
              <a:t>] </a:t>
            </a:r>
            <a:r>
              <a:rPr lang="en-US" dirty="0" smtClean="0"/>
              <a:t>≈</a:t>
            </a:r>
            <a:r>
              <a:rPr lang="en-US" dirty="0" smtClean="0"/>
              <a:t> 1.5 </a:t>
            </a:r>
            <a:r>
              <a:rPr lang="en-US" dirty="0" err="1" smtClean="0"/>
              <a:t>mM</a:t>
            </a:r>
            <a:r>
              <a:rPr lang="en-US" dirty="0" smtClean="0"/>
              <a:t> </a:t>
            </a:r>
          </a:p>
          <a:p>
            <a:r>
              <a:rPr lang="en-US" dirty="0" smtClean="0"/>
              <a:t>[</a:t>
            </a:r>
            <a:r>
              <a:rPr lang="en-US" dirty="0" err="1" smtClean="0"/>
              <a:t>MgADP</a:t>
            </a:r>
            <a:r>
              <a:rPr lang="en-US" dirty="0" smtClean="0"/>
              <a:t>] </a:t>
            </a:r>
            <a:r>
              <a:rPr lang="en-US" dirty="0" smtClean="0"/>
              <a:t>≈</a:t>
            </a:r>
            <a:r>
              <a:rPr lang="en-US" dirty="0" smtClean="0"/>
              <a:t> 0.01 </a:t>
            </a:r>
            <a:r>
              <a:rPr lang="en-US" dirty="0" err="1" smtClean="0"/>
              <a:t>mM</a:t>
            </a:r>
            <a:endParaRPr lang="en-US" dirty="0" smtClean="0"/>
          </a:p>
          <a:p>
            <a:r>
              <a:rPr lang="en-US" dirty="0" smtClean="0"/>
              <a:t>[Pi] </a:t>
            </a:r>
            <a:r>
              <a:rPr lang="en-US" dirty="0" smtClean="0"/>
              <a:t>≈ </a:t>
            </a:r>
            <a:r>
              <a:rPr lang="en-US" dirty="0" smtClean="0"/>
              <a:t>0.8 </a:t>
            </a:r>
            <a:r>
              <a:rPr lang="en-US" dirty="0" err="1" smtClean="0"/>
              <a:t>mM</a:t>
            </a:r>
            <a:endParaRPr lang="en-US" dirty="0"/>
          </a:p>
        </p:txBody>
      </p:sp>
      <p:pic>
        <p:nvPicPr>
          <p:cNvPr id="10" name="Picture 2"/>
          <p:cNvPicPr>
            <a:picLocks noChangeAspect="1" noChangeArrowheads="1"/>
          </p:cNvPicPr>
          <p:nvPr/>
        </p:nvPicPr>
        <p:blipFill>
          <a:blip r:embed="rId4" cstate="print"/>
          <a:srcRect/>
          <a:stretch>
            <a:fillRect/>
          </a:stretch>
        </p:blipFill>
        <p:spPr bwMode="auto">
          <a:xfrm>
            <a:off x="4626735" y="1149439"/>
            <a:ext cx="4495801" cy="3323682"/>
          </a:xfrm>
          <a:prstGeom prst="rect">
            <a:avLst/>
          </a:prstGeom>
          <a:noFill/>
          <a:ln w="9525">
            <a:noFill/>
            <a:miter lim="800000"/>
            <a:headEnd/>
            <a:tailEnd/>
          </a:ln>
          <a:effectLst/>
        </p:spPr>
      </p:pic>
      <p:pic>
        <p:nvPicPr>
          <p:cNvPr id="11" name="Picture 10"/>
          <p:cNvPicPr>
            <a:picLocks noChangeAspect="1"/>
          </p:cNvPicPr>
          <p:nvPr/>
        </p:nvPicPr>
        <p:blipFill>
          <a:blip r:embed="rId5"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Integrated HF model version 1.0 – Lumens/Smith/Wu/Tran</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sp>
        <p:nvSpPr>
          <p:cNvPr id="9" name="TextBox 8"/>
          <p:cNvSpPr txBox="1"/>
          <p:nvPr/>
        </p:nvSpPr>
        <p:spPr>
          <a:xfrm>
            <a:off x="545568" y="4724400"/>
            <a:ext cx="4026432" cy="1754326"/>
          </a:xfrm>
          <a:prstGeom prst="rect">
            <a:avLst/>
          </a:prstGeom>
          <a:noFill/>
        </p:spPr>
        <p:txBody>
          <a:bodyPr wrap="square" rtlCol="0">
            <a:spAutoFit/>
          </a:bodyPr>
          <a:lstStyle/>
          <a:p>
            <a:r>
              <a:rPr lang="en-US" dirty="0" smtClean="0"/>
              <a:t>Healthy exercise conditions:</a:t>
            </a:r>
          </a:p>
          <a:p>
            <a:r>
              <a:rPr lang="en-US" dirty="0" smtClean="0"/>
              <a:t>w/ Resistance adjusted to 0.33 x control</a:t>
            </a:r>
          </a:p>
          <a:p>
            <a:r>
              <a:rPr lang="en-US" dirty="0" smtClean="0"/>
              <a:t>MVO</a:t>
            </a:r>
            <a:r>
              <a:rPr lang="en-US" baseline="-25000" dirty="0" smtClean="0"/>
              <a:t>2</a:t>
            </a:r>
            <a:r>
              <a:rPr lang="en-US" dirty="0" smtClean="0"/>
              <a:t> ≈ 10.5 </a:t>
            </a:r>
            <a:r>
              <a:rPr lang="el-GR" dirty="0" smtClean="0"/>
              <a:t>μ</a:t>
            </a:r>
            <a:r>
              <a:rPr lang="en-US" dirty="0" smtClean="0"/>
              <a:t>mol O</a:t>
            </a:r>
            <a:r>
              <a:rPr lang="en-US" baseline="-25000" dirty="0" smtClean="0"/>
              <a:t>2</a:t>
            </a:r>
            <a:r>
              <a:rPr lang="en-US" dirty="0" smtClean="0"/>
              <a:t> min</a:t>
            </a:r>
            <a:r>
              <a:rPr lang="en-US" baseline="30000" dirty="0" smtClean="0"/>
              <a:t>-1</a:t>
            </a:r>
            <a:r>
              <a:rPr lang="en-US" dirty="0" smtClean="0"/>
              <a:t> (g tissue)</a:t>
            </a:r>
            <a:r>
              <a:rPr lang="en-US" baseline="30000" dirty="0" smtClean="0"/>
              <a:t>-1</a:t>
            </a:r>
            <a:endParaRPr lang="en-US" dirty="0" smtClean="0"/>
          </a:p>
          <a:p>
            <a:r>
              <a:rPr lang="en-US" dirty="0" smtClean="0"/>
              <a:t>[</a:t>
            </a:r>
            <a:r>
              <a:rPr lang="en-US" dirty="0" err="1" smtClean="0"/>
              <a:t>MgATP</a:t>
            </a:r>
            <a:r>
              <a:rPr lang="en-US" dirty="0" smtClean="0"/>
              <a:t>] </a:t>
            </a:r>
            <a:r>
              <a:rPr lang="en-US" dirty="0" smtClean="0"/>
              <a:t>≈</a:t>
            </a:r>
            <a:r>
              <a:rPr lang="en-US" dirty="0" smtClean="0"/>
              <a:t> 8 </a:t>
            </a:r>
            <a:r>
              <a:rPr lang="en-US" dirty="0" err="1" smtClean="0"/>
              <a:t>mM</a:t>
            </a:r>
            <a:r>
              <a:rPr lang="en-US" dirty="0" smtClean="0"/>
              <a:t> </a:t>
            </a:r>
          </a:p>
          <a:p>
            <a:r>
              <a:rPr lang="en-US" dirty="0" smtClean="0"/>
              <a:t>[</a:t>
            </a:r>
            <a:r>
              <a:rPr lang="en-US" dirty="0" err="1" smtClean="0"/>
              <a:t>MgADP</a:t>
            </a:r>
            <a:r>
              <a:rPr lang="en-US" dirty="0" smtClean="0"/>
              <a:t>] </a:t>
            </a:r>
            <a:r>
              <a:rPr lang="en-US" dirty="0" smtClean="0"/>
              <a:t>≈</a:t>
            </a:r>
            <a:r>
              <a:rPr lang="en-US" dirty="0" smtClean="0"/>
              <a:t> 0.1 </a:t>
            </a:r>
            <a:r>
              <a:rPr lang="en-US" dirty="0" err="1" smtClean="0"/>
              <a:t>mM</a:t>
            </a:r>
            <a:endParaRPr lang="en-US" dirty="0" smtClean="0"/>
          </a:p>
          <a:p>
            <a:r>
              <a:rPr lang="en-US" dirty="0" smtClean="0"/>
              <a:t>[Pi] </a:t>
            </a:r>
            <a:r>
              <a:rPr lang="en-US" dirty="0" smtClean="0"/>
              <a:t>≈ </a:t>
            </a:r>
            <a:r>
              <a:rPr lang="en-US" dirty="0" smtClean="0"/>
              <a:t>2.5 </a:t>
            </a:r>
            <a:r>
              <a:rPr lang="en-US" dirty="0" err="1" smtClean="0"/>
              <a:t>mM</a:t>
            </a:r>
            <a:endParaRPr lang="en-US" dirty="0"/>
          </a:p>
        </p:txBody>
      </p:sp>
      <p:sp>
        <p:nvSpPr>
          <p:cNvPr id="7" name="TextBox 6"/>
          <p:cNvSpPr txBox="1"/>
          <p:nvPr/>
        </p:nvSpPr>
        <p:spPr>
          <a:xfrm>
            <a:off x="5041368" y="4724400"/>
            <a:ext cx="4102632" cy="2031325"/>
          </a:xfrm>
          <a:prstGeom prst="rect">
            <a:avLst/>
          </a:prstGeom>
          <a:noFill/>
        </p:spPr>
        <p:txBody>
          <a:bodyPr wrap="square" rtlCol="0">
            <a:spAutoFit/>
          </a:bodyPr>
          <a:lstStyle/>
          <a:p>
            <a:r>
              <a:rPr lang="en-US" dirty="0" smtClean="0"/>
              <a:t>HF exercise conditions:</a:t>
            </a:r>
          </a:p>
          <a:p>
            <a:r>
              <a:rPr lang="en-US" dirty="0" smtClean="0"/>
              <a:t>w/ Resistance adjusted to 0.25 x control</a:t>
            </a:r>
          </a:p>
          <a:p>
            <a:r>
              <a:rPr lang="en-US" dirty="0" smtClean="0"/>
              <a:t>w/ </a:t>
            </a:r>
            <a:r>
              <a:rPr lang="en-US" dirty="0" smtClean="0"/>
              <a:t>Volume adjusted to </a:t>
            </a:r>
            <a:r>
              <a:rPr lang="en-US" dirty="0" smtClean="0"/>
              <a:t>0.61 x control</a:t>
            </a:r>
          </a:p>
          <a:p>
            <a:r>
              <a:rPr lang="en-US" dirty="0" smtClean="0"/>
              <a:t>MVO</a:t>
            </a:r>
            <a:r>
              <a:rPr lang="en-US" baseline="-25000" dirty="0" smtClean="0"/>
              <a:t>2</a:t>
            </a:r>
            <a:r>
              <a:rPr lang="en-US" dirty="0" smtClean="0"/>
              <a:t> ≈ 10.5 </a:t>
            </a:r>
            <a:r>
              <a:rPr lang="el-GR" dirty="0" smtClean="0"/>
              <a:t>μ</a:t>
            </a:r>
            <a:r>
              <a:rPr lang="en-US" dirty="0" smtClean="0"/>
              <a:t>mol O</a:t>
            </a:r>
            <a:r>
              <a:rPr lang="en-US" baseline="-25000" dirty="0" smtClean="0"/>
              <a:t>2</a:t>
            </a:r>
            <a:r>
              <a:rPr lang="en-US" dirty="0" smtClean="0"/>
              <a:t> min</a:t>
            </a:r>
            <a:r>
              <a:rPr lang="en-US" baseline="30000" dirty="0" smtClean="0"/>
              <a:t>-1</a:t>
            </a:r>
            <a:r>
              <a:rPr lang="en-US" dirty="0" smtClean="0"/>
              <a:t> (g tissue)</a:t>
            </a:r>
            <a:r>
              <a:rPr lang="en-US" baseline="30000" dirty="0" smtClean="0"/>
              <a:t>-1</a:t>
            </a:r>
            <a:endParaRPr lang="en-US" dirty="0" smtClean="0"/>
          </a:p>
          <a:p>
            <a:r>
              <a:rPr lang="en-US" dirty="0" smtClean="0"/>
              <a:t>[</a:t>
            </a:r>
            <a:r>
              <a:rPr lang="en-US" dirty="0" err="1" smtClean="0"/>
              <a:t>MgATP</a:t>
            </a:r>
            <a:r>
              <a:rPr lang="en-US" dirty="0" smtClean="0"/>
              <a:t>] </a:t>
            </a:r>
            <a:r>
              <a:rPr lang="en-US" dirty="0" smtClean="0"/>
              <a:t>≈</a:t>
            </a:r>
            <a:r>
              <a:rPr lang="en-US" dirty="0" smtClean="0"/>
              <a:t> 1.5 </a:t>
            </a:r>
            <a:r>
              <a:rPr lang="en-US" dirty="0" err="1" smtClean="0"/>
              <a:t>mM</a:t>
            </a:r>
            <a:r>
              <a:rPr lang="en-US" dirty="0" smtClean="0"/>
              <a:t> </a:t>
            </a:r>
          </a:p>
          <a:p>
            <a:r>
              <a:rPr lang="en-US" dirty="0" smtClean="0"/>
              <a:t>[</a:t>
            </a:r>
            <a:r>
              <a:rPr lang="en-US" dirty="0" err="1" smtClean="0"/>
              <a:t>MgADP</a:t>
            </a:r>
            <a:r>
              <a:rPr lang="en-US" dirty="0" smtClean="0"/>
              <a:t>] </a:t>
            </a:r>
            <a:r>
              <a:rPr lang="en-US" dirty="0" smtClean="0"/>
              <a:t>≈</a:t>
            </a:r>
            <a:r>
              <a:rPr lang="en-US" dirty="0" smtClean="0"/>
              <a:t> 0.04 </a:t>
            </a:r>
            <a:r>
              <a:rPr lang="en-US" dirty="0" err="1" smtClean="0"/>
              <a:t>mM</a:t>
            </a:r>
            <a:endParaRPr lang="en-US" dirty="0" smtClean="0"/>
          </a:p>
          <a:p>
            <a:r>
              <a:rPr lang="en-US" dirty="0" smtClean="0"/>
              <a:t>[Pi] </a:t>
            </a:r>
            <a:r>
              <a:rPr lang="en-US" dirty="0" smtClean="0"/>
              <a:t>≈ </a:t>
            </a:r>
            <a:r>
              <a:rPr lang="en-US" dirty="0" smtClean="0"/>
              <a:t>10 </a:t>
            </a:r>
            <a:r>
              <a:rPr lang="en-US" dirty="0" err="1" smtClean="0"/>
              <a:t>mM</a:t>
            </a:r>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189964" y="1143000"/>
            <a:ext cx="4420674" cy="3315506"/>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a:off x="4637467" y="1168758"/>
            <a:ext cx="4464054" cy="3300211"/>
          </a:xfrm>
          <a:prstGeom prst="rect">
            <a:avLst/>
          </a:prstGeom>
          <a:noFill/>
          <a:ln w="9525">
            <a:noFill/>
            <a:miter lim="800000"/>
            <a:headEnd/>
            <a:tailEnd/>
          </a:ln>
          <a:effectLst/>
        </p:spPr>
      </p:pic>
      <p:pic>
        <p:nvPicPr>
          <p:cNvPr id="13" name="Picture 12"/>
          <p:cNvPicPr>
            <a:picLocks noChangeAspect="1"/>
          </p:cNvPicPr>
          <p:nvPr/>
        </p:nvPicPr>
        <p:blipFill>
          <a:blip r:embed="rId5"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Acknowledgements</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sp>
        <p:nvSpPr>
          <p:cNvPr id="8" name="Text Box 2"/>
          <p:cNvSpPr txBox="1">
            <a:spLocks noChangeArrowheads="1"/>
          </p:cNvSpPr>
          <p:nvPr/>
        </p:nvSpPr>
        <p:spPr bwMode="auto">
          <a:xfrm>
            <a:off x="228600" y="762000"/>
            <a:ext cx="2819400" cy="4093428"/>
          </a:xfrm>
          <a:prstGeom prst="rect">
            <a:avLst/>
          </a:prstGeom>
          <a:noFill/>
          <a:ln w="9525">
            <a:noFill/>
            <a:miter lim="800000"/>
            <a:headEnd/>
            <a:tailEnd/>
          </a:ln>
        </p:spPr>
        <p:txBody>
          <a:bodyPr wrap="square">
            <a:spAutoFit/>
          </a:bodyPr>
          <a:lstStyle/>
          <a:p>
            <a:endParaRPr lang="en-US" dirty="0">
              <a:latin typeface="Verdana" pitchFamily="34" charset="0"/>
            </a:endParaRPr>
          </a:p>
          <a:p>
            <a:r>
              <a:rPr lang="en-US" sz="2000" u="sng" dirty="0">
                <a:latin typeface="Calibri" pitchFamily="34" charset="0"/>
              </a:rPr>
              <a:t>Dissertation Committee</a:t>
            </a:r>
          </a:p>
          <a:p>
            <a:r>
              <a:rPr lang="en-US" sz="2000" dirty="0">
                <a:latin typeface="Calibri" pitchFamily="34" charset="0"/>
              </a:rPr>
              <a:t>Daniel Beard (Advisor)</a:t>
            </a:r>
          </a:p>
          <a:p>
            <a:r>
              <a:rPr lang="en-US" sz="2000" dirty="0">
                <a:latin typeface="Calibri" pitchFamily="34" charset="0"/>
              </a:rPr>
              <a:t>Brian Carlson</a:t>
            </a:r>
          </a:p>
          <a:p>
            <a:r>
              <a:rPr lang="en-US" sz="2000" dirty="0">
                <a:latin typeface="Calibri" pitchFamily="34" charset="0"/>
              </a:rPr>
              <a:t>Paul </a:t>
            </a:r>
            <a:r>
              <a:rPr lang="en-US" sz="2000" dirty="0" err="1" smtClean="0">
                <a:latin typeface="Calibri" pitchFamily="34" charset="0"/>
              </a:rPr>
              <a:t>Goldspink</a:t>
            </a:r>
            <a:endParaRPr lang="en-US" sz="2000" dirty="0">
              <a:latin typeface="Calibri" pitchFamily="34" charset="0"/>
            </a:endParaRPr>
          </a:p>
          <a:p>
            <a:r>
              <a:rPr lang="en-US" sz="2000" dirty="0">
                <a:latin typeface="Calibri" pitchFamily="34" charset="0"/>
              </a:rPr>
              <a:t>Andrew Greene</a:t>
            </a:r>
          </a:p>
          <a:p>
            <a:r>
              <a:rPr lang="en-US" sz="2000" dirty="0">
                <a:latin typeface="Calibri" pitchFamily="34" charset="0"/>
              </a:rPr>
              <a:t>Michael </a:t>
            </a:r>
            <a:r>
              <a:rPr lang="en-US" sz="2000" dirty="0" err="1" smtClean="0">
                <a:latin typeface="Calibri" pitchFamily="34" charset="0"/>
              </a:rPr>
              <a:t>Widlansky</a:t>
            </a:r>
            <a:endParaRPr lang="en-US" sz="2000" dirty="0">
              <a:latin typeface="Calibri" pitchFamily="34" charset="0"/>
            </a:endParaRPr>
          </a:p>
          <a:p>
            <a:r>
              <a:rPr lang="en-US" sz="2000" dirty="0">
                <a:latin typeface="Calibri" pitchFamily="34" charset="0"/>
              </a:rPr>
              <a:t>Jeff </a:t>
            </a:r>
            <a:r>
              <a:rPr lang="en-US" sz="2000" dirty="0" err="1" smtClean="0">
                <a:latin typeface="Calibri" pitchFamily="34" charset="0"/>
              </a:rPr>
              <a:t>Saucerman</a:t>
            </a:r>
            <a:endParaRPr lang="en-US" sz="2000" dirty="0">
              <a:latin typeface="Calibri" pitchFamily="34" charset="0"/>
            </a:endParaRPr>
          </a:p>
          <a:p>
            <a:endParaRPr lang="en-US" sz="2000" dirty="0">
              <a:latin typeface="Calibri" pitchFamily="34" charset="0"/>
            </a:endParaRPr>
          </a:p>
          <a:p>
            <a:endParaRPr lang="en-US" sz="2000" dirty="0">
              <a:latin typeface="Calibri" pitchFamily="34" charset="0"/>
            </a:endParaRPr>
          </a:p>
          <a:p>
            <a:endParaRPr lang="en-US" sz="2000" dirty="0">
              <a:latin typeface="Calibri" pitchFamily="34" charset="0"/>
            </a:endParaRPr>
          </a:p>
          <a:p>
            <a:endParaRPr lang="en-US" dirty="0">
              <a:latin typeface="Calibri" pitchFamily="34" charset="0"/>
            </a:endParaRPr>
          </a:p>
          <a:p>
            <a:endParaRPr lang="en-US" sz="2400" dirty="0">
              <a:latin typeface="Verdana" pitchFamily="34" charset="0"/>
            </a:endParaRPr>
          </a:p>
        </p:txBody>
      </p:sp>
      <p:pic>
        <p:nvPicPr>
          <p:cNvPr id="14337" name="Picture 1"/>
          <p:cNvPicPr>
            <a:picLocks noChangeAspect="1" noChangeArrowheads="1"/>
          </p:cNvPicPr>
          <p:nvPr/>
        </p:nvPicPr>
        <p:blipFill>
          <a:blip r:embed="rId3" cstate="print"/>
          <a:srcRect/>
          <a:stretch>
            <a:fillRect/>
          </a:stretch>
        </p:blipFill>
        <p:spPr bwMode="auto">
          <a:xfrm>
            <a:off x="1447800" y="3352800"/>
            <a:ext cx="6248400" cy="3280410"/>
          </a:xfrm>
          <a:prstGeom prst="rect">
            <a:avLst/>
          </a:prstGeom>
          <a:noFill/>
          <a:ln w="9525">
            <a:noFill/>
            <a:miter lim="800000"/>
            <a:headEnd/>
            <a:tailEnd/>
          </a:ln>
        </p:spPr>
      </p:pic>
      <p:sp>
        <p:nvSpPr>
          <p:cNvPr id="13" name="TextBox 12"/>
          <p:cNvSpPr txBox="1"/>
          <p:nvPr/>
        </p:nvSpPr>
        <p:spPr>
          <a:xfrm>
            <a:off x="3352800" y="1066800"/>
            <a:ext cx="5486400" cy="2246769"/>
          </a:xfrm>
          <a:prstGeom prst="rect">
            <a:avLst/>
          </a:prstGeom>
          <a:noFill/>
        </p:spPr>
        <p:txBody>
          <a:bodyPr wrap="square" rtlCol="0">
            <a:spAutoFit/>
          </a:bodyPr>
          <a:lstStyle/>
          <a:p>
            <a:r>
              <a:rPr lang="en-US" sz="2000" u="sng" dirty="0" smtClean="0">
                <a:latin typeface="Calibri" pitchFamily="34" charset="0"/>
              </a:rPr>
              <a:t>Funding</a:t>
            </a:r>
          </a:p>
          <a:p>
            <a:r>
              <a:rPr lang="en-US" sz="2000" dirty="0" smtClean="0">
                <a:latin typeface="Calibri" pitchFamily="34" charset="0"/>
              </a:rPr>
              <a:t>VPR - National Institute of Health Grant No. P50-GM094503</a:t>
            </a:r>
          </a:p>
          <a:p>
            <a:endParaRPr lang="en-US" sz="2000" u="sng" dirty="0" smtClean="0">
              <a:latin typeface="Calibri" pitchFamily="34" charset="0"/>
            </a:endParaRPr>
          </a:p>
          <a:p>
            <a:r>
              <a:rPr lang="en-US" sz="2000" u="sng" dirty="0" smtClean="0">
                <a:latin typeface="Calibri" pitchFamily="34" charset="0"/>
              </a:rPr>
              <a:t>Programs</a:t>
            </a:r>
          </a:p>
          <a:p>
            <a:r>
              <a:rPr lang="en-US" sz="2000" dirty="0" smtClean="0">
                <a:latin typeface="Calibri" pitchFamily="34" charset="0"/>
              </a:rPr>
              <a:t>Department of Physiology Graduate Program</a:t>
            </a:r>
          </a:p>
          <a:p>
            <a:r>
              <a:rPr lang="en-US" sz="2000" dirty="0" smtClean="0">
                <a:latin typeface="Calibri" pitchFamily="34" charset="0"/>
              </a:rPr>
              <a:t>Medical Scientist Training Program</a:t>
            </a:r>
            <a:endParaRPr lang="en-US" sz="2000" dirty="0"/>
          </a:p>
        </p:txBody>
      </p:sp>
      <p:pic>
        <p:nvPicPr>
          <p:cNvPr id="14" name="Picture 13"/>
          <p:cNvPicPr>
            <a:picLocks noChangeAspect="1"/>
          </p:cNvPicPr>
          <p:nvPr/>
        </p:nvPicPr>
        <p:blipFill>
          <a:blip r:embed="rId4"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32514" y="2430319"/>
            <a:ext cx="1664160" cy="1664848"/>
          </a:xfrm>
          <a:prstGeom prst="ellipse">
            <a:avLst/>
          </a:prstGeom>
          <a:noFill/>
          <a:ln>
            <a:solidFill>
              <a:schemeClr val="tx1"/>
            </a:solidFill>
            <a:prstDash val="dash"/>
          </a:ln>
          <a:effectLst/>
          <a:scene3d>
            <a:camera prst="orthographicFront">
              <a:rot lat="18461891" lon="20097598" rev="121716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231962" y="2131565"/>
            <a:ext cx="2263675" cy="2262601"/>
          </a:xfrm>
          <a:prstGeom prst="ellipse">
            <a:avLst/>
          </a:prstGeom>
          <a:noFill/>
          <a:ln>
            <a:solidFill>
              <a:schemeClr val="tx1"/>
            </a:solidFill>
            <a:prstDash val="dash"/>
          </a:ln>
          <a:effectLst/>
          <a:scene3d>
            <a:camera prst="orthographicFront">
              <a:rot lat="18461891" lon="20097598" rev="121716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897289" y="1797537"/>
            <a:ext cx="2933025" cy="2930659"/>
          </a:xfrm>
          <a:prstGeom prst="ellipse">
            <a:avLst/>
          </a:prstGeom>
          <a:noFill/>
          <a:ln>
            <a:solidFill>
              <a:schemeClr val="tx1"/>
            </a:solidFill>
            <a:prstDash val="dash"/>
          </a:ln>
          <a:effectLst/>
          <a:scene3d>
            <a:camera prst="orthographicFront">
              <a:rot lat="18461891" lon="20097598" rev="121716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540640" y="1438300"/>
            <a:ext cx="3647906" cy="3649135"/>
          </a:xfrm>
          <a:prstGeom prst="ellipse">
            <a:avLst/>
          </a:prstGeom>
          <a:noFill/>
          <a:ln>
            <a:solidFill>
              <a:schemeClr val="tx1"/>
            </a:solidFill>
            <a:prstDash val="dash"/>
          </a:ln>
          <a:effectLst/>
          <a:scene3d>
            <a:camera prst="orthographicFront">
              <a:rot lat="18461891" lon="20097598" rev="121716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2155770" y="1055326"/>
            <a:ext cx="4416061" cy="4415084"/>
          </a:xfrm>
          <a:prstGeom prst="ellipse">
            <a:avLst/>
          </a:prstGeom>
          <a:noFill/>
          <a:ln>
            <a:solidFill>
              <a:schemeClr val="tx1"/>
            </a:solidFill>
            <a:prstDash val="dash"/>
          </a:ln>
          <a:effectLst/>
          <a:scene3d>
            <a:camera prst="orthographicFront">
              <a:rot lat="18461891" lon="20097598" rev="121716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295597" y="229250"/>
            <a:ext cx="6068842" cy="6068821"/>
          </a:xfrm>
          <a:prstGeom prst="ellipse">
            <a:avLst/>
          </a:prstGeom>
          <a:noFill/>
          <a:ln>
            <a:solidFill>
              <a:schemeClr val="tx1"/>
            </a:solidFill>
            <a:prstDash val="dash"/>
          </a:ln>
          <a:effectLst/>
          <a:scene3d>
            <a:camera prst="orthographicFront">
              <a:rot lat="18461891" lon="20097598" rev="121716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720605" y="660738"/>
            <a:ext cx="5229240" cy="5229657"/>
          </a:xfrm>
          <a:prstGeom prst="ellipse">
            <a:avLst/>
          </a:prstGeom>
          <a:noFill/>
          <a:ln>
            <a:solidFill>
              <a:schemeClr val="tx1"/>
            </a:solidFill>
            <a:prstDash val="dash"/>
          </a:ln>
          <a:effectLst/>
          <a:scene3d>
            <a:camera prst="orthographicFront">
              <a:rot lat="18461891" lon="20097598" rev="121716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17417"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dirty="0" smtClean="0"/>
              <a:t/>
            </a:r>
            <a:br>
              <a:rPr lang="en-US" sz="4000" dirty="0" smtClean="0"/>
            </a:br>
            <a:r>
              <a:rPr lang="en-US" sz="4000" dirty="0" smtClean="0"/>
              <a:t>   </a:t>
            </a:r>
            <a:r>
              <a:rPr lang="en-US" sz="2800" b="1" dirty="0" smtClean="0">
                <a:solidFill>
                  <a:schemeClr val="bg1"/>
                </a:solidFill>
              </a:rPr>
              <a:t>What causes heart failure?</a:t>
            </a:r>
            <a:br>
              <a:rPr lang="en-US" sz="2800" b="1" dirty="0" smtClean="0">
                <a:solidFill>
                  <a:schemeClr val="bg1"/>
                </a:solidFill>
              </a:rPr>
            </a:br>
            <a:endParaRPr lang="en-US" sz="2800" b="1" dirty="0" smtClean="0">
              <a:solidFill>
                <a:schemeClr val="bg1"/>
              </a:solidFill>
            </a:endParaRPr>
          </a:p>
        </p:txBody>
      </p:sp>
      <p:sp>
        <p:nvSpPr>
          <p:cNvPr id="17418" name="TextBox 40"/>
          <p:cNvSpPr txBox="1">
            <a:spLocks noChangeArrowheads="1"/>
          </p:cNvSpPr>
          <p:nvPr/>
        </p:nvSpPr>
        <p:spPr bwMode="auto">
          <a:xfrm>
            <a:off x="304800" y="6096000"/>
            <a:ext cx="8534400" cy="641350"/>
          </a:xfrm>
          <a:prstGeom prst="rect">
            <a:avLst/>
          </a:prstGeom>
          <a:noFill/>
          <a:ln w="9525">
            <a:noFill/>
            <a:miter lim="800000"/>
            <a:headEnd/>
            <a:tailEnd/>
          </a:ln>
        </p:spPr>
        <p:txBody>
          <a:bodyPr>
            <a:spAutoFit/>
          </a:bodyPr>
          <a:lstStyle/>
          <a:p>
            <a:r>
              <a:rPr lang="en-US">
                <a:latin typeface="Calibri" pitchFamily="34" charset="0"/>
              </a:rPr>
              <a:t>Adapted from Beard, </a:t>
            </a:r>
            <a:r>
              <a:rPr lang="en-US" i="1">
                <a:latin typeface="Calibri" pitchFamily="34" charset="0"/>
              </a:rPr>
              <a:t>Examination of the “Dominant Role of the Kidneys in Long-Term Regulation of Arterial Pressure and in Hypertension”,</a:t>
            </a:r>
            <a:r>
              <a:rPr lang="en-US">
                <a:latin typeface="Calibri" pitchFamily="34" charset="0"/>
              </a:rPr>
              <a:t> Physiology Seminar 2013</a:t>
            </a:r>
          </a:p>
        </p:txBody>
      </p:sp>
      <p:grpSp>
        <p:nvGrpSpPr>
          <p:cNvPr id="3" name="Group 5"/>
          <p:cNvGrpSpPr>
            <a:grpSpLocks noChangeAspect="1"/>
          </p:cNvGrpSpPr>
          <p:nvPr/>
        </p:nvGrpSpPr>
        <p:grpSpPr bwMode="auto">
          <a:xfrm>
            <a:off x="5029200" y="4191000"/>
            <a:ext cx="804863" cy="1158875"/>
            <a:chOff x="1805" y="2214"/>
            <a:chExt cx="547" cy="789"/>
          </a:xfrm>
        </p:grpSpPr>
        <p:sp>
          <p:nvSpPr>
            <p:cNvPr id="17696" name="Freeform 6"/>
            <p:cNvSpPr>
              <a:spLocks noChangeAspect="1"/>
            </p:cNvSpPr>
            <p:nvPr/>
          </p:nvSpPr>
          <p:spPr bwMode="auto">
            <a:xfrm>
              <a:off x="1805" y="2214"/>
              <a:ext cx="542" cy="662"/>
            </a:xfrm>
            <a:custGeom>
              <a:avLst/>
              <a:gdLst>
                <a:gd name="T0" fmla="*/ 1271 w 406"/>
                <a:gd name="T1" fmla="*/ 852 h 495"/>
                <a:gd name="T2" fmla="*/ 1483 w 406"/>
                <a:gd name="T3" fmla="*/ 249 h 495"/>
                <a:gd name="T4" fmla="*/ 761 w 406"/>
                <a:gd name="T5" fmla="*/ 118 h 495"/>
                <a:gd name="T6" fmla="*/ 744 w 406"/>
                <a:gd name="T7" fmla="*/ 2041 h 495"/>
                <a:gd name="T8" fmla="*/ 1079 w 406"/>
                <a:gd name="T9" fmla="*/ 1353 h 495"/>
                <a:gd name="T10" fmla="*/ 0 60000 65536"/>
                <a:gd name="T11" fmla="*/ 0 60000 65536"/>
                <a:gd name="T12" fmla="*/ 0 60000 65536"/>
                <a:gd name="T13" fmla="*/ 0 60000 65536"/>
                <a:gd name="T14" fmla="*/ 0 60000 65536"/>
                <a:gd name="T15" fmla="*/ 0 w 406"/>
                <a:gd name="T16" fmla="*/ 0 h 495"/>
                <a:gd name="T17" fmla="*/ 406 w 406"/>
                <a:gd name="T18" fmla="*/ 495 h 495"/>
              </a:gdLst>
              <a:ahLst/>
              <a:cxnLst>
                <a:cxn ang="T10">
                  <a:pos x="T0" y="T1"/>
                </a:cxn>
                <a:cxn ang="T11">
                  <a:pos x="T2" y="T3"/>
                </a:cxn>
                <a:cxn ang="T12">
                  <a:pos x="T4" y="T5"/>
                </a:cxn>
                <a:cxn ang="T13">
                  <a:pos x="T6" y="T7"/>
                </a:cxn>
                <a:cxn ang="T14">
                  <a:pos x="T8" y="T9"/>
                </a:cxn>
              </a:cxnLst>
              <a:rect l="T15" t="T16" r="T17" b="T18"/>
              <a:pathLst>
                <a:path w="406" h="495">
                  <a:moveTo>
                    <a:pt x="300" y="199"/>
                  </a:moveTo>
                  <a:cubicBezTo>
                    <a:pt x="342" y="218"/>
                    <a:pt x="406" y="116"/>
                    <a:pt x="350" y="58"/>
                  </a:cubicBezTo>
                  <a:cubicBezTo>
                    <a:pt x="294" y="1"/>
                    <a:pt x="226" y="0"/>
                    <a:pt x="180" y="28"/>
                  </a:cubicBezTo>
                  <a:cubicBezTo>
                    <a:pt x="11" y="131"/>
                    <a:pt x="0" y="446"/>
                    <a:pt x="175" y="477"/>
                  </a:cubicBezTo>
                  <a:cubicBezTo>
                    <a:pt x="279" y="495"/>
                    <a:pt x="343" y="345"/>
                    <a:pt x="254" y="316"/>
                  </a:cubicBezTo>
                </a:path>
              </a:pathLst>
            </a:custGeom>
            <a:solidFill>
              <a:srgbClr val="FFF5EE"/>
            </a:solidFill>
            <a:ln w="6350" cap="rnd">
              <a:solidFill>
                <a:srgbClr val="FF6600"/>
              </a:solidFill>
              <a:prstDash val="solid"/>
              <a:miter lim="800000"/>
              <a:headEnd/>
              <a:tailEnd/>
            </a:ln>
          </p:spPr>
          <p:txBody>
            <a:bodyPr/>
            <a:lstStyle/>
            <a:p>
              <a:endParaRPr lang="en-US"/>
            </a:p>
          </p:txBody>
        </p:sp>
        <p:sp>
          <p:nvSpPr>
            <p:cNvPr id="17697" name="Freeform 7"/>
            <p:cNvSpPr>
              <a:spLocks noChangeAspect="1"/>
            </p:cNvSpPr>
            <p:nvPr/>
          </p:nvSpPr>
          <p:spPr bwMode="auto">
            <a:xfrm>
              <a:off x="1983" y="2372"/>
              <a:ext cx="369" cy="631"/>
            </a:xfrm>
            <a:custGeom>
              <a:avLst/>
              <a:gdLst>
                <a:gd name="T0" fmla="*/ 506 w 277"/>
                <a:gd name="T1" fmla="*/ 845 h 472"/>
                <a:gd name="T2" fmla="*/ 845 w 277"/>
                <a:gd name="T3" fmla="*/ 2016 h 472"/>
                <a:gd name="T4" fmla="*/ 931 w 277"/>
                <a:gd name="T5" fmla="*/ 2007 h 472"/>
                <a:gd name="T6" fmla="*/ 699 w 277"/>
                <a:gd name="T7" fmla="*/ 345 h 472"/>
                <a:gd name="T8" fmla="*/ 685 w 277"/>
                <a:gd name="T9" fmla="*/ 329 h 472"/>
                <a:gd name="T10" fmla="*/ 685 w 277"/>
                <a:gd name="T11" fmla="*/ 27 h 472"/>
                <a:gd name="T12" fmla="*/ 506 w 277"/>
                <a:gd name="T13" fmla="*/ 0 h 472"/>
                <a:gd name="T14" fmla="*/ 394 w 277"/>
                <a:gd name="T15" fmla="*/ 36 h 472"/>
                <a:gd name="T16" fmla="*/ 285 w 277"/>
                <a:gd name="T17" fmla="*/ 112 h 472"/>
                <a:gd name="T18" fmla="*/ 212 w 277"/>
                <a:gd name="T19" fmla="*/ 182 h 472"/>
                <a:gd name="T20" fmla="*/ 101 w 277"/>
                <a:gd name="T21" fmla="*/ 303 h 472"/>
                <a:gd name="T22" fmla="*/ 65 w 277"/>
                <a:gd name="T23" fmla="*/ 531 h 472"/>
                <a:gd name="T24" fmla="*/ 48 w 277"/>
                <a:gd name="T25" fmla="*/ 647 h 472"/>
                <a:gd name="T26" fmla="*/ 0 w 277"/>
                <a:gd name="T27" fmla="*/ 880 h 472"/>
                <a:gd name="T28" fmla="*/ 92 w 277"/>
                <a:gd name="T29" fmla="*/ 993 h 472"/>
                <a:gd name="T30" fmla="*/ 244 w 277"/>
                <a:gd name="T31" fmla="*/ 1025 h 472"/>
                <a:gd name="T32" fmla="*/ 376 w 277"/>
                <a:gd name="T33" fmla="*/ 1051 h 472"/>
                <a:gd name="T34" fmla="*/ 486 w 277"/>
                <a:gd name="T35" fmla="*/ 860 h 472"/>
                <a:gd name="T36" fmla="*/ 506 w 277"/>
                <a:gd name="T37" fmla="*/ 845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7"/>
                <a:gd name="T58" fmla="*/ 0 h 472"/>
                <a:gd name="T59" fmla="*/ 277 w 277"/>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7" h="472">
                  <a:moveTo>
                    <a:pt x="121" y="198"/>
                  </a:moveTo>
                  <a:cubicBezTo>
                    <a:pt x="235" y="154"/>
                    <a:pt x="174" y="422"/>
                    <a:pt x="201" y="472"/>
                  </a:cubicBezTo>
                  <a:cubicBezTo>
                    <a:pt x="210" y="470"/>
                    <a:pt x="206" y="472"/>
                    <a:pt x="222" y="470"/>
                  </a:cubicBezTo>
                  <a:cubicBezTo>
                    <a:pt x="184" y="423"/>
                    <a:pt x="277" y="157"/>
                    <a:pt x="167" y="81"/>
                  </a:cubicBezTo>
                  <a:cubicBezTo>
                    <a:pt x="164" y="77"/>
                    <a:pt x="164" y="77"/>
                    <a:pt x="164" y="77"/>
                  </a:cubicBezTo>
                  <a:cubicBezTo>
                    <a:pt x="151" y="53"/>
                    <a:pt x="151" y="31"/>
                    <a:pt x="164" y="6"/>
                  </a:cubicBezTo>
                  <a:cubicBezTo>
                    <a:pt x="149" y="29"/>
                    <a:pt x="137" y="31"/>
                    <a:pt x="121" y="0"/>
                  </a:cubicBezTo>
                  <a:cubicBezTo>
                    <a:pt x="132" y="69"/>
                    <a:pt x="120" y="57"/>
                    <a:pt x="94" y="8"/>
                  </a:cubicBezTo>
                  <a:cubicBezTo>
                    <a:pt x="96" y="34"/>
                    <a:pt x="81" y="37"/>
                    <a:pt x="68" y="26"/>
                  </a:cubicBezTo>
                  <a:cubicBezTo>
                    <a:pt x="90" y="53"/>
                    <a:pt x="104" y="92"/>
                    <a:pt x="50" y="43"/>
                  </a:cubicBezTo>
                  <a:cubicBezTo>
                    <a:pt x="54" y="56"/>
                    <a:pt x="47" y="74"/>
                    <a:pt x="24" y="71"/>
                  </a:cubicBezTo>
                  <a:cubicBezTo>
                    <a:pt x="100" y="105"/>
                    <a:pt x="87" y="131"/>
                    <a:pt x="16" y="124"/>
                  </a:cubicBezTo>
                  <a:cubicBezTo>
                    <a:pt x="30" y="139"/>
                    <a:pt x="23" y="148"/>
                    <a:pt x="11" y="152"/>
                  </a:cubicBezTo>
                  <a:cubicBezTo>
                    <a:pt x="25" y="157"/>
                    <a:pt x="88" y="174"/>
                    <a:pt x="0" y="206"/>
                  </a:cubicBezTo>
                  <a:cubicBezTo>
                    <a:pt x="17" y="203"/>
                    <a:pt x="33" y="215"/>
                    <a:pt x="22" y="233"/>
                  </a:cubicBezTo>
                  <a:cubicBezTo>
                    <a:pt x="53" y="201"/>
                    <a:pt x="87" y="199"/>
                    <a:pt x="58" y="240"/>
                  </a:cubicBezTo>
                  <a:cubicBezTo>
                    <a:pt x="64" y="234"/>
                    <a:pt x="83" y="224"/>
                    <a:pt x="89" y="246"/>
                  </a:cubicBezTo>
                  <a:cubicBezTo>
                    <a:pt x="98" y="216"/>
                    <a:pt x="110" y="204"/>
                    <a:pt x="116" y="201"/>
                  </a:cubicBezTo>
                  <a:lnTo>
                    <a:pt x="121" y="198"/>
                  </a:lnTo>
                  <a:close/>
                </a:path>
              </a:pathLst>
            </a:custGeom>
            <a:solidFill>
              <a:srgbClr val="EAEAEA"/>
            </a:solidFill>
            <a:ln w="6350" cap="rnd">
              <a:solidFill>
                <a:srgbClr val="FF6600"/>
              </a:solidFill>
              <a:prstDash val="solid"/>
              <a:miter lim="800000"/>
              <a:headEnd/>
              <a:tailEnd/>
            </a:ln>
          </p:spPr>
          <p:txBody>
            <a:bodyPr/>
            <a:lstStyle/>
            <a:p>
              <a:endParaRPr lang="en-US"/>
            </a:p>
          </p:txBody>
        </p:sp>
        <p:sp>
          <p:nvSpPr>
            <p:cNvPr id="17698" name="Freeform 8"/>
            <p:cNvSpPr>
              <a:spLocks noChangeAspect="1"/>
            </p:cNvSpPr>
            <p:nvPr/>
          </p:nvSpPr>
          <p:spPr bwMode="auto">
            <a:xfrm>
              <a:off x="2108" y="2297"/>
              <a:ext cx="148" cy="83"/>
            </a:xfrm>
            <a:custGeom>
              <a:avLst/>
              <a:gdLst>
                <a:gd name="T0" fmla="*/ 113 w 111"/>
                <a:gd name="T1" fmla="*/ 240 h 62"/>
                <a:gd name="T2" fmla="*/ 215 w 111"/>
                <a:gd name="T3" fmla="*/ 9 h 62"/>
                <a:gd name="T4" fmla="*/ 293 w 111"/>
                <a:gd name="T5" fmla="*/ 266 h 62"/>
                <a:gd name="T6" fmla="*/ 0 60000 65536"/>
                <a:gd name="T7" fmla="*/ 0 60000 65536"/>
                <a:gd name="T8" fmla="*/ 0 60000 65536"/>
                <a:gd name="T9" fmla="*/ 0 w 111"/>
                <a:gd name="T10" fmla="*/ 0 h 62"/>
                <a:gd name="T11" fmla="*/ 111 w 111"/>
                <a:gd name="T12" fmla="*/ 62 h 62"/>
              </a:gdLst>
              <a:ahLst/>
              <a:cxnLst>
                <a:cxn ang="T6">
                  <a:pos x="T0" y="T1"/>
                </a:cxn>
                <a:cxn ang="T7">
                  <a:pos x="T2" y="T3"/>
                </a:cxn>
                <a:cxn ang="T8">
                  <a:pos x="T4" y="T5"/>
                </a:cxn>
              </a:cxnLst>
              <a:rect l="T9" t="T10" r="T11" b="T12"/>
              <a:pathLst>
                <a:path w="111" h="62">
                  <a:moveTo>
                    <a:pt x="27" y="56"/>
                  </a:moveTo>
                  <a:cubicBezTo>
                    <a:pt x="21" y="40"/>
                    <a:pt x="0" y="0"/>
                    <a:pt x="51" y="2"/>
                  </a:cubicBezTo>
                  <a:cubicBezTo>
                    <a:pt x="111" y="4"/>
                    <a:pt x="75" y="55"/>
                    <a:pt x="70" y="62"/>
                  </a:cubicBezTo>
                </a:path>
              </a:pathLst>
            </a:custGeom>
            <a:noFill/>
            <a:ln w="6350" cap="rnd">
              <a:solidFill>
                <a:srgbClr val="FF6600"/>
              </a:solidFill>
              <a:prstDash val="sysDot"/>
              <a:miter lim="800000"/>
              <a:headEnd/>
              <a:tailEnd/>
            </a:ln>
          </p:spPr>
          <p:txBody>
            <a:bodyPr/>
            <a:lstStyle/>
            <a:p>
              <a:endParaRPr lang="en-US"/>
            </a:p>
          </p:txBody>
        </p:sp>
        <p:sp>
          <p:nvSpPr>
            <p:cNvPr id="17699" name="Freeform 9"/>
            <p:cNvSpPr>
              <a:spLocks noChangeAspect="1"/>
            </p:cNvSpPr>
            <p:nvPr/>
          </p:nvSpPr>
          <p:spPr bwMode="auto">
            <a:xfrm>
              <a:off x="1993" y="2280"/>
              <a:ext cx="116" cy="127"/>
            </a:xfrm>
            <a:custGeom>
              <a:avLst/>
              <a:gdLst>
                <a:gd name="T0" fmla="*/ 255 w 87"/>
                <a:gd name="T1" fmla="*/ 405 h 95"/>
                <a:gd name="T2" fmla="*/ 169 w 87"/>
                <a:gd name="T3" fmla="*/ 163 h 95"/>
                <a:gd name="T4" fmla="*/ 363 w 87"/>
                <a:gd name="T5" fmla="*/ 329 h 95"/>
                <a:gd name="T6" fmla="*/ 0 60000 65536"/>
                <a:gd name="T7" fmla="*/ 0 60000 65536"/>
                <a:gd name="T8" fmla="*/ 0 60000 65536"/>
                <a:gd name="T9" fmla="*/ 0 w 87"/>
                <a:gd name="T10" fmla="*/ 0 h 95"/>
                <a:gd name="T11" fmla="*/ 87 w 87"/>
                <a:gd name="T12" fmla="*/ 95 h 95"/>
              </a:gdLst>
              <a:ahLst/>
              <a:cxnLst>
                <a:cxn ang="T6">
                  <a:pos x="T0" y="T1"/>
                </a:cxn>
                <a:cxn ang="T7">
                  <a:pos x="T2" y="T3"/>
                </a:cxn>
                <a:cxn ang="T8">
                  <a:pos x="T4" y="T5"/>
                </a:cxn>
              </a:cxnLst>
              <a:rect l="T9" t="T10" r="T11" b="T12"/>
              <a:pathLst>
                <a:path w="87" h="95">
                  <a:moveTo>
                    <a:pt x="60" y="95"/>
                  </a:moveTo>
                  <a:cubicBezTo>
                    <a:pt x="45" y="87"/>
                    <a:pt x="0" y="70"/>
                    <a:pt x="40" y="38"/>
                  </a:cubicBezTo>
                  <a:cubicBezTo>
                    <a:pt x="87" y="0"/>
                    <a:pt x="85" y="68"/>
                    <a:pt x="86" y="77"/>
                  </a:cubicBezTo>
                </a:path>
              </a:pathLst>
            </a:custGeom>
            <a:noFill/>
            <a:ln w="6350" cap="rnd">
              <a:solidFill>
                <a:srgbClr val="FF6600"/>
              </a:solidFill>
              <a:prstDash val="sysDot"/>
              <a:miter lim="800000"/>
              <a:headEnd/>
              <a:tailEnd/>
            </a:ln>
          </p:spPr>
          <p:txBody>
            <a:bodyPr/>
            <a:lstStyle/>
            <a:p>
              <a:endParaRPr lang="en-US"/>
            </a:p>
          </p:txBody>
        </p:sp>
        <p:sp>
          <p:nvSpPr>
            <p:cNvPr id="17700" name="Freeform 10"/>
            <p:cNvSpPr>
              <a:spLocks noChangeAspect="1"/>
            </p:cNvSpPr>
            <p:nvPr/>
          </p:nvSpPr>
          <p:spPr bwMode="auto">
            <a:xfrm>
              <a:off x="1932" y="2335"/>
              <a:ext cx="116" cy="132"/>
            </a:xfrm>
            <a:custGeom>
              <a:avLst/>
              <a:gdLst>
                <a:gd name="T0" fmla="*/ 263 w 87"/>
                <a:gd name="T1" fmla="*/ 417 h 99"/>
                <a:gd name="T2" fmla="*/ 116 w 87"/>
                <a:gd name="T3" fmla="*/ 212 h 99"/>
                <a:gd name="T4" fmla="*/ 368 w 87"/>
                <a:gd name="T5" fmla="*/ 292 h 99"/>
                <a:gd name="T6" fmla="*/ 0 60000 65536"/>
                <a:gd name="T7" fmla="*/ 0 60000 65536"/>
                <a:gd name="T8" fmla="*/ 0 60000 65536"/>
                <a:gd name="T9" fmla="*/ 0 w 87"/>
                <a:gd name="T10" fmla="*/ 0 h 99"/>
                <a:gd name="T11" fmla="*/ 87 w 87"/>
                <a:gd name="T12" fmla="*/ 99 h 99"/>
              </a:gdLst>
              <a:ahLst/>
              <a:cxnLst>
                <a:cxn ang="T6">
                  <a:pos x="T0" y="T1"/>
                </a:cxn>
                <a:cxn ang="T7">
                  <a:pos x="T2" y="T3"/>
                </a:cxn>
                <a:cxn ang="T8">
                  <a:pos x="T4" y="T5"/>
                </a:cxn>
              </a:cxnLst>
              <a:rect l="T9" t="T10" r="T11" b="T12"/>
              <a:pathLst>
                <a:path w="87" h="99">
                  <a:moveTo>
                    <a:pt x="62" y="99"/>
                  </a:moveTo>
                  <a:cubicBezTo>
                    <a:pt x="44" y="96"/>
                    <a:pt x="0" y="93"/>
                    <a:pt x="28" y="50"/>
                  </a:cubicBezTo>
                  <a:cubicBezTo>
                    <a:pt x="61" y="0"/>
                    <a:pt x="84" y="61"/>
                    <a:pt x="87" y="69"/>
                  </a:cubicBezTo>
                </a:path>
              </a:pathLst>
            </a:custGeom>
            <a:noFill/>
            <a:ln w="6350" cap="rnd">
              <a:solidFill>
                <a:srgbClr val="FF6600"/>
              </a:solidFill>
              <a:prstDash val="sysDot"/>
              <a:miter lim="800000"/>
              <a:headEnd/>
              <a:tailEnd/>
            </a:ln>
          </p:spPr>
          <p:txBody>
            <a:bodyPr/>
            <a:lstStyle/>
            <a:p>
              <a:endParaRPr lang="en-US"/>
            </a:p>
          </p:txBody>
        </p:sp>
        <p:sp>
          <p:nvSpPr>
            <p:cNvPr id="17701" name="Freeform 11"/>
            <p:cNvSpPr>
              <a:spLocks noChangeAspect="1"/>
            </p:cNvSpPr>
            <p:nvPr/>
          </p:nvSpPr>
          <p:spPr bwMode="auto">
            <a:xfrm>
              <a:off x="1903" y="2468"/>
              <a:ext cx="101" cy="149"/>
            </a:xfrm>
            <a:custGeom>
              <a:avLst/>
              <a:gdLst>
                <a:gd name="T0" fmla="*/ 286 w 76"/>
                <a:gd name="T1" fmla="*/ 353 h 111"/>
                <a:gd name="T2" fmla="*/ 12 w 76"/>
                <a:gd name="T3" fmla="*/ 263 h 111"/>
                <a:gd name="T4" fmla="*/ 315 w 76"/>
                <a:gd name="T5" fmla="*/ 227 h 111"/>
                <a:gd name="T6" fmla="*/ 0 60000 65536"/>
                <a:gd name="T7" fmla="*/ 0 60000 65536"/>
                <a:gd name="T8" fmla="*/ 0 60000 65536"/>
                <a:gd name="T9" fmla="*/ 0 w 76"/>
                <a:gd name="T10" fmla="*/ 0 h 111"/>
                <a:gd name="T11" fmla="*/ 76 w 76"/>
                <a:gd name="T12" fmla="*/ 111 h 111"/>
              </a:gdLst>
              <a:ahLst/>
              <a:cxnLst>
                <a:cxn ang="T6">
                  <a:pos x="T0" y="T1"/>
                </a:cxn>
                <a:cxn ang="T7">
                  <a:pos x="T2" y="T3"/>
                </a:cxn>
                <a:cxn ang="T8">
                  <a:pos x="T4" y="T5"/>
                </a:cxn>
              </a:cxnLst>
              <a:rect l="T9" t="T10" r="T11" b="T12"/>
              <a:pathLst>
                <a:path w="76" h="111">
                  <a:moveTo>
                    <a:pt x="69" y="81"/>
                  </a:moveTo>
                  <a:cubicBezTo>
                    <a:pt x="49" y="87"/>
                    <a:pt x="0" y="111"/>
                    <a:pt x="3" y="60"/>
                  </a:cubicBezTo>
                  <a:cubicBezTo>
                    <a:pt x="8" y="0"/>
                    <a:pt x="68" y="46"/>
                    <a:pt x="76" y="52"/>
                  </a:cubicBezTo>
                </a:path>
              </a:pathLst>
            </a:custGeom>
            <a:noFill/>
            <a:ln w="6350" cap="rnd">
              <a:solidFill>
                <a:srgbClr val="FF6600"/>
              </a:solidFill>
              <a:prstDash val="sysDot"/>
              <a:miter lim="800000"/>
              <a:headEnd/>
              <a:tailEnd/>
            </a:ln>
          </p:spPr>
          <p:txBody>
            <a:bodyPr/>
            <a:lstStyle/>
            <a:p>
              <a:endParaRPr lang="en-US"/>
            </a:p>
          </p:txBody>
        </p:sp>
        <p:sp>
          <p:nvSpPr>
            <p:cNvPr id="17702" name="Freeform 12"/>
            <p:cNvSpPr>
              <a:spLocks noChangeAspect="1"/>
            </p:cNvSpPr>
            <p:nvPr/>
          </p:nvSpPr>
          <p:spPr bwMode="auto">
            <a:xfrm>
              <a:off x="1881" y="2647"/>
              <a:ext cx="131" cy="118"/>
            </a:xfrm>
            <a:custGeom>
              <a:avLst/>
              <a:gdLst>
                <a:gd name="T0" fmla="*/ 418 w 98"/>
                <a:gd name="T1" fmla="*/ 115 h 88"/>
                <a:gd name="T2" fmla="*/ 158 w 98"/>
                <a:gd name="T3" fmla="*/ 207 h 88"/>
                <a:gd name="T4" fmla="*/ 325 w 98"/>
                <a:gd name="T5" fmla="*/ 0 h 88"/>
                <a:gd name="T6" fmla="*/ 0 60000 65536"/>
                <a:gd name="T7" fmla="*/ 0 60000 65536"/>
                <a:gd name="T8" fmla="*/ 0 60000 65536"/>
                <a:gd name="T9" fmla="*/ 0 w 98"/>
                <a:gd name="T10" fmla="*/ 0 h 88"/>
                <a:gd name="T11" fmla="*/ 98 w 98"/>
                <a:gd name="T12" fmla="*/ 88 h 88"/>
              </a:gdLst>
              <a:ahLst/>
              <a:cxnLst>
                <a:cxn ang="T6">
                  <a:pos x="T0" y="T1"/>
                </a:cxn>
                <a:cxn ang="T7">
                  <a:pos x="T2" y="T3"/>
                </a:cxn>
                <a:cxn ang="T8">
                  <a:pos x="T4" y="T5"/>
                </a:cxn>
              </a:cxnLst>
              <a:rect l="T9" t="T10" r="T11" b="T12"/>
              <a:pathLst>
                <a:path w="98" h="88">
                  <a:moveTo>
                    <a:pt x="98" y="27"/>
                  </a:moveTo>
                  <a:cubicBezTo>
                    <a:pt x="90" y="43"/>
                    <a:pt x="69" y="88"/>
                    <a:pt x="37" y="48"/>
                  </a:cubicBezTo>
                  <a:cubicBezTo>
                    <a:pt x="0" y="0"/>
                    <a:pt x="68" y="0"/>
                    <a:pt x="76" y="0"/>
                  </a:cubicBezTo>
                </a:path>
              </a:pathLst>
            </a:custGeom>
            <a:noFill/>
            <a:ln w="6350" cap="rnd">
              <a:solidFill>
                <a:srgbClr val="FF6600"/>
              </a:solidFill>
              <a:prstDash val="sysDot"/>
              <a:miter lim="800000"/>
              <a:headEnd/>
              <a:tailEnd/>
            </a:ln>
          </p:spPr>
          <p:txBody>
            <a:bodyPr/>
            <a:lstStyle/>
            <a:p>
              <a:endParaRPr lang="en-US"/>
            </a:p>
          </p:txBody>
        </p:sp>
        <p:sp>
          <p:nvSpPr>
            <p:cNvPr id="17703" name="Freeform 13"/>
            <p:cNvSpPr>
              <a:spLocks noChangeAspect="1"/>
            </p:cNvSpPr>
            <p:nvPr/>
          </p:nvSpPr>
          <p:spPr bwMode="auto">
            <a:xfrm>
              <a:off x="1977" y="2693"/>
              <a:ext cx="140" cy="106"/>
            </a:xfrm>
            <a:custGeom>
              <a:avLst/>
              <a:gdLst>
                <a:gd name="T0" fmla="*/ 396 w 105"/>
                <a:gd name="T1" fmla="*/ 38 h 79"/>
                <a:gd name="T2" fmla="*/ 240 w 105"/>
                <a:gd name="T3" fmla="*/ 267 h 79"/>
                <a:gd name="T4" fmla="*/ 263 w 105"/>
                <a:gd name="T5" fmla="*/ 0 h 79"/>
                <a:gd name="T6" fmla="*/ 0 60000 65536"/>
                <a:gd name="T7" fmla="*/ 0 60000 65536"/>
                <a:gd name="T8" fmla="*/ 0 60000 65536"/>
                <a:gd name="T9" fmla="*/ 0 w 105"/>
                <a:gd name="T10" fmla="*/ 0 h 79"/>
                <a:gd name="T11" fmla="*/ 105 w 105"/>
                <a:gd name="T12" fmla="*/ 79 h 79"/>
              </a:gdLst>
              <a:ahLst/>
              <a:cxnLst>
                <a:cxn ang="T6">
                  <a:pos x="T0" y="T1"/>
                </a:cxn>
                <a:cxn ang="T7">
                  <a:pos x="T2" y="T3"/>
                </a:cxn>
                <a:cxn ang="T8">
                  <a:pos x="T4" y="T5"/>
                </a:cxn>
              </a:cxnLst>
              <a:rect l="T9" t="T10" r="T11" b="T12"/>
              <a:pathLst>
                <a:path w="105" h="79">
                  <a:moveTo>
                    <a:pt x="94" y="9"/>
                  </a:moveTo>
                  <a:cubicBezTo>
                    <a:pt x="94" y="27"/>
                    <a:pt x="105" y="79"/>
                    <a:pt x="57" y="61"/>
                  </a:cubicBezTo>
                  <a:cubicBezTo>
                    <a:pt x="0" y="40"/>
                    <a:pt x="54" y="5"/>
                    <a:pt x="62" y="0"/>
                  </a:cubicBezTo>
                </a:path>
              </a:pathLst>
            </a:custGeom>
            <a:noFill/>
            <a:ln w="6350" cap="rnd">
              <a:solidFill>
                <a:srgbClr val="FF6600"/>
              </a:solidFill>
              <a:prstDash val="sysDot"/>
              <a:miter lim="800000"/>
              <a:headEnd/>
              <a:tailEnd/>
            </a:ln>
          </p:spPr>
          <p:txBody>
            <a:bodyPr/>
            <a:lstStyle/>
            <a:p>
              <a:endParaRPr lang="en-US"/>
            </a:p>
          </p:txBody>
        </p:sp>
      </p:grpSp>
      <p:grpSp>
        <p:nvGrpSpPr>
          <p:cNvPr id="5" name="Group 4"/>
          <p:cNvGrpSpPr>
            <a:grpSpLocks noChangeAspect="1"/>
          </p:cNvGrpSpPr>
          <p:nvPr/>
        </p:nvGrpSpPr>
        <p:grpSpPr bwMode="auto">
          <a:xfrm>
            <a:off x="5424488" y="1541463"/>
            <a:ext cx="1066800" cy="839787"/>
            <a:chOff x="1924" y="1392"/>
            <a:chExt cx="1855" cy="1457"/>
          </a:xfrm>
        </p:grpSpPr>
        <p:sp>
          <p:nvSpPr>
            <p:cNvPr id="17692" name="Freeform 5"/>
            <p:cNvSpPr>
              <a:spLocks noChangeAspect="1"/>
            </p:cNvSpPr>
            <p:nvPr/>
          </p:nvSpPr>
          <p:spPr bwMode="auto">
            <a:xfrm>
              <a:off x="2265" y="2580"/>
              <a:ext cx="246" cy="179"/>
            </a:xfrm>
            <a:custGeom>
              <a:avLst/>
              <a:gdLst>
                <a:gd name="T0" fmla="*/ 66 w 184"/>
                <a:gd name="T1" fmla="*/ 106 h 134"/>
                <a:gd name="T2" fmla="*/ 786 w 184"/>
                <a:gd name="T3" fmla="*/ 0 h 134"/>
                <a:gd name="T4" fmla="*/ 0 60000 65536"/>
                <a:gd name="T5" fmla="*/ 0 60000 65536"/>
                <a:gd name="T6" fmla="*/ 0 w 184"/>
                <a:gd name="T7" fmla="*/ 0 h 134"/>
                <a:gd name="T8" fmla="*/ 184 w 184"/>
                <a:gd name="T9" fmla="*/ 134 h 134"/>
              </a:gdLst>
              <a:ahLst/>
              <a:cxnLst>
                <a:cxn ang="T4">
                  <a:pos x="T0" y="T1"/>
                </a:cxn>
                <a:cxn ang="T5">
                  <a:pos x="T2" y="T3"/>
                </a:cxn>
              </a:cxnLst>
              <a:rect l="T6" t="T7" r="T8" b="T9"/>
              <a:pathLst>
                <a:path w="184" h="134">
                  <a:moveTo>
                    <a:pt x="16" y="25"/>
                  </a:moveTo>
                  <a:cubicBezTo>
                    <a:pt x="0" y="134"/>
                    <a:pt x="158" y="92"/>
                    <a:pt x="184" y="0"/>
                  </a:cubicBezTo>
                </a:path>
              </a:pathLst>
            </a:custGeom>
            <a:solidFill>
              <a:srgbClr val="CCFFCC"/>
            </a:solidFill>
            <a:ln w="6350" cap="flat">
              <a:solidFill>
                <a:srgbClr val="008000"/>
              </a:solidFill>
              <a:prstDash val="solid"/>
              <a:miter lim="800000"/>
              <a:headEnd/>
              <a:tailEnd/>
            </a:ln>
          </p:spPr>
          <p:txBody>
            <a:bodyPr/>
            <a:lstStyle/>
            <a:p>
              <a:endParaRPr lang="en-US"/>
            </a:p>
          </p:txBody>
        </p:sp>
        <p:sp>
          <p:nvSpPr>
            <p:cNvPr id="17693" name="Freeform 6"/>
            <p:cNvSpPr>
              <a:spLocks noChangeAspect="1"/>
            </p:cNvSpPr>
            <p:nvPr/>
          </p:nvSpPr>
          <p:spPr bwMode="auto">
            <a:xfrm>
              <a:off x="1980" y="1392"/>
              <a:ext cx="1799" cy="1191"/>
            </a:xfrm>
            <a:custGeom>
              <a:avLst/>
              <a:gdLst>
                <a:gd name="T0" fmla="*/ 3145 w 1347"/>
                <a:gd name="T1" fmla="*/ 3148 h 892"/>
                <a:gd name="T2" fmla="*/ 3443 w 1347"/>
                <a:gd name="T3" fmla="*/ 1782 h 892"/>
                <a:gd name="T4" fmla="*/ 4359 w 1347"/>
                <a:gd name="T5" fmla="*/ 1148 h 892"/>
                <a:gd name="T6" fmla="*/ 4998 w 1347"/>
                <a:gd name="T7" fmla="*/ 959 h 892"/>
                <a:gd name="T8" fmla="*/ 5320 w 1347"/>
                <a:gd name="T9" fmla="*/ 1074 h 892"/>
                <a:gd name="T10" fmla="*/ 5724 w 1347"/>
                <a:gd name="T11" fmla="*/ 761 h 892"/>
                <a:gd name="T12" fmla="*/ 4672 w 1347"/>
                <a:gd name="T13" fmla="*/ 590 h 892"/>
                <a:gd name="T14" fmla="*/ 3706 w 1347"/>
                <a:gd name="T15" fmla="*/ 709 h 892"/>
                <a:gd name="T16" fmla="*/ 2684 w 1347"/>
                <a:gd name="T17" fmla="*/ 319 h 892"/>
                <a:gd name="T18" fmla="*/ 1036 w 1347"/>
                <a:gd name="T19" fmla="*/ 228 h 892"/>
                <a:gd name="T20" fmla="*/ 0 w 1347"/>
                <a:gd name="T21" fmla="*/ 1092 h 892"/>
                <a:gd name="T22" fmla="*/ 254 w 1347"/>
                <a:gd name="T23" fmla="*/ 1164 h 892"/>
                <a:gd name="T24" fmla="*/ 2313 w 1347"/>
                <a:gd name="T25" fmla="*/ 533 h 892"/>
                <a:gd name="T26" fmla="*/ 3225 w 1347"/>
                <a:gd name="T27" fmla="*/ 1952 h 892"/>
                <a:gd name="T28" fmla="*/ 3086 w 1347"/>
                <a:gd name="T29" fmla="*/ 2544 h 892"/>
                <a:gd name="T30" fmla="*/ 2805 w 1347"/>
                <a:gd name="T31" fmla="*/ 3673 h 892"/>
                <a:gd name="T32" fmla="*/ 2749 w 1347"/>
                <a:gd name="T33" fmla="*/ 3771 h 892"/>
                <a:gd name="T34" fmla="*/ 3125 w 1347"/>
                <a:gd name="T35" fmla="*/ 3785 h 892"/>
                <a:gd name="T36" fmla="*/ 3145 w 1347"/>
                <a:gd name="T37" fmla="*/ 3148 h 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47"/>
                <a:gd name="T58" fmla="*/ 0 h 892"/>
                <a:gd name="T59" fmla="*/ 1347 w 1347"/>
                <a:gd name="T60" fmla="*/ 892 h 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47" h="892">
                  <a:moveTo>
                    <a:pt x="740" y="742"/>
                  </a:moveTo>
                  <a:cubicBezTo>
                    <a:pt x="746" y="606"/>
                    <a:pt x="792" y="537"/>
                    <a:pt x="810" y="420"/>
                  </a:cubicBezTo>
                  <a:cubicBezTo>
                    <a:pt x="828" y="302"/>
                    <a:pt x="888" y="256"/>
                    <a:pt x="1026" y="270"/>
                  </a:cubicBezTo>
                  <a:cubicBezTo>
                    <a:pt x="1040" y="272"/>
                    <a:pt x="1032" y="241"/>
                    <a:pt x="1176" y="226"/>
                  </a:cubicBezTo>
                  <a:cubicBezTo>
                    <a:pt x="1212" y="223"/>
                    <a:pt x="1236" y="233"/>
                    <a:pt x="1252" y="253"/>
                  </a:cubicBezTo>
                  <a:cubicBezTo>
                    <a:pt x="1262" y="221"/>
                    <a:pt x="1286" y="189"/>
                    <a:pt x="1347" y="180"/>
                  </a:cubicBezTo>
                  <a:cubicBezTo>
                    <a:pt x="1183" y="118"/>
                    <a:pt x="1137" y="135"/>
                    <a:pt x="1099" y="139"/>
                  </a:cubicBezTo>
                  <a:cubicBezTo>
                    <a:pt x="952" y="154"/>
                    <a:pt x="991" y="160"/>
                    <a:pt x="872" y="167"/>
                  </a:cubicBezTo>
                  <a:cubicBezTo>
                    <a:pt x="799" y="171"/>
                    <a:pt x="782" y="141"/>
                    <a:pt x="632" y="75"/>
                  </a:cubicBezTo>
                  <a:cubicBezTo>
                    <a:pt x="486" y="11"/>
                    <a:pt x="443" y="0"/>
                    <a:pt x="244" y="54"/>
                  </a:cubicBezTo>
                  <a:cubicBezTo>
                    <a:pt x="153" y="78"/>
                    <a:pt x="72" y="156"/>
                    <a:pt x="0" y="258"/>
                  </a:cubicBezTo>
                  <a:cubicBezTo>
                    <a:pt x="26" y="247"/>
                    <a:pt x="44" y="253"/>
                    <a:pt x="59" y="274"/>
                  </a:cubicBezTo>
                  <a:cubicBezTo>
                    <a:pt x="132" y="90"/>
                    <a:pt x="265" y="42"/>
                    <a:pt x="544" y="126"/>
                  </a:cubicBezTo>
                  <a:cubicBezTo>
                    <a:pt x="810" y="206"/>
                    <a:pt x="802" y="322"/>
                    <a:pt x="759" y="460"/>
                  </a:cubicBezTo>
                  <a:cubicBezTo>
                    <a:pt x="759" y="460"/>
                    <a:pt x="756" y="459"/>
                    <a:pt x="726" y="600"/>
                  </a:cubicBezTo>
                  <a:cubicBezTo>
                    <a:pt x="683" y="805"/>
                    <a:pt x="702" y="759"/>
                    <a:pt x="660" y="866"/>
                  </a:cubicBezTo>
                  <a:cubicBezTo>
                    <a:pt x="657" y="875"/>
                    <a:pt x="652" y="882"/>
                    <a:pt x="647" y="888"/>
                  </a:cubicBezTo>
                  <a:cubicBezTo>
                    <a:pt x="679" y="877"/>
                    <a:pt x="707" y="874"/>
                    <a:pt x="735" y="892"/>
                  </a:cubicBezTo>
                  <a:cubicBezTo>
                    <a:pt x="723" y="861"/>
                    <a:pt x="737" y="807"/>
                    <a:pt x="740" y="742"/>
                  </a:cubicBezTo>
                  <a:close/>
                </a:path>
              </a:pathLst>
            </a:custGeom>
            <a:solidFill>
              <a:srgbClr val="EAEAEA"/>
            </a:solidFill>
            <a:ln w="6350" cap="flat">
              <a:solidFill>
                <a:srgbClr val="969696"/>
              </a:solidFill>
              <a:prstDash val="solid"/>
              <a:miter lim="800000"/>
              <a:headEnd/>
              <a:tailEnd/>
            </a:ln>
          </p:spPr>
          <p:txBody>
            <a:bodyPr/>
            <a:lstStyle/>
            <a:p>
              <a:endParaRPr lang="en-US"/>
            </a:p>
          </p:txBody>
        </p:sp>
        <p:sp>
          <p:nvSpPr>
            <p:cNvPr id="17694" name="Freeform 7"/>
            <p:cNvSpPr>
              <a:spLocks noChangeAspect="1"/>
            </p:cNvSpPr>
            <p:nvPr/>
          </p:nvSpPr>
          <p:spPr bwMode="auto">
            <a:xfrm>
              <a:off x="1924" y="1426"/>
              <a:ext cx="1138" cy="1423"/>
            </a:xfrm>
            <a:custGeom>
              <a:avLst/>
              <a:gdLst>
                <a:gd name="T0" fmla="*/ 3406 w 852"/>
                <a:gd name="T1" fmla="*/ 1846 h 1066"/>
                <a:gd name="T2" fmla="*/ 2492 w 852"/>
                <a:gd name="T3" fmla="*/ 433 h 1066"/>
                <a:gd name="T4" fmla="*/ 264 w 852"/>
                <a:gd name="T5" fmla="*/ 1629 h 1066"/>
                <a:gd name="T6" fmla="*/ 143 w 852"/>
                <a:gd name="T7" fmla="*/ 3788 h 1066"/>
                <a:gd name="T8" fmla="*/ 1354 w 852"/>
                <a:gd name="T9" fmla="*/ 3772 h 1066"/>
                <a:gd name="T10" fmla="*/ 2987 w 852"/>
                <a:gd name="T11" fmla="*/ 3567 h 1066"/>
                <a:gd name="T12" fmla="*/ 3264 w 852"/>
                <a:gd name="T13" fmla="*/ 2443 h 1066"/>
                <a:gd name="T14" fmla="*/ 3406 w 852"/>
                <a:gd name="T15" fmla="*/ 1846 h 1066"/>
                <a:gd name="T16" fmla="*/ 0 60000 65536"/>
                <a:gd name="T17" fmla="*/ 0 60000 65536"/>
                <a:gd name="T18" fmla="*/ 0 60000 65536"/>
                <a:gd name="T19" fmla="*/ 0 60000 65536"/>
                <a:gd name="T20" fmla="*/ 0 60000 65536"/>
                <a:gd name="T21" fmla="*/ 0 60000 65536"/>
                <a:gd name="T22" fmla="*/ 0 60000 65536"/>
                <a:gd name="T23" fmla="*/ 0 60000 65536"/>
                <a:gd name="T24" fmla="*/ 0 w 852"/>
                <a:gd name="T25" fmla="*/ 0 h 1066"/>
                <a:gd name="T26" fmla="*/ 852 w 852"/>
                <a:gd name="T27" fmla="*/ 1066 h 10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2" h="1066">
                  <a:moveTo>
                    <a:pt x="801" y="435"/>
                  </a:moveTo>
                  <a:cubicBezTo>
                    <a:pt x="844" y="298"/>
                    <a:pt x="852" y="182"/>
                    <a:pt x="586" y="102"/>
                  </a:cubicBezTo>
                  <a:cubicBezTo>
                    <a:pt x="248" y="0"/>
                    <a:pt x="124" y="92"/>
                    <a:pt x="62" y="384"/>
                  </a:cubicBezTo>
                  <a:cubicBezTo>
                    <a:pt x="0" y="675"/>
                    <a:pt x="47" y="818"/>
                    <a:pt x="34" y="894"/>
                  </a:cubicBezTo>
                  <a:cubicBezTo>
                    <a:pt x="4" y="1066"/>
                    <a:pt x="141" y="945"/>
                    <a:pt x="318" y="890"/>
                  </a:cubicBezTo>
                  <a:cubicBezTo>
                    <a:pt x="495" y="834"/>
                    <a:pt x="662" y="944"/>
                    <a:pt x="702" y="842"/>
                  </a:cubicBezTo>
                  <a:cubicBezTo>
                    <a:pt x="744" y="735"/>
                    <a:pt x="725" y="780"/>
                    <a:pt x="768" y="576"/>
                  </a:cubicBezTo>
                  <a:cubicBezTo>
                    <a:pt x="798" y="435"/>
                    <a:pt x="801" y="435"/>
                    <a:pt x="801" y="435"/>
                  </a:cubicBezTo>
                  <a:close/>
                </a:path>
              </a:pathLst>
            </a:custGeom>
            <a:solidFill>
              <a:srgbClr val="FFF5EE"/>
            </a:solidFill>
            <a:ln w="6350" cap="flat">
              <a:solidFill>
                <a:srgbClr val="FF6600"/>
              </a:solidFill>
              <a:prstDash val="solid"/>
              <a:miter lim="800000"/>
              <a:headEnd/>
              <a:tailEnd/>
            </a:ln>
          </p:spPr>
          <p:txBody>
            <a:bodyPr/>
            <a:lstStyle/>
            <a:p>
              <a:endParaRPr lang="en-US"/>
            </a:p>
          </p:txBody>
        </p:sp>
        <p:sp>
          <p:nvSpPr>
            <p:cNvPr id="17695" name="Freeform 8"/>
            <p:cNvSpPr>
              <a:spLocks noChangeAspect="1"/>
            </p:cNvSpPr>
            <p:nvPr/>
          </p:nvSpPr>
          <p:spPr bwMode="auto">
            <a:xfrm>
              <a:off x="2884" y="1677"/>
              <a:ext cx="848" cy="1007"/>
            </a:xfrm>
            <a:custGeom>
              <a:avLst/>
              <a:gdLst>
                <a:gd name="T0" fmla="*/ 1482 w 635"/>
                <a:gd name="T1" fmla="*/ 246 h 754"/>
                <a:gd name="T2" fmla="*/ 568 w 635"/>
                <a:gd name="T3" fmla="*/ 883 h 754"/>
                <a:gd name="T4" fmla="*/ 267 w 635"/>
                <a:gd name="T5" fmla="*/ 2253 h 754"/>
                <a:gd name="T6" fmla="*/ 1035 w 635"/>
                <a:gd name="T7" fmla="*/ 2874 h 754"/>
                <a:gd name="T8" fmla="*/ 2493 w 635"/>
                <a:gd name="T9" fmla="*/ 1258 h 754"/>
                <a:gd name="T10" fmla="*/ 2117 w 635"/>
                <a:gd name="T11" fmla="*/ 59 h 754"/>
                <a:gd name="T12" fmla="*/ 1482 w 635"/>
                <a:gd name="T13" fmla="*/ 246 h 754"/>
                <a:gd name="T14" fmla="*/ 0 60000 65536"/>
                <a:gd name="T15" fmla="*/ 0 60000 65536"/>
                <a:gd name="T16" fmla="*/ 0 60000 65536"/>
                <a:gd name="T17" fmla="*/ 0 60000 65536"/>
                <a:gd name="T18" fmla="*/ 0 60000 65536"/>
                <a:gd name="T19" fmla="*/ 0 60000 65536"/>
                <a:gd name="T20" fmla="*/ 0 60000 65536"/>
                <a:gd name="T21" fmla="*/ 0 w 635"/>
                <a:gd name="T22" fmla="*/ 0 h 754"/>
                <a:gd name="T23" fmla="*/ 635 w 635"/>
                <a:gd name="T24" fmla="*/ 754 h 7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5" h="754">
                  <a:moveTo>
                    <a:pt x="349" y="58"/>
                  </a:moveTo>
                  <a:cubicBezTo>
                    <a:pt x="211" y="44"/>
                    <a:pt x="151" y="90"/>
                    <a:pt x="133" y="208"/>
                  </a:cubicBezTo>
                  <a:cubicBezTo>
                    <a:pt x="115" y="325"/>
                    <a:pt x="69" y="394"/>
                    <a:pt x="63" y="530"/>
                  </a:cubicBezTo>
                  <a:cubicBezTo>
                    <a:pt x="57" y="664"/>
                    <a:pt x="0" y="754"/>
                    <a:pt x="243" y="676"/>
                  </a:cubicBezTo>
                  <a:cubicBezTo>
                    <a:pt x="379" y="632"/>
                    <a:pt x="559" y="478"/>
                    <a:pt x="587" y="296"/>
                  </a:cubicBezTo>
                  <a:cubicBezTo>
                    <a:pt x="603" y="192"/>
                    <a:pt x="635" y="0"/>
                    <a:pt x="499" y="14"/>
                  </a:cubicBezTo>
                  <a:cubicBezTo>
                    <a:pt x="355" y="28"/>
                    <a:pt x="363" y="59"/>
                    <a:pt x="349" y="58"/>
                  </a:cubicBezTo>
                  <a:close/>
                </a:path>
              </a:pathLst>
            </a:custGeom>
            <a:solidFill>
              <a:srgbClr val="FFF5EE"/>
            </a:solidFill>
            <a:ln w="6350" cap="flat">
              <a:solidFill>
                <a:srgbClr val="FF6600"/>
              </a:solidFill>
              <a:prstDash val="solid"/>
              <a:miter lim="800000"/>
              <a:headEnd/>
              <a:tailEnd/>
            </a:ln>
          </p:spPr>
          <p:txBody>
            <a:bodyPr/>
            <a:lstStyle/>
            <a:p>
              <a:endParaRPr lang="en-US"/>
            </a:p>
          </p:txBody>
        </p:sp>
      </p:grpSp>
      <p:grpSp>
        <p:nvGrpSpPr>
          <p:cNvPr id="6" name="Group 4"/>
          <p:cNvGrpSpPr>
            <a:grpSpLocks noChangeAspect="1"/>
          </p:cNvGrpSpPr>
          <p:nvPr/>
        </p:nvGrpSpPr>
        <p:grpSpPr bwMode="auto">
          <a:xfrm>
            <a:off x="4038600" y="2819400"/>
            <a:ext cx="673100" cy="920750"/>
            <a:chOff x="1826" y="719"/>
            <a:chExt cx="2107" cy="2882"/>
          </a:xfrm>
        </p:grpSpPr>
        <p:sp>
          <p:nvSpPr>
            <p:cNvPr id="17681" name="Freeform 5"/>
            <p:cNvSpPr>
              <a:spLocks noChangeAspect="1"/>
            </p:cNvSpPr>
            <p:nvPr/>
          </p:nvSpPr>
          <p:spPr bwMode="auto">
            <a:xfrm>
              <a:off x="1826" y="1512"/>
              <a:ext cx="2107" cy="2089"/>
            </a:xfrm>
            <a:custGeom>
              <a:avLst/>
              <a:gdLst>
                <a:gd name="T0" fmla="*/ 336718 w 529"/>
                <a:gd name="T1" fmla="*/ 11095 h 524"/>
                <a:gd name="T2" fmla="*/ 370967 w 529"/>
                <a:gd name="T3" fmla="*/ 7104 h 524"/>
                <a:gd name="T4" fmla="*/ 390878 w 529"/>
                <a:gd name="T5" fmla="*/ 8105 h 524"/>
                <a:gd name="T6" fmla="*/ 416023 w 529"/>
                <a:gd name="T7" fmla="*/ 18183 h 524"/>
                <a:gd name="T8" fmla="*/ 435169 w 529"/>
                <a:gd name="T9" fmla="*/ 39161 h 524"/>
                <a:gd name="T10" fmla="*/ 447990 w 529"/>
                <a:gd name="T11" fmla="*/ 78561 h 524"/>
                <a:gd name="T12" fmla="*/ 452985 w 529"/>
                <a:gd name="T13" fmla="*/ 119755 h 524"/>
                <a:gd name="T14" fmla="*/ 451969 w 529"/>
                <a:gd name="T15" fmla="*/ 128816 h 524"/>
                <a:gd name="T16" fmla="*/ 441928 w 529"/>
                <a:gd name="T17" fmla="*/ 135905 h 524"/>
                <a:gd name="T18" fmla="*/ 443944 w 529"/>
                <a:gd name="T19" fmla="*/ 145979 h 524"/>
                <a:gd name="T20" fmla="*/ 462090 w 529"/>
                <a:gd name="T21" fmla="*/ 152066 h 524"/>
                <a:gd name="T22" fmla="*/ 483192 w 529"/>
                <a:gd name="T23" fmla="*/ 189194 h 524"/>
                <a:gd name="T24" fmla="*/ 504099 w 529"/>
                <a:gd name="T25" fmla="*/ 257884 h 524"/>
                <a:gd name="T26" fmla="*/ 514160 w 529"/>
                <a:gd name="T27" fmla="*/ 335428 h 524"/>
                <a:gd name="T28" fmla="*/ 509161 w 529"/>
                <a:gd name="T29" fmla="*/ 430916 h 524"/>
                <a:gd name="T30" fmla="*/ 473151 w 529"/>
                <a:gd name="T31" fmla="*/ 501372 h 524"/>
                <a:gd name="T32" fmla="*/ 383040 w 529"/>
                <a:gd name="T33" fmla="*/ 507455 h 524"/>
                <a:gd name="T34" fmla="*/ 166369 w 529"/>
                <a:gd name="T35" fmla="*/ 438020 h 524"/>
                <a:gd name="T36" fmla="*/ 73227 w 529"/>
                <a:gd name="T37" fmla="*/ 353356 h 524"/>
                <a:gd name="T38" fmla="*/ 52066 w 529"/>
                <a:gd name="T39" fmla="*/ 266754 h 524"/>
                <a:gd name="T40" fmla="*/ 59143 w 529"/>
                <a:gd name="T41" fmla="*/ 231644 h 524"/>
                <a:gd name="T42" fmla="*/ 23129 w 529"/>
                <a:gd name="T43" fmla="*/ 204339 h 524"/>
                <a:gd name="T44" fmla="*/ 11057 w 529"/>
                <a:gd name="T45" fmla="*/ 146995 h 524"/>
                <a:gd name="T46" fmla="*/ 19146 w 529"/>
                <a:gd name="T47" fmla="*/ 91689 h 524"/>
                <a:gd name="T48" fmla="*/ 46071 w 529"/>
                <a:gd name="T49" fmla="*/ 43215 h 524"/>
                <a:gd name="T50" fmla="*/ 101168 w 529"/>
                <a:gd name="T51" fmla="*/ 15145 h 524"/>
                <a:gd name="T52" fmla="*/ 143427 w 529"/>
                <a:gd name="T53" fmla="*/ 23250 h 524"/>
                <a:gd name="T54" fmla="*/ 157276 w 529"/>
                <a:gd name="T55" fmla="*/ 34345 h 524"/>
                <a:gd name="T56" fmla="*/ 150266 w 529"/>
                <a:gd name="T57" fmla="*/ 17166 h 524"/>
                <a:gd name="T58" fmla="*/ 130355 w 529"/>
                <a:gd name="T59" fmla="*/ 9121 h 524"/>
                <a:gd name="T60" fmla="*/ 99137 w 529"/>
                <a:gd name="T61" fmla="*/ 8105 h 524"/>
                <a:gd name="T62" fmla="*/ 56112 w 529"/>
                <a:gd name="T63" fmla="*/ 23250 h 524"/>
                <a:gd name="T64" fmla="*/ 24145 w 529"/>
                <a:gd name="T65" fmla="*/ 54306 h 524"/>
                <a:gd name="T66" fmla="*/ 6062 w 529"/>
                <a:gd name="T67" fmla="*/ 102831 h 524"/>
                <a:gd name="T68" fmla="*/ 1016 w 529"/>
                <a:gd name="T69" fmla="*/ 164162 h 524"/>
                <a:gd name="T70" fmla="*/ 14088 w 529"/>
                <a:gd name="T71" fmla="*/ 207377 h 524"/>
                <a:gd name="T72" fmla="*/ 36010 w 529"/>
                <a:gd name="T73" fmla="*/ 239689 h 524"/>
                <a:gd name="T74" fmla="*/ 42024 w 529"/>
                <a:gd name="T75" fmla="*/ 292025 h 524"/>
                <a:gd name="T76" fmla="*/ 73227 w 529"/>
                <a:gd name="T77" fmla="*/ 368565 h 524"/>
                <a:gd name="T78" fmla="*/ 158276 w 529"/>
                <a:gd name="T79" fmla="*/ 445045 h 524"/>
                <a:gd name="T80" fmla="*/ 340764 w 529"/>
                <a:gd name="T81" fmla="*/ 508476 h 524"/>
                <a:gd name="T82" fmla="*/ 432142 w 529"/>
                <a:gd name="T83" fmla="*/ 526655 h 524"/>
                <a:gd name="T84" fmla="*/ 496264 w 529"/>
                <a:gd name="T85" fmla="*/ 500415 h 524"/>
                <a:gd name="T86" fmla="*/ 527232 w 529"/>
                <a:gd name="T87" fmla="*/ 398859 h 524"/>
                <a:gd name="T88" fmla="*/ 518186 w 529"/>
                <a:gd name="T89" fmla="*/ 265738 h 524"/>
                <a:gd name="T90" fmla="*/ 487235 w 529"/>
                <a:gd name="T91" fmla="*/ 173283 h 524"/>
                <a:gd name="T92" fmla="*/ 473151 w 529"/>
                <a:gd name="T93" fmla="*/ 148016 h 524"/>
                <a:gd name="T94" fmla="*/ 463090 w 529"/>
                <a:gd name="T95" fmla="*/ 134904 h 524"/>
                <a:gd name="T96" fmla="*/ 461078 w 529"/>
                <a:gd name="T97" fmla="*/ 109872 h 524"/>
                <a:gd name="T98" fmla="*/ 455000 w 529"/>
                <a:gd name="T99" fmla="*/ 75527 h 524"/>
                <a:gd name="T100" fmla="*/ 443944 w 529"/>
                <a:gd name="T101" fmla="*/ 42199 h 524"/>
                <a:gd name="T102" fmla="*/ 421081 w 529"/>
                <a:gd name="T103" fmla="*/ 13112 h 524"/>
                <a:gd name="T104" fmla="*/ 386832 w 529"/>
                <a:gd name="T105" fmla="*/ 2033 h 524"/>
                <a:gd name="T106" fmla="*/ 351821 w 529"/>
                <a:gd name="T107" fmla="*/ 2033 h 524"/>
                <a:gd name="T108" fmla="*/ 336718 w 529"/>
                <a:gd name="T109" fmla="*/ 11095 h 5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9"/>
                <a:gd name="T166" fmla="*/ 0 h 524"/>
                <a:gd name="T167" fmla="*/ 529 w 529"/>
                <a:gd name="T168" fmla="*/ 524 h 5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9" h="524">
                  <a:moveTo>
                    <a:pt x="336" y="11"/>
                  </a:moveTo>
                  <a:cubicBezTo>
                    <a:pt x="340" y="12"/>
                    <a:pt x="361" y="7"/>
                    <a:pt x="370" y="7"/>
                  </a:cubicBezTo>
                  <a:cubicBezTo>
                    <a:pt x="380" y="7"/>
                    <a:pt x="383" y="6"/>
                    <a:pt x="390" y="8"/>
                  </a:cubicBezTo>
                  <a:cubicBezTo>
                    <a:pt x="398" y="10"/>
                    <a:pt x="408" y="13"/>
                    <a:pt x="415" y="18"/>
                  </a:cubicBezTo>
                  <a:cubicBezTo>
                    <a:pt x="423" y="23"/>
                    <a:pt x="429" y="30"/>
                    <a:pt x="434" y="39"/>
                  </a:cubicBezTo>
                  <a:cubicBezTo>
                    <a:pt x="439" y="49"/>
                    <a:pt x="444" y="64"/>
                    <a:pt x="447" y="78"/>
                  </a:cubicBezTo>
                  <a:cubicBezTo>
                    <a:pt x="450" y="91"/>
                    <a:pt x="451" y="111"/>
                    <a:pt x="452" y="119"/>
                  </a:cubicBezTo>
                  <a:cubicBezTo>
                    <a:pt x="452" y="128"/>
                    <a:pt x="452" y="126"/>
                    <a:pt x="451" y="128"/>
                  </a:cubicBezTo>
                  <a:cubicBezTo>
                    <a:pt x="449" y="131"/>
                    <a:pt x="442" y="132"/>
                    <a:pt x="441" y="135"/>
                  </a:cubicBezTo>
                  <a:cubicBezTo>
                    <a:pt x="440" y="138"/>
                    <a:pt x="440" y="142"/>
                    <a:pt x="443" y="145"/>
                  </a:cubicBezTo>
                  <a:cubicBezTo>
                    <a:pt x="446" y="148"/>
                    <a:pt x="454" y="144"/>
                    <a:pt x="461" y="151"/>
                  </a:cubicBezTo>
                  <a:cubicBezTo>
                    <a:pt x="467" y="158"/>
                    <a:pt x="475" y="171"/>
                    <a:pt x="482" y="188"/>
                  </a:cubicBezTo>
                  <a:cubicBezTo>
                    <a:pt x="489" y="205"/>
                    <a:pt x="498" y="231"/>
                    <a:pt x="503" y="256"/>
                  </a:cubicBezTo>
                  <a:cubicBezTo>
                    <a:pt x="508" y="280"/>
                    <a:pt x="512" y="305"/>
                    <a:pt x="513" y="333"/>
                  </a:cubicBezTo>
                  <a:cubicBezTo>
                    <a:pt x="514" y="362"/>
                    <a:pt x="515" y="400"/>
                    <a:pt x="508" y="428"/>
                  </a:cubicBezTo>
                  <a:cubicBezTo>
                    <a:pt x="501" y="455"/>
                    <a:pt x="493" y="485"/>
                    <a:pt x="472" y="498"/>
                  </a:cubicBezTo>
                  <a:cubicBezTo>
                    <a:pt x="451" y="511"/>
                    <a:pt x="432" y="514"/>
                    <a:pt x="382" y="504"/>
                  </a:cubicBezTo>
                  <a:cubicBezTo>
                    <a:pt x="331" y="493"/>
                    <a:pt x="218" y="461"/>
                    <a:pt x="166" y="435"/>
                  </a:cubicBezTo>
                  <a:cubicBezTo>
                    <a:pt x="115" y="410"/>
                    <a:pt x="93" y="380"/>
                    <a:pt x="73" y="351"/>
                  </a:cubicBezTo>
                  <a:cubicBezTo>
                    <a:pt x="54" y="323"/>
                    <a:pt x="54" y="285"/>
                    <a:pt x="52" y="265"/>
                  </a:cubicBezTo>
                  <a:cubicBezTo>
                    <a:pt x="49" y="245"/>
                    <a:pt x="63" y="241"/>
                    <a:pt x="59" y="230"/>
                  </a:cubicBezTo>
                  <a:cubicBezTo>
                    <a:pt x="54" y="220"/>
                    <a:pt x="31" y="217"/>
                    <a:pt x="23" y="203"/>
                  </a:cubicBezTo>
                  <a:cubicBezTo>
                    <a:pt x="15" y="188"/>
                    <a:pt x="12" y="165"/>
                    <a:pt x="11" y="146"/>
                  </a:cubicBezTo>
                  <a:cubicBezTo>
                    <a:pt x="10" y="128"/>
                    <a:pt x="13" y="108"/>
                    <a:pt x="19" y="91"/>
                  </a:cubicBezTo>
                  <a:cubicBezTo>
                    <a:pt x="25" y="74"/>
                    <a:pt x="32" y="56"/>
                    <a:pt x="46" y="43"/>
                  </a:cubicBezTo>
                  <a:cubicBezTo>
                    <a:pt x="60" y="31"/>
                    <a:pt x="85" y="18"/>
                    <a:pt x="101" y="15"/>
                  </a:cubicBezTo>
                  <a:cubicBezTo>
                    <a:pt x="117" y="12"/>
                    <a:pt x="134" y="19"/>
                    <a:pt x="143" y="23"/>
                  </a:cubicBezTo>
                  <a:cubicBezTo>
                    <a:pt x="153" y="26"/>
                    <a:pt x="155" y="29"/>
                    <a:pt x="157" y="34"/>
                  </a:cubicBezTo>
                  <a:cubicBezTo>
                    <a:pt x="159" y="39"/>
                    <a:pt x="151" y="22"/>
                    <a:pt x="150" y="17"/>
                  </a:cubicBezTo>
                  <a:cubicBezTo>
                    <a:pt x="149" y="14"/>
                    <a:pt x="138" y="11"/>
                    <a:pt x="130" y="9"/>
                  </a:cubicBezTo>
                  <a:cubicBezTo>
                    <a:pt x="121" y="8"/>
                    <a:pt x="111" y="6"/>
                    <a:pt x="99" y="8"/>
                  </a:cubicBezTo>
                  <a:cubicBezTo>
                    <a:pt x="87" y="10"/>
                    <a:pt x="69" y="15"/>
                    <a:pt x="56" y="23"/>
                  </a:cubicBezTo>
                  <a:cubicBezTo>
                    <a:pt x="44" y="31"/>
                    <a:pt x="33" y="41"/>
                    <a:pt x="24" y="54"/>
                  </a:cubicBezTo>
                  <a:cubicBezTo>
                    <a:pt x="16" y="67"/>
                    <a:pt x="9" y="84"/>
                    <a:pt x="6" y="102"/>
                  </a:cubicBezTo>
                  <a:cubicBezTo>
                    <a:pt x="2" y="120"/>
                    <a:pt x="0" y="145"/>
                    <a:pt x="1" y="163"/>
                  </a:cubicBezTo>
                  <a:cubicBezTo>
                    <a:pt x="3" y="180"/>
                    <a:pt x="8" y="193"/>
                    <a:pt x="14" y="206"/>
                  </a:cubicBezTo>
                  <a:cubicBezTo>
                    <a:pt x="20" y="219"/>
                    <a:pt x="31" y="224"/>
                    <a:pt x="36" y="238"/>
                  </a:cubicBezTo>
                  <a:cubicBezTo>
                    <a:pt x="41" y="252"/>
                    <a:pt x="36" y="269"/>
                    <a:pt x="42" y="290"/>
                  </a:cubicBezTo>
                  <a:cubicBezTo>
                    <a:pt x="48" y="312"/>
                    <a:pt x="54" y="341"/>
                    <a:pt x="73" y="366"/>
                  </a:cubicBezTo>
                  <a:cubicBezTo>
                    <a:pt x="92" y="391"/>
                    <a:pt x="114" y="418"/>
                    <a:pt x="158" y="442"/>
                  </a:cubicBezTo>
                  <a:cubicBezTo>
                    <a:pt x="203" y="465"/>
                    <a:pt x="294" y="492"/>
                    <a:pt x="340" y="505"/>
                  </a:cubicBezTo>
                  <a:cubicBezTo>
                    <a:pt x="385" y="519"/>
                    <a:pt x="405" y="524"/>
                    <a:pt x="431" y="523"/>
                  </a:cubicBezTo>
                  <a:cubicBezTo>
                    <a:pt x="457" y="521"/>
                    <a:pt x="479" y="518"/>
                    <a:pt x="495" y="497"/>
                  </a:cubicBezTo>
                  <a:cubicBezTo>
                    <a:pt x="510" y="476"/>
                    <a:pt x="522" y="435"/>
                    <a:pt x="526" y="396"/>
                  </a:cubicBezTo>
                  <a:cubicBezTo>
                    <a:pt x="529" y="357"/>
                    <a:pt x="524" y="302"/>
                    <a:pt x="517" y="264"/>
                  </a:cubicBezTo>
                  <a:cubicBezTo>
                    <a:pt x="510" y="227"/>
                    <a:pt x="494" y="192"/>
                    <a:pt x="486" y="172"/>
                  </a:cubicBezTo>
                  <a:cubicBezTo>
                    <a:pt x="479" y="152"/>
                    <a:pt x="476" y="153"/>
                    <a:pt x="472" y="147"/>
                  </a:cubicBezTo>
                  <a:cubicBezTo>
                    <a:pt x="468" y="140"/>
                    <a:pt x="464" y="140"/>
                    <a:pt x="462" y="134"/>
                  </a:cubicBezTo>
                  <a:cubicBezTo>
                    <a:pt x="460" y="128"/>
                    <a:pt x="461" y="119"/>
                    <a:pt x="460" y="109"/>
                  </a:cubicBezTo>
                  <a:cubicBezTo>
                    <a:pt x="459" y="99"/>
                    <a:pt x="457" y="86"/>
                    <a:pt x="454" y="75"/>
                  </a:cubicBezTo>
                  <a:cubicBezTo>
                    <a:pt x="451" y="64"/>
                    <a:pt x="448" y="53"/>
                    <a:pt x="443" y="42"/>
                  </a:cubicBezTo>
                  <a:cubicBezTo>
                    <a:pt x="437" y="32"/>
                    <a:pt x="430" y="19"/>
                    <a:pt x="420" y="13"/>
                  </a:cubicBezTo>
                  <a:cubicBezTo>
                    <a:pt x="411" y="6"/>
                    <a:pt x="398" y="3"/>
                    <a:pt x="386" y="2"/>
                  </a:cubicBezTo>
                  <a:cubicBezTo>
                    <a:pt x="375" y="0"/>
                    <a:pt x="360" y="1"/>
                    <a:pt x="351" y="2"/>
                  </a:cubicBezTo>
                  <a:cubicBezTo>
                    <a:pt x="348" y="5"/>
                    <a:pt x="340" y="7"/>
                    <a:pt x="336" y="11"/>
                  </a:cubicBezTo>
                </a:path>
              </a:pathLst>
            </a:custGeom>
            <a:solidFill>
              <a:srgbClr val="FFF5EE"/>
            </a:solidFill>
            <a:ln w="6350" cap="flat">
              <a:solidFill>
                <a:srgbClr val="FF6600"/>
              </a:solidFill>
              <a:prstDash val="solid"/>
              <a:miter lim="800000"/>
              <a:headEnd/>
              <a:tailEnd/>
            </a:ln>
          </p:spPr>
          <p:txBody>
            <a:bodyPr/>
            <a:lstStyle/>
            <a:p>
              <a:endParaRPr lang="en-US"/>
            </a:p>
          </p:txBody>
        </p:sp>
        <p:sp>
          <p:nvSpPr>
            <p:cNvPr id="17682" name="Freeform 6"/>
            <p:cNvSpPr>
              <a:spLocks noChangeAspect="1"/>
            </p:cNvSpPr>
            <p:nvPr/>
          </p:nvSpPr>
          <p:spPr bwMode="auto">
            <a:xfrm>
              <a:off x="2857" y="1568"/>
              <a:ext cx="821" cy="1674"/>
            </a:xfrm>
            <a:custGeom>
              <a:avLst/>
              <a:gdLst>
                <a:gd name="T0" fmla="*/ 56274 w 206"/>
                <a:gd name="T1" fmla="*/ 130755 h 420"/>
                <a:gd name="T2" fmla="*/ 59311 w 206"/>
                <a:gd name="T3" fmla="*/ 116570 h 420"/>
                <a:gd name="T4" fmla="*/ 27225 w 206"/>
                <a:gd name="T5" fmla="*/ 83513 h 420"/>
                <a:gd name="T6" fmla="*/ 9055 w 206"/>
                <a:gd name="T7" fmla="*/ 123657 h 420"/>
                <a:gd name="T8" fmla="*/ 23239 w 206"/>
                <a:gd name="T9" fmla="*/ 142848 h 420"/>
                <a:gd name="T10" fmla="*/ 40137 w 206"/>
                <a:gd name="T11" fmla="*/ 143864 h 420"/>
                <a:gd name="T12" fmla="*/ 33290 w 206"/>
                <a:gd name="T13" fmla="*/ 160003 h 420"/>
                <a:gd name="T14" fmla="*/ 10071 w 206"/>
                <a:gd name="T15" fmla="*/ 154937 h 420"/>
                <a:gd name="T16" fmla="*/ 55258 w 206"/>
                <a:gd name="T17" fmla="*/ 238449 h 420"/>
                <a:gd name="T18" fmla="*/ 65329 w 206"/>
                <a:gd name="T19" fmla="*/ 279610 h 420"/>
                <a:gd name="T20" fmla="*/ 86536 w 206"/>
                <a:gd name="T21" fmla="*/ 299797 h 420"/>
                <a:gd name="T22" fmla="*/ 102673 w 206"/>
                <a:gd name="T23" fmla="*/ 340958 h 420"/>
                <a:gd name="T24" fmla="*/ 111536 w 206"/>
                <a:gd name="T25" fmla="*/ 372238 h 420"/>
                <a:gd name="T26" fmla="*/ 128690 w 206"/>
                <a:gd name="T27" fmla="*/ 386363 h 420"/>
                <a:gd name="T28" fmla="*/ 132675 w 206"/>
                <a:gd name="T29" fmla="*/ 415351 h 420"/>
                <a:gd name="T30" fmla="*/ 168002 w 206"/>
                <a:gd name="T31" fmla="*/ 422454 h 420"/>
                <a:gd name="T32" fmla="*/ 197068 w 206"/>
                <a:gd name="T33" fmla="*/ 410349 h 420"/>
                <a:gd name="T34" fmla="*/ 200041 w 206"/>
                <a:gd name="T35" fmla="*/ 379324 h 420"/>
                <a:gd name="T36" fmla="*/ 205107 w 206"/>
                <a:gd name="T37" fmla="*/ 340958 h 420"/>
                <a:gd name="T38" fmla="*/ 199085 w 206"/>
                <a:gd name="T39" fmla="*/ 310886 h 420"/>
                <a:gd name="T40" fmla="*/ 205107 w 206"/>
                <a:gd name="T41" fmla="*/ 277573 h 420"/>
                <a:gd name="T42" fmla="*/ 198068 w 206"/>
                <a:gd name="T43" fmla="*/ 234460 h 420"/>
                <a:gd name="T44" fmla="*/ 187953 w 206"/>
                <a:gd name="T45" fmla="*/ 214268 h 420"/>
                <a:gd name="T46" fmla="*/ 176866 w 206"/>
                <a:gd name="T47" fmla="*/ 168042 h 420"/>
                <a:gd name="T48" fmla="*/ 153898 w 206"/>
                <a:gd name="T49" fmla="*/ 172091 h 420"/>
                <a:gd name="T50" fmla="*/ 154898 w 206"/>
                <a:gd name="T51" fmla="*/ 210219 h 420"/>
                <a:gd name="T52" fmla="*/ 147812 w 206"/>
                <a:gd name="T53" fmla="*/ 144865 h 420"/>
                <a:gd name="T54" fmla="*/ 174849 w 206"/>
                <a:gd name="T55" fmla="*/ 99667 h 420"/>
                <a:gd name="T56" fmla="*/ 165985 w 206"/>
                <a:gd name="T57" fmla="*/ 39128 h 420"/>
                <a:gd name="T58" fmla="*/ 118571 w 206"/>
                <a:gd name="T59" fmla="*/ 2033 h 420"/>
                <a:gd name="T60" fmla="*/ 50193 w 206"/>
                <a:gd name="T61" fmla="*/ 50216 h 420"/>
                <a:gd name="T62" fmla="*/ 85520 w 206"/>
                <a:gd name="T63" fmla="*/ 123657 h 420"/>
                <a:gd name="T64" fmla="*/ 119571 w 206"/>
                <a:gd name="T65" fmla="*/ 192044 h 420"/>
                <a:gd name="T66" fmla="*/ 108504 w 206"/>
                <a:gd name="T67" fmla="*/ 179939 h 420"/>
                <a:gd name="T68" fmla="*/ 84519 w 206"/>
                <a:gd name="T69" fmla="*/ 136762 h 420"/>
                <a:gd name="T70" fmla="*/ 68362 w 206"/>
                <a:gd name="T71" fmla="*/ 143864 h 420"/>
                <a:gd name="T72" fmla="*/ 51209 w 206"/>
                <a:gd name="T73" fmla="*/ 143864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
                <a:gd name="T112" fmla="*/ 0 h 420"/>
                <a:gd name="T113" fmla="*/ 206 w 206"/>
                <a:gd name="T114" fmla="*/ 420 h 4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 h="420">
                  <a:moveTo>
                    <a:pt x="48" y="132"/>
                  </a:moveTo>
                  <a:cubicBezTo>
                    <a:pt x="48" y="130"/>
                    <a:pt x="54" y="131"/>
                    <a:pt x="56" y="130"/>
                  </a:cubicBezTo>
                  <a:cubicBezTo>
                    <a:pt x="59" y="129"/>
                    <a:pt x="63" y="128"/>
                    <a:pt x="63" y="126"/>
                  </a:cubicBezTo>
                  <a:cubicBezTo>
                    <a:pt x="63" y="123"/>
                    <a:pt x="63" y="121"/>
                    <a:pt x="59" y="116"/>
                  </a:cubicBezTo>
                  <a:cubicBezTo>
                    <a:pt x="55" y="112"/>
                    <a:pt x="45" y="105"/>
                    <a:pt x="40" y="99"/>
                  </a:cubicBezTo>
                  <a:cubicBezTo>
                    <a:pt x="35" y="93"/>
                    <a:pt x="30" y="86"/>
                    <a:pt x="27" y="83"/>
                  </a:cubicBezTo>
                  <a:cubicBezTo>
                    <a:pt x="24" y="79"/>
                    <a:pt x="26" y="71"/>
                    <a:pt x="23" y="77"/>
                  </a:cubicBezTo>
                  <a:cubicBezTo>
                    <a:pt x="20" y="84"/>
                    <a:pt x="11" y="112"/>
                    <a:pt x="9" y="123"/>
                  </a:cubicBezTo>
                  <a:cubicBezTo>
                    <a:pt x="7" y="133"/>
                    <a:pt x="9" y="138"/>
                    <a:pt x="11" y="141"/>
                  </a:cubicBezTo>
                  <a:cubicBezTo>
                    <a:pt x="13" y="144"/>
                    <a:pt x="19" y="143"/>
                    <a:pt x="23" y="142"/>
                  </a:cubicBezTo>
                  <a:cubicBezTo>
                    <a:pt x="27" y="141"/>
                    <a:pt x="31" y="134"/>
                    <a:pt x="34" y="134"/>
                  </a:cubicBezTo>
                  <a:cubicBezTo>
                    <a:pt x="37" y="134"/>
                    <a:pt x="39" y="140"/>
                    <a:pt x="40" y="143"/>
                  </a:cubicBezTo>
                  <a:cubicBezTo>
                    <a:pt x="41" y="145"/>
                    <a:pt x="42" y="150"/>
                    <a:pt x="41" y="152"/>
                  </a:cubicBezTo>
                  <a:cubicBezTo>
                    <a:pt x="40" y="155"/>
                    <a:pt x="36" y="157"/>
                    <a:pt x="33" y="159"/>
                  </a:cubicBezTo>
                  <a:cubicBezTo>
                    <a:pt x="30" y="160"/>
                    <a:pt x="26" y="160"/>
                    <a:pt x="21" y="159"/>
                  </a:cubicBezTo>
                  <a:cubicBezTo>
                    <a:pt x="18" y="158"/>
                    <a:pt x="12" y="148"/>
                    <a:pt x="10" y="154"/>
                  </a:cubicBezTo>
                  <a:cubicBezTo>
                    <a:pt x="7" y="160"/>
                    <a:pt x="0" y="183"/>
                    <a:pt x="8" y="197"/>
                  </a:cubicBezTo>
                  <a:cubicBezTo>
                    <a:pt x="15" y="210"/>
                    <a:pt x="45" y="226"/>
                    <a:pt x="55" y="237"/>
                  </a:cubicBezTo>
                  <a:cubicBezTo>
                    <a:pt x="65" y="247"/>
                    <a:pt x="65" y="252"/>
                    <a:pt x="67" y="259"/>
                  </a:cubicBezTo>
                  <a:cubicBezTo>
                    <a:pt x="68" y="266"/>
                    <a:pt x="63" y="274"/>
                    <a:pt x="65" y="278"/>
                  </a:cubicBezTo>
                  <a:cubicBezTo>
                    <a:pt x="67" y="282"/>
                    <a:pt x="73" y="283"/>
                    <a:pt x="77" y="286"/>
                  </a:cubicBezTo>
                  <a:cubicBezTo>
                    <a:pt x="81" y="289"/>
                    <a:pt x="85" y="290"/>
                    <a:pt x="86" y="298"/>
                  </a:cubicBezTo>
                  <a:cubicBezTo>
                    <a:pt x="88" y="306"/>
                    <a:pt x="83" y="324"/>
                    <a:pt x="85" y="331"/>
                  </a:cubicBezTo>
                  <a:cubicBezTo>
                    <a:pt x="88" y="338"/>
                    <a:pt x="99" y="335"/>
                    <a:pt x="102" y="339"/>
                  </a:cubicBezTo>
                  <a:cubicBezTo>
                    <a:pt x="105" y="343"/>
                    <a:pt x="101" y="353"/>
                    <a:pt x="102" y="358"/>
                  </a:cubicBezTo>
                  <a:cubicBezTo>
                    <a:pt x="104" y="363"/>
                    <a:pt x="109" y="367"/>
                    <a:pt x="111" y="370"/>
                  </a:cubicBezTo>
                  <a:cubicBezTo>
                    <a:pt x="113" y="373"/>
                    <a:pt x="113" y="377"/>
                    <a:pt x="116" y="379"/>
                  </a:cubicBezTo>
                  <a:cubicBezTo>
                    <a:pt x="118" y="381"/>
                    <a:pt x="126" y="380"/>
                    <a:pt x="128" y="384"/>
                  </a:cubicBezTo>
                  <a:cubicBezTo>
                    <a:pt x="129" y="388"/>
                    <a:pt x="127" y="399"/>
                    <a:pt x="128" y="404"/>
                  </a:cubicBezTo>
                  <a:cubicBezTo>
                    <a:pt x="128" y="409"/>
                    <a:pt x="129" y="411"/>
                    <a:pt x="132" y="413"/>
                  </a:cubicBezTo>
                  <a:cubicBezTo>
                    <a:pt x="135" y="415"/>
                    <a:pt x="141" y="414"/>
                    <a:pt x="147" y="415"/>
                  </a:cubicBezTo>
                  <a:cubicBezTo>
                    <a:pt x="153" y="416"/>
                    <a:pt x="162" y="420"/>
                    <a:pt x="167" y="420"/>
                  </a:cubicBezTo>
                  <a:cubicBezTo>
                    <a:pt x="173" y="420"/>
                    <a:pt x="177" y="417"/>
                    <a:pt x="182" y="415"/>
                  </a:cubicBezTo>
                  <a:cubicBezTo>
                    <a:pt x="186" y="414"/>
                    <a:pt x="194" y="412"/>
                    <a:pt x="196" y="408"/>
                  </a:cubicBezTo>
                  <a:cubicBezTo>
                    <a:pt x="198" y="404"/>
                    <a:pt x="193" y="397"/>
                    <a:pt x="194" y="392"/>
                  </a:cubicBezTo>
                  <a:cubicBezTo>
                    <a:pt x="194" y="387"/>
                    <a:pt x="198" y="382"/>
                    <a:pt x="199" y="377"/>
                  </a:cubicBezTo>
                  <a:cubicBezTo>
                    <a:pt x="201" y="372"/>
                    <a:pt x="203" y="370"/>
                    <a:pt x="204" y="363"/>
                  </a:cubicBezTo>
                  <a:cubicBezTo>
                    <a:pt x="205" y="357"/>
                    <a:pt x="206" y="345"/>
                    <a:pt x="204" y="339"/>
                  </a:cubicBezTo>
                  <a:cubicBezTo>
                    <a:pt x="202" y="334"/>
                    <a:pt x="194" y="334"/>
                    <a:pt x="193" y="329"/>
                  </a:cubicBezTo>
                  <a:cubicBezTo>
                    <a:pt x="192" y="324"/>
                    <a:pt x="198" y="318"/>
                    <a:pt x="198" y="309"/>
                  </a:cubicBezTo>
                  <a:cubicBezTo>
                    <a:pt x="198" y="301"/>
                    <a:pt x="188" y="282"/>
                    <a:pt x="190" y="277"/>
                  </a:cubicBezTo>
                  <a:cubicBezTo>
                    <a:pt x="191" y="271"/>
                    <a:pt x="203" y="281"/>
                    <a:pt x="204" y="276"/>
                  </a:cubicBezTo>
                  <a:cubicBezTo>
                    <a:pt x="205" y="272"/>
                    <a:pt x="196" y="258"/>
                    <a:pt x="195" y="251"/>
                  </a:cubicBezTo>
                  <a:cubicBezTo>
                    <a:pt x="194" y="244"/>
                    <a:pt x="198" y="238"/>
                    <a:pt x="197" y="233"/>
                  </a:cubicBezTo>
                  <a:cubicBezTo>
                    <a:pt x="197" y="228"/>
                    <a:pt x="195" y="225"/>
                    <a:pt x="193" y="222"/>
                  </a:cubicBezTo>
                  <a:cubicBezTo>
                    <a:pt x="191" y="218"/>
                    <a:pt x="188" y="218"/>
                    <a:pt x="187" y="213"/>
                  </a:cubicBezTo>
                  <a:cubicBezTo>
                    <a:pt x="186" y="208"/>
                    <a:pt x="190" y="197"/>
                    <a:pt x="188" y="189"/>
                  </a:cubicBezTo>
                  <a:cubicBezTo>
                    <a:pt x="186" y="182"/>
                    <a:pt x="181" y="173"/>
                    <a:pt x="176" y="167"/>
                  </a:cubicBezTo>
                  <a:cubicBezTo>
                    <a:pt x="171" y="161"/>
                    <a:pt x="164" y="155"/>
                    <a:pt x="160" y="155"/>
                  </a:cubicBezTo>
                  <a:cubicBezTo>
                    <a:pt x="156" y="156"/>
                    <a:pt x="154" y="164"/>
                    <a:pt x="153" y="171"/>
                  </a:cubicBezTo>
                  <a:cubicBezTo>
                    <a:pt x="151" y="177"/>
                    <a:pt x="154" y="189"/>
                    <a:pt x="154" y="195"/>
                  </a:cubicBezTo>
                  <a:cubicBezTo>
                    <a:pt x="154" y="201"/>
                    <a:pt x="155" y="212"/>
                    <a:pt x="154" y="209"/>
                  </a:cubicBezTo>
                  <a:cubicBezTo>
                    <a:pt x="152" y="206"/>
                    <a:pt x="145" y="188"/>
                    <a:pt x="144" y="177"/>
                  </a:cubicBezTo>
                  <a:cubicBezTo>
                    <a:pt x="143" y="166"/>
                    <a:pt x="143" y="153"/>
                    <a:pt x="147" y="144"/>
                  </a:cubicBezTo>
                  <a:cubicBezTo>
                    <a:pt x="150" y="136"/>
                    <a:pt x="160" y="132"/>
                    <a:pt x="165" y="124"/>
                  </a:cubicBezTo>
                  <a:cubicBezTo>
                    <a:pt x="169" y="116"/>
                    <a:pt x="173" y="108"/>
                    <a:pt x="174" y="99"/>
                  </a:cubicBezTo>
                  <a:cubicBezTo>
                    <a:pt x="176" y="90"/>
                    <a:pt x="175" y="80"/>
                    <a:pt x="174" y="71"/>
                  </a:cubicBezTo>
                  <a:cubicBezTo>
                    <a:pt x="172" y="61"/>
                    <a:pt x="170" y="48"/>
                    <a:pt x="165" y="39"/>
                  </a:cubicBezTo>
                  <a:cubicBezTo>
                    <a:pt x="161" y="30"/>
                    <a:pt x="153" y="22"/>
                    <a:pt x="145" y="16"/>
                  </a:cubicBezTo>
                  <a:cubicBezTo>
                    <a:pt x="138" y="10"/>
                    <a:pt x="131" y="3"/>
                    <a:pt x="118" y="2"/>
                  </a:cubicBezTo>
                  <a:cubicBezTo>
                    <a:pt x="106" y="0"/>
                    <a:pt x="81" y="0"/>
                    <a:pt x="70" y="8"/>
                  </a:cubicBezTo>
                  <a:cubicBezTo>
                    <a:pt x="59" y="16"/>
                    <a:pt x="51" y="36"/>
                    <a:pt x="50" y="50"/>
                  </a:cubicBezTo>
                  <a:cubicBezTo>
                    <a:pt x="48" y="63"/>
                    <a:pt x="55" y="79"/>
                    <a:pt x="61" y="91"/>
                  </a:cubicBezTo>
                  <a:cubicBezTo>
                    <a:pt x="67" y="103"/>
                    <a:pt x="76" y="112"/>
                    <a:pt x="85" y="123"/>
                  </a:cubicBezTo>
                  <a:cubicBezTo>
                    <a:pt x="93" y="134"/>
                    <a:pt x="105" y="146"/>
                    <a:pt x="110" y="157"/>
                  </a:cubicBezTo>
                  <a:cubicBezTo>
                    <a:pt x="116" y="169"/>
                    <a:pt x="118" y="181"/>
                    <a:pt x="119" y="191"/>
                  </a:cubicBezTo>
                  <a:cubicBezTo>
                    <a:pt x="121" y="200"/>
                    <a:pt x="121" y="215"/>
                    <a:pt x="119" y="213"/>
                  </a:cubicBezTo>
                  <a:cubicBezTo>
                    <a:pt x="117" y="212"/>
                    <a:pt x="112" y="190"/>
                    <a:pt x="108" y="179"/>
                  </a:cubicBezTo>
                  <a:cubicBezTo>
                    <a:pt x="103" y="167"/>
                    <a:pt x="94" y="151"/>
                    <a:pt x="90" y="144"/>
                  </a:cubicBezTo>
                  <a:cubicBezTo>
                    <a:pt x="86" y="138"/>
                    <a:pt x="87" y="139"/>
                    <a:pt x="84" y="136"/>
                  </a:cubicBezTo>
                  <a:cubicBezTo>
                    <a:pt x="82" y="134"/>
                    <a:pt x="77" y="129"/>
                    <a:pt x="75" y="130"/>
                  </a:cubicBezTo>
                  <a:cubicBezTo>
                    <a:pt x="72" y="131"/>
                    <a:pt x="71" y="140"/>
                    <a:pt x="68" y="143"/>
                  </a:cubicBezTo>
                  <a:cubicBezTo>
                    <a:pt x="65" y="146"/>
                    <a:pt x="59" y="148"/>
                    <a:pt x="56" y="148"/>
                  </a:cubicBezTo>
                  <a:cubicBezTo>
                    <a:pt x="53" y="148"/>
                    <a:pt x="52" y="145"/>
                    <a:pt x="51" y="143"/>
                  </a:cubicBezTo>
                  <a:cubicBezTo>
                    <a:pt x="49" y="140"/>
                    <a:pt x="47" y="135"/>
                    <a:pt x="48" y="132"/>
                  </a:cubicBezTo>
                </a:path>
              </a:pathLst>
            </a:custGeom>
            <a:solidFill>
              <a:srgbClr val="FF99CC"/>
            </a:solidFill>
            <a:ln w="6350" cap="flat">
              <a:solidFill>
                <a:srgbClr val="FF6600"/>
              </a:solidFill>
              <a:prstDash val="solid"/>
              <a:miter lim="800000"/>
              <a:headEnd/>
              <a:tailEnd/>
            </a:ln>
          </p:spPr>
          <p:txBody>
            <a:bodyPr/>
            <a:lstStyle/>
            <a:p>
              <a:endParaRPr lang="en-US"/>
            </a:p>
          </p:txBody>
        </p:sp>
        <p:sp>
          <p:nvSpPr>
            <p:cNvPr id="17683" name="Freeform 7"/>
            <p:cNvSpPr>
              <a:spLocks noChangeAspect="1"/>
            </p:cNvSpPr>
            <p:nvPr/>
          </p:nvSpPr>
          <p:spPr bwMode="auto">
            <a:xfrm>
              <a:off x="2356" y="719"/>
              <a:ext cx="939" cy="1168"/>
            </a:xfrm>
            <a:custGeom>
              <a:avLst/>
              <a:gdLst>
                <a:gd name="T0" fmla="*/ 52906 w 236"/>
                <a:gd name="T1" fmla="*/ 294938 h 293"/>
                <a:gd name="T2" fmla="*/ 22051 w 236"/>
                <a:gd name="T3" fmla="*/ 228561 h 293"/>
                <a:gd name="T4" fmla="*/ 3024 w 236"/>
                <a:gd name="T5" fmla="*/ 169209 h 293"/>
                <a:gd name="T6" fmla="*/ 3024 w 236"/>
                <a:gd name="T7" fmla="*/ 106802 h 293"/>
                <a:gd name="T8" fmla="*/ 21040 w 236"/>
                <a:gd name="T9" fmla="*/ 65376 h 293"/>
                <a:gd name="T10" fmla="*/ 45864 w 236"/>
                <a:gd name="T11" fmla="*/ 43208 h 293"/>
                <a:gd name="T12" fmla="*/ 71682 w 236"/>
                <a:gd name="T13" fmla="*/ 28255 h 293"/>
                <a:gd name="T14" fmla="*/ 69908 w 236"/>
                <a:gd name="T15" fmla="*/ 10074 h 293"/>
                <a:gd name="T16" fmla="*/ 91708 w 236"/>
                <a:gd name="T17" fmla="*/ 2033 h 293"/>
                <a:gd name="T18" fmla="*/ 99765 w 236"/>
                <a:gd name="T19" fmla="*/ 21215 h 293"/>
                <a:gd name="T20" fmla="*/ 118541 w 236"/>
                <a:gd name="T21" fmla="*/ 21215 h 293"/>
                <a:gd name="T22" fmla="*/ 125540 w 236"/>
                <a:gd name="T23" fmla="*/ 6087 h 293"/>
                <a:gd name="T24" fmla="*/ 145629 w 236"/>
                <a:gd name="T25" fmla="*/ 9121 h 293"/>
                <a:gd name="T26" fmla="*/ 146643 w 236"/>
                <a:gd name="T27" fmla="*/ 25281 h 293"/>
                <a:gd name="T28" fmla="*/ 157661 w 236"/>
                <a:gd name="T29" fmla="*/ 27302 h 293"/>
                <a:gd name="T30" fmla="*/ 163645 w 236"/>
                <a:gd name="T31" fmla="*/ 14128 h 293"/>
                <a:gd name="T32" fmla="*/ 184430 w 236"/>
                <a:gd name="T33" fmla="*/ 20215 h 293"/>
                <a:gd name="T34" fmla="*/ 183419 w 236"/>
                <a:gd name="T35" fmla="*/ 40158 h 293"/>
                <a:gd name="T36" fmla="*/ 215302 w 236"/>
                <a:gd name="T37" fmla="*/ 70443 h 293"/>
                <a:gd name="T38" fmla="*/ 231288 w 236"/>
                <a:gd name="T39" fmla="*/ 98762 h 293"/>
                <a:gd name="T40" fmla="*/ 234312 w 236"/>
                <a:gd name="T41" fmla="*/ 130816 h 293"/>
                <a:gd name="T42" fmla="*/ 132586 w 236"/>
                <a:gd name="T43" fmla="*/ 125745 h 293"/>
                <a:gd name="T44" fmla="*/ 113762 w 236"/>
                <a:gd name="T45" fmla="*/ 181299 h 293"/>
                <a:gd name="T46" fmla="*/ 52906 w 236"/>
                <a:gd name="T47" fmla="*/ 294938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6"/>
                <a:gd name="T73" fmla="*/ 0 h 293"/>
                <a:gd name="T74" fmla="*/ 236 w 236"/>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6" h="293">
                  <a:moveTo>
                    <a:pt x="53" y="293"/>
                  </a:moveTo>
                  <a:cubicBezTo>
                    <a:pt x="44" y="275"/>
                    <a:pt x="30" y="248"/>
                    <a:pt x="22" y="227"/>
                  </a:cubicBezTo>
                  <a:cubicBezTo>
                    <a:pt x="13" y="206"/>
                    <a:pt x="6" y="188"/>
                    <a:pt x="3" y="168"/>
                  </a:cubicBezTo>
                  <a:cubicBezTo>
                    <a:pt x="0" y="148"/>
                    <a:pt x="0" y="124"/>
                    <a:pt x="3" y="106"/>
                  </a:cubicBezTo>
                  <a:cubicBezTo>
                    <a:pt x="6" y="89"/>
                    <a:pt x="14" y="76"/>
                    <a:pt x="21" y="65"/>
                  </a:cubicBezTo>
                  <a:cubicBezTo>
                    <a:pt x="28" y="54"/>
                    <a:pt x="38" y="49"/>
                    <a:pt x="46" y="43"/>
                  </a:cubicBezTo>
                  <a:cubicBezTo>
                    <a:pt x="55" y="37"/>
                    <a:pt x="68" y="33"/>
                    <a:pt x="72" y="28"/>
                  </a:cubicBezTo>
                  <a:cubicBezTo>
                    <a:pt x="76" y="22"/>
                    <a:pt x="67" y="14"/>
                    <a:pt x="70" y="10"/>
                  </a:cubicBezTo>
                  <a:cubicBezTo>
                    <a:pt x="73" y="5"/>
                    <a:pt x="88" y="0"/>
                    <a:pt x="92" y="2"/>
                  </a:cubicBezTo>
                  <a:cubicBezTo>
                    <a:pt x="97" y="4"/>
                    <a:pt x="95" y="18"/>
                    <a:pt x="100" y="21"/>
                  </a:cubicBezTo>
                  <a:cubicBezTo>
                    <a:pt x="104" y="25"/>
                    <a:pt x="115" y="24"/>
                    <a:pt x="119" y="21"/>
                  </a:cubicBezTo>
                  <a:cubicBezTo>
                    <a:pt x="124" y="19"/>
                    <a:pt x="121" y="8"/>
                    <a:pt x="126" y="6"/>
                  </a:cubicBezTo>
                  <a:cubicBezTo>
                    <a:pt x="130" y="4"/>
                    <a:pt x="142" y="6"/>
                    <a:pt x="146" y="9"/>
                  </a:cubicBezTo>
                  <a:cubicBezTo>
                    <a:pt x="149" y="12"/>
                    <a:pt x="145" y="22"/>
                    <a:pt x="147" y="25"/>
                  </a:cubicBezTo>
                  <a:cubicBezTo>
                    <a:pt x="149" y="28"/>
                    <a:pt x="155" y="29"/>
                    <a:pt x="158" y="27"/>
                  </a:cubicBezTo>
                  <a:cubicBezTo>
                    <a:pt x="161" y="25"/>
                    <a:pt x="160" y="15"/>
                    <a:pt x="164" y="14"/>
                  </a:cubicBezTo>
                  <a:cubicBezTo>
                    <a:pt x="169" y="13"/>
                    <a:pt x="182" y="16"/>
                    <a:pt x="185" y="20"/>
                  </a:cubicBezTo>
                  <a:cubicBezTo>
                    <a:pt x="188" y="25"/>
                    <a:pt x="178" y="32"/>
                    <a:pt x="184" y="40"/>
                  </a:cubicBezTo>
                  <a:cubicBezTo>
                    <a:pt x="189" y="48"/>
                    <a:pt x="208" y="59"/>
                    <a:pt x="216" y="70"/>
                  </a:cubicBezTo>
                  <a:cubicBezTo>
                    <a:pt x="225" y="80"/>
                    <a:pt x="228" y="88"/>
                    <a:pt x="232" y="98"/>
                  </a:cubicBezTo>
                  <a:cubicBezTo>
                    <a:pt x="235" y="108"/>
                    <a:pt x="236" y="122"/>
                    <a:pt x="235" y="130"/>
                  </a:cubicBezTo>
                  <a:cubicBezTo>
                    <a:pt x="171" y="142"/>
                    <a:pt x="165" y="133"/>
                    <a:pt x="133" y="125"/>
                  </a:cubicBezTo>
                  <a:cubicBezTo>
                    <a:pt x="111" y="100"/>
                    <a:pt x="94" y="149"/>
                    <a:pt x="114" y="180"/>
                  </a:cubicBezTo>
                  <a:cubicBezTo>
                    <a:pt x="100" y="207"/>
                    <a:pt x="69" y="264"/>
                    <a:pt x="53" y="293"/>
                  </a:cubicBezTo>
                </a:path>
              </a:pathLst>
            </a:custGeom>
            <a:solidFill>
              <a:srgbClr val="FF99CC"/>
            </a:solidFill>
            <a:ln w="6350" cap="flat">
              <a:solidFill>
                <a:srgbClr val="FF6600"/>
              </a:solidFill>
              <a:prstDash val="solid"/>
              <a:miter lim="800000"/>
              <a:headEnd/>
              <a:tailEnd/>
            </a:ln>
          </p:spPr>
          <p:txBody>
            <a:bodyPr/>
            <a:lstStyle/>
            <a:p>
              <a:endParaRPr lang="en-US"/>
            </a:p>
          </p:txBody>
        </p:sp>
        <p:sp>
          <p:nvSpPr>
            <p:cNvPr id="17684" name="Freeform 8"/>
            <p:cNvSpPr>
              <a:spLocks noChangeAspect="1"/>
            </p:cNvSpPr>
            <p:nvPr/>
          </p:nvSpPr>
          <p:spPr bwMode="auto">
            <a:xfrm>
              <a:off x="1920" y="1607"/>
              <a:ext cx="1343" cy="1766"/>
            </a:xfrm>
            <a:custGeom>
              <a:avLst/>
              <a:gdLst>
                <a:gd name="T0" fmla="*/ 144745 w 337"/>
                <a:gd name="T1" fmla="*/ 115675 h 443"/>
                <a:gd name="T2" fmla="*/ 144745 w 337"/>
                <a:gd name="T3" fmla="*/ 209377 h 443"/>
                <a:gd name="T4" fmla="*/ 133674 w 337"/>
                <a:gd name="T5" fmla="*/ 215396 h 443"/>
                <a:gd name="T6" fmla="*/ 124624 w 337"/>
                <a:gd name="T7" fmla="*/ 124736 h 443"/>
                <a:gd name="T8" fmla="*/ 131642 w 337"/>
                <a:gd name="T9" fmla="*/ 43209 h 443"/>
                <a:gd name="T10" fmla="*/ 73419 w 337"/>
                <a:gd name="T11" fmla="*/ 1017 h 443"/>
                <a:gd name="T12" fmla="*/ 34049 w 337"/>
                <a:gd name="T13" fmla="*/ 27303 h 443"/>
                <a:gd name="T14" fmla="*/ 4049 w 337"/>
                <a:gd name="T15" fmla="*/ 75519 h 443"/>
                <a:gd name="T16" fmla="*/ 3033 w 337"/>
                <a:gd name="T17" fmla="*/ 118729 h 443"/>
                <a:gd name="T18" fmla="*/ 13103 w 337"/>
                <a:gd name="T19" fmla="*/ 150018 h 443"/>
                <a:gd name="T20" fmla="*/ 47152 w 337"/>
                <a:gd name="T21" fmla="*/ 190178 h 443"/>
                <a:gd name="T22" fmla="*/ 106456 w 337"/>
                <a:gd name="T23" fmla="*/ 229588 h 443"/>
                <a:gd name="T24" fmla="*/ 103419 w 337"/>
                <a:gd name="T25" fmla="*/ 245737 h 443"/>
                <a:gd name="T26" fmla="*/ 69370 w 337"/>
                <a:gd name="T27" fmla="*/ 215396 h 443"/>
                <a:gd name="T28" fmla="*/ 58287 w 337"/>
                <a:gd name="T29" fmla="*/ 248787 h 443"/>
                <a:gd name="T30" fmla="*/ 62272 w 337"/>
                <a:gd name="T31" fmla="*/ 297003 h 443"/>
                <a:gd name="T32" fmla="*/ 86522 w 337"/>
                <a:gd name="T33" fmla="*/ 330310 h 443"/>
                <a:gd name="T34" fmla="*/ 104435 w 337"/>
                <a:gd name="T35" fmla="*/ 361428 h 443"/>
                <a:gd name="T36" fmla="*/ 130626 w 337"/>
                <a:gd name="T37" fmla="*/ 379606 h 443"/>
                <a:gd name="T38" fmla="*/ 157908 w 337"/>
                <a:gd name="T39" fmla="*/ 393734 h 443"/>
                <a:gd name="T40" fmla="*/ 189929 w 337"/>
                <a:gd name="T41" fmla="*/ 401779 h 443"/>
                <a:gd name="T42" fmla="*/ 207081 w 337"/>
                <a:gd name="T43" fmla="*/ 419702 h 443"/>
                <a:gd name="T44" fmla="*/ 248164 w 337"/>
                <a:gd name="T45" fmla="*/ 432877 h 443"/>
                <a:gd name="T46" fmla="*/ 285501 w 337"/>
                <a:gd name="T47" fmla="*/ 437948 h 443"/>
                <a:gd name="T48" fmla="*/ 327652 w 337"/>
                <a:gd name="T49" fmla="*/ 446005 h 443"/>
                <a:gd name="T50" fmla="*/ 338739 w 337"/>
                <a:gd name="T51" fmla="*/ 433894 h 443"/>
                <a:gd name="T52" fmla="*/ 328668 w 337"/>
                <a:gd name="T53" fmla="*/ 421739 h 443"/>
                <a:gd name="T54" fmla="*/ 312532 w 337"/>
                <a:gd name="T55" fmla="*/ 407862 h 443"/>
                <a:gd name="T56" fmla="*/ 299621 w 337"/>
                <a:gd name="T57" fmla="*/ 392718 h 443"/>
                <a:gd name="T58" fmla="*/ 264300 w 337"/>
                <a:gd name="T59" fmla="*/ 343246 h 443"/>
                <a:gd name="T60" fmla="*/ 254229 w 337"/>
                <a:gd name="T61" fmla="*/ 302058 h 443"/>
                <a:gd name="T62" fmla="*/ 241130 w 337"/>
                <a:gd name="T63" fmla="*/ 277804 h 443"/>
                <a:gd name="T64" fmla="*/ 235316 w 337"/>
                <a:gd name="T65" fmla="*/ 237629 h 443"/>
                <a:gd name="T66" fmla="*/ 223229 w 337"/>
                <a:gd name="T67" fmla="*/ 165163 h 443"/>
                <a:gd name="T68" fmla="*/ 161897 w 337"/>
                <a:gd name="T69" fmla="*/ 71465 h 4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7"/>
                <a:gd name="T106" fmla="*/ 0 h 443"/>
                <a:gd name="T107" fmla="*/ 337 w 337"/>
                <a:gd name="T108" fmla="*/ 443 h 4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7" h="443">
                  <a:moveTo>
                    <a:pt x="162" y="72"/>
                  </a:moveTo>
                  <a:cubicBezTo>
                    <a:pt x="159" y="80"/>
                    <a:pt x="148" y="99"/>
                    <a:pt x="144" y="115"/>
                  </a:cubicBezTo>
                  <a:cubicBezTo>
                    <a:pt x="140" y="131"/>
                    <a:pt x="136" y="155"/>
                    <a:pt x="136" y="170"/>
                  </a:cubicBezTo>
                  <a:cubicBezTo>
                    <a:pt x="136" y="186"/>
                    <a:pt x="140" y="196"/>
                    <a:pt x="144" y="208"/>
                  </a:cubicBezTo>
                  <a:cubicBezTo>
                    <a:pt x="148" y="220"/>
                    <a:pt x="159" y="243"/>
                    <a:pt x="157" y="244"/>
                  </a:cubicBezTo>
                  <a:cubicBezTo>
                    <a:pt x="156" y="245"/>
                    <a:pt x="139" y="226"/>
                    <a:pt x="133" y="214"/>
                  </a:cubicBezTo>
                  <a:cubicBezTo>
                    <a:pt x="128" y="201"/>
                    <a:pt x="124" y="186"/>
                    <a:pt x="122" y="171"/>
                  </a:cubicBezTo>
                  <a:cubicBezTo>
                    <a:pt x="121" y="156"/>
                    <a:pt x="123" y="141"/>
                    <a:pt x="124" y="124"/>
                  </a:cubicBezTo>
                  <a:cubicBezTo>
                    <a:pt x="126" y="108"/>
                    <a:pt x="132" y="87"/>
                    <a:pt x="133" y="73"/>
                  </a:cubicBezTo>
                  <a:cubicBezTo>
                    <a:pt x="134" y="60"/>
                    <a:pt x="135" y="54"/>
                    <a:pt x="131" y="43"/>
                  </a:cubicBezTo>
                  <a:cubicBezTo>
                    <a:pt x="128" y="33"/>
                    <a:pt x="122" y="17"/>
                    <a:pt x="112" y="10"/>
                  </a:cubicBezTo>
                  <a:cubicBezTo>
                    <a:pt x="102" y="2"/>
                    <a:pt x="84" y="0"/>
                    <a:pt x="73" y="1"/>
                  </a:cubicBezTo>
                  <a:cubicBezTo>
                    <a:pt x="62" y="1"/>
                    <a:pt x="53" y="9"/>
                    <a:pt x="47" y="13"/>
                  </a:cubicBezTo>
                  <a:cubicBezTo>
                    <a:pt x="40" y="18"/>
                    <a:pt x="38" y="21"/>
                    <a:pt x="34" y="27"/>
                  </a:cubicBezTo>
                  <a:cubicBezTo>
                    <a:pt x="29" y="34"/>
                    <a:pt x="24" y="46"/>
                    <a:pt x="19" y="54"/>
                  </a:cubicBezTo>
                  <a:cubicBezTo>
                    <a:pt x="14" y="62"/>
                    <a:pt x="6" y="68"/>
                    <a:pt x="4" y="75"/>
                  </a:cubicBezTo>
                  <a:cubicBezTo>
                    <a:pt x="1" y="83"/>
                    <a:pt x="0" y="90"/>
                    <a:pt x="0" y="97"/>
                  </a:cubicBezTo>
                  <a:cubicBezTo>
                    <a:pt x="0" y="104"/>
                    <a:pt x="1" y="112"/>
                    <a:pt x="3" y="118"/>
                  </a:cubicBezTo>
                  <a:cubicBezTo>
                    <a:pt x="5" y="124"/>
                    <a:pt x="10" y="130"/>
                    <a:pt x="12" y="135"/>
                  </a:cubicBezTo>
                  <a:cubicBezTo>
                    <a:pt x="13" y="140"/>
                    <a:pt x="11" y="143"/>
                    <a:pt x="13" y="149"/>
                  </a:cubicBezTo>
                  <a:cubicBezTo>
                    <a:pt x="16" y="154"/>
                    <a:pt x="21" y="161"/>
                    <a:pt x="26" y="167"/>
                  </a:cubicBezTo>
                  <a:cubicBezTo>
                    <a:pt x="32" y="174"/>
                    <a:pt x="38" y="183"/>
                    <a:pt x="47" y="189"/>
                  </a:cubicBezTo>
                  <a:cubicBezTo>
                    <a:pt x="56" y="194"/>
                    <a:pt x="69" y="195"/>
                    <a:pt x="79" y="201"/>
                  </a:cubicBezTo>
                  <a:cubicBezTo>
                    <a:pt x="88" y="208"/>
                    <a:pt x="101" y="220"/>
                    <a:pt x="106" y="228"/>
                  </a:cubicBezTo>
                  <a:cubicBezTo>
                    <a:pt x="111" y="236"/>
                    <a:pt x="108" y="248"/>
                    <a:pt x="108" y="250"/>
                  </a:cubicBezTo>
                  <a:cubicBezTo>
                    <a:pt x="107" y="253"/>
                    <a:pt x="106" y="248"/>
                    <a:pt x="103" y="244"/>
                  </a:cubicBezTo>
                  <a:cubicBezTo>
                    <a:pt x="100" y="240"/>
                    <a:pt x="95" y="232"/>
                    <a:pt x="90" y="227"/>
                  </a:cubicBezTo>
                  <a:cubicBezTo>
                    <a:pt x="84" y="222"/>
                    <a:pt x="74" y="215"/>
                    <a:pt x="69" y="214"/>
                  </a:cubicBezTo>
                  <a:cubicBezTo>
                    <a:pt x="63" y="213"/>
                    <a:pt x="60" y="214"/>
                    <a:pt x="58" y="219"/>
                  </a:cubicBezTo>
                  <a:cubicBezTo>
                    <a:pt x="56" y="225"/>
                    <a:pt x="58" y="238"/>
                    <a:pt x="58" y="247"/>
                  </a:cubicBezTo>
                  <a:cubicBezTo>
                    <a:pt x="59" y="256"/>
                    <a:pt x="62" y="263"/>
                    <a:pt x="62" y="271"/>
                  </a:cubicBezTo>
                  <a:cubicBezTo>
                    <a:pt x="63" y="279"/>
                    <a:pt x="59" y="289"/>
                    <a:pt x="62" y="295"/>
                  </a:cubicBezTo>
                  <a:cubicBezTo>
                    <a:pt x="66" y="301"/>
                    <a:pt x="77" y="303"/>
                    <a:pt x="81" y="308"/>
                  </a:cubicBezTo>
                  <a:cubicBezTo>
                    <a:pt x="85" y="314"/>
                    <a:pt x="83" y="322"/>
                    <a:pt x="86" y="328"/>
                  </a:cubicBezTo>
                  <a:cubicBezTo>
                    <a:pt x="88" y="333"/>
                    <a:pt x="96" y="337"/>
                    <a:pt x="99" y="342"/>
                  </a:cubicBezTo>
                  <a:cubicBezTo>
                    <a:pt x="102" y="347"/>
                    <a:pt x="100" y="354"/>
                    <a:pt x="104" y="359"/>
                  </a:cubicBezTo>
                  <a:cubicBezTo>
                    <a:pt x="108" y="363"/>
                    <a:pt x="119" y="365"/>
                    <a:pt x="123" y="368"/>
                  </a:cubicBezTo>
                  <a:cubicBezTo>
                    <a:pt x="128" y="371"/>
                    <a:pt x="127" y="374"/>
                    <a:pt x="130" y="377"/>
                  </a:cubicBezTo>
                  <a:cubicBezTo>
                    <a:pt x="134" y="379"/>
                    <a:pt x="141" y="380"/>
                    <a:pt x="145" y="382"/>
                  </a:cubicBezTo>
                  <a:cubicBezTo>
                    <a:pt x="149" y="385"/>
                    <a:pt x="153" y="388"/>
                    <a:pt x="157" y="391"/>
                  </a:cubicBezTo>
                  <a:cubicBezTo>
                    <a:pt x="161" y="394"/>
                    <a:pt x="164" y="398"/>
                    <a:pt x="169" y="399"/>
                  </a:cubicBezTo>
                  <a:cubicBezTo>
                    <a:pt x="174" y="401"/>
                    <a:pt x="184" y="399"/>
                    <a:pt x="189" y="399"/>
                  </a:cubicBezTo>
                  <a:cubicBezTo>
                    <a:pt x="193" y="400"/>
                    <a:pt x="195" y="402"/>
                    <a:pt x="198" y="405"/>
                  </a:cubicBezTo>
                  <a:cubicBezTo>
                    <a:pt x="201" y="408"/>
                    <a:pt x="199" y="416"/>
                    <a:pt x="206" y="417"/>
                  </a:cubicBezTo>
                  <a:cubicBezTo>
                    <a:pt x="213" y="419"/>
                    <a:pt x="232" y="413"/>
                    <a:pt x="239" y="415"/>
                  </a:cubicBezTo>
                  <a:cubicBezTo>
                    <a:pt x="246" y="417"/>
                    <a:pt x="243" y="426"/>
                    <a:pt x="247" y="430"/>
                  </a:cubicBezTo>
                  <a:cubicBezTo>
                    <a:pt x="251" y="434"/>
                    <a:pt x="256" y="438"/>
                    <a:pt x="263" y="439"/>
                  </a:cubicBezTo>
                  <a:cubicBezTo>
                    <a:pt x="269" y="440"/>
                    <a:pt x="278" y="436"/>
                    <a:pt x="284" y="435"/>
                  </a:cubicBezTo>
                  <a:cubicBezTo>
                    <a:pt x="290" y="435"/>
                    <a:pt x="292" y="434"/>
                    <a:pt x="299" y="435"/>
                  </a:cubicBezTo>
                  <a:cubicBezTo>
                    <a:pt x="306" y="436"/>
                    <a:pt x="320" y="442"/>
                    <a:pt x="326" y="443"/>
                  </a:cubicBezTo>
                  <a:cubicBezTo>
                    <a:pt x="332" y="443"/>
                    <a:pt x="333" y="440"/>
                    <a:pt x="334" y="439"/>
                  </a:cubicBezTo>
                  <a:cubicBezTo>
                    <a:pt x="336" y="437"/>
                    <a:pt x="337" y="433"/>
                    <a:pt x="337" y="431"/>
                  </a:cubicBezTo>
                  <a:cubicBezTo>
                    <a:pt x="337" y="429"/>
                    <a:pt x="336" y="426"/>
                    <a:pt x="334" y="425"/>
                  </a:cubicBezTo>
                  <a:cubicBezTo>
                    <a:pt x="333" y="423"/>
                    <a:pt x="330" y="422"/>
                    <a:pt x="327" y="419"/>
                  </a:cubicBezTo>
                  <a:cubicBezTo>
                    <a:pt x="325" y="417"/>
                    <a:pt x="322" y="411"/>
                    <a:pt x="320" y="409"/>
                  </a:cubicBezTo>
                  <a:cubicBezTo>
                    <a:pt x="317" y="406"/>
                    <a:pt x="314" y="406"/>
                    <a:pt x="311" y="405"/>
                  </a:cubicBezTo>
                  <a:cubicBezTo>
                    <a:pt x="308" y="403"/>
                    <a:pt x="305" y="401"/>
                    <a:pt x="303" y="398"/>
                  </a:cubicBezTo>
                  <a:cubicBezTo>
                    <a:pt x="301" y="395"/>
                    <a:pt x="299" y="395"/>
                    <a:pt x="298" y="390"/>
                  </a:cubicBezTo>
                  <a:cubicBezTo>
                    <a:pt x="296" y="384"/>
                    <a:pt x="299" y="372"/>
                    <a:pt x="293" y="364"/>
                  </a:cubicBezTo>
                  <a:cubicBezTo>
                    <a:pt x="288" y="356"/>
                    <a:pt x="269" y="349"/>
                    <a:pt x="263" y="341"/>
                  </a:cubicBezTo>
                  <a:cubicBezTo>
                    <a:pt x="256" y="333"/>
                    <a:pt x="259" y="322"/>
                    <a:pt x="258" y="315"/>
                  </a:cubicBezTo>
                  <a:cubicBezTo>
                    <a:pt x="256" y="308"/>
                    <a:pt x="255" y="305"/>
                    <a:pt x="253" y="300"/>
                  </a:cubicBezTo>
                  <a:cubicBezTo>
                    <a:pt x="252" y="295"/>
                    <a:pt x="251" y="288"/>
                    <a:pt x="249" y="284"/>
                  </a:cubicBezTo>
                  <a:cubicBezTo>
                    <a:pt x="247" y="280"/>
                    <a:pt x="242" y="279"/>
                    <a:pt x="240" y="276"/>
                  </a:cubicBezTo>
                  <a:cubicBezTo>
                    <a:pt x="237" y="272"/>
                    <a:pt x="234" y="269"/>
                    <a:pt x="233" y="262"/>
                  </a:cubicBezTo>
                  <a:cubicBezTo>
                    <a:pt x="231" y="256"/>
                    <a:pt x="235" y="245"/>
                    <a:pt x="234" y="236"/>
                  </a:cubicBezTo>
                  <a:cubicBezTo>
                    <a:pt x="233" y="227"/>
                    <a:pt x="226" y="220"/>
                    <a:pt x="224" y="208"/>
                  </a:cubicBezTo>
                  <a:cubicBezTo>
                    <a:pt x="222" y="196"/>
                    <a:pt x="221" y="177"/>
                    <a:pt x="222" y="164"/>
                  </a:cubicBezTo>
                  <a:cubicBezTo>
                    <a:pt x="222" y="150"/>
                    <a:pt x="225" y="127"/>
                    <a:pt x="234" y="104"/>
                  </a:cubicBezTo>
                  <a:cubicBezTo>
                    <a:pt x="211" y="127"/>
                    <a:pt x="162" y="105"/>
                    <a:pt x="161" y="71"/>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17685" name="Freeform 9"/>
            <p:cNvSpPr>
              <a:spLocks noChangeAspect="1"/>
            </p:cNvSpPr>
            <p:nvPr/>
          </p:nvSpPr>
          <p:spPr bwMode="auto">
            <a:xfrm>
              <a:off x="2567" y="1193"/>
              <a:ext cx="1179" cy="825"/>
            </a:xfrm>
            <a:custGeom>
              <a:avLst/>
              <a:gdLst>
                <a:gd name="T0" fmla="*/ 61177 w 296"/>
                <a:gd name="T1" fmla="*/ 2033 h 207"/>
                <a:gd name="T2" fmla="*/ 120322 w 296"/>
                <a:gd name="T3" fmla="*/ 16137 h 207"/>
                <a:gd name="T4" fmla="*/ 183514 w 296"/>
                <a:gd name="T5" fmla="*/ 12088 h 207"/>
                <a:gd name="T6" fmla="*/ 253716 w 296"/>
                <a:gd name="T7" fmla="*/ 3033 h 207"/>
                <a:gd name="T8" fmla="*/ 286700 w 296"/>
                <a:gd name="T9" fmla="*/ 2033 h 207"/>
                <a:gd name="T10" fmla="*/ 289747 w 296"/>
                <a:gd name="T11" fmla="*/ 24240 h 207"/>
                <a:gd name="T12" fmla="*/ 267549 w 296"/>
                <a:gd name="T13" fmla="*/ 26209 h 207"/>
                <a:gd name="T14" fmla="*/ 243675 w 296"/>
                <a:gd name="T15" fmla="*/ 29242 h 207"/>
                <a:gd name="T16" fmla="*/ 246638 w 296"/>
                <a:gd name="T17" fmla="*/ 40138 h 207"/>
                <a:gd name="T18" fmla="*/ 284685 w 296"/>
                <a:gd name="T19" fmla="*/ 43175 h 207"/>
                <a:gd name="T20" fmla="*/ 280638 w 296"/>
                <a:gd name="T21" fmla="*/ 63314 h 207"/>
                <a:gd name="T22" fmla="*/ 258775 w 296"/>
                <a:gd name="T23" fmla="*/ 63314 h 207"/>
                <a:gd name="T24" fmla="*/ 237596 w 296"/>
                <a:gd name="T25" fmla="*/ 63314 h 207"/>
                <a:gd name="T26" fmla="*/ 196586 w 296"/>
                <a:gd name="T27" fmla="*/ 69384 h 207"/>
                <a:gd name="T28" fmla="*/ 157289 w 296"/>
                <a:gd name="T29" fmla="*/ 87554 h 207"/>
                <a:gd name="T30" fmla="*/ 127332 w 296"/>
                <a:gd name="T31" fmla="*/ 115544 h 207"/>
                <a:gd name="T32" fmla="*/ 105218 w 296"/>
                <a:gd name="T33" fmla="*/ 147882 h 207"/>
                <a:gd name="T34" fmla="*/ 73233 w 296"/>
                <a:gd name="T35" fmla="*/ 208147 h 207"/>
                <a:gd name="T36" fmla="*/ 0 w 296"/>
                <a:gd name="T37" fmla="*/ 176889 h 207"/>
                <a:gd name="T38" fmla="*/ 62176 w 296"/>
                <a:gd name="T39" fmla="*/ 61281 h 207"/>
                <a:gd name="T40" fmla="*/ 61177 w 296"/>
                <a:gd name="T41" fmla="*/ 2033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
                <a:gd name="T64" fmla="*/ 0 h 207"/>
                <a:gd name="T65" fmla="*/ 296 w 296"/>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 h="207">
                  <a:moveTo>
                    <a:pt x="61" y="2"/>
                  </a:moveTo>
                  <a:cubicBezTo>
                    <a:pt x="76" y="5"/>
                    <a:pt x="92" y="11"/>
                    <a:pt x="120" y="16"/>
                  </a:cubicBezTo>
                  <a:cubicBezTo>
                    <a:pt x="140" y="20"/>
                    <a:pt x="148" y="17"/>
                    <a:pt x="183" y="12"/>
                  </a:cubicBezTo>
                  <a:cubicBezTo>
                    <a:pt x="218" y="8"/>
                    <a:pt x="235" y="4"/>
                    <a:pt x="253" y="3"/>
                  </a:cubicBezTo>
                  <a:cubicBezTo>
                    <a:pt x="270" y="2"/>
                    <a:pt x="281" y="0"/>
                    <a:pt x="286" y="2"/>
                  </a:cubicBezTo>
                  <a:cubicBezTo>
                    <a:pt x="296" y="1"/>
                    <a:pt x="292" y="20"/>
                    <a:pt x="289" y="24"/>
                  </a:cubicBezTo>
                  <a:cubicBezTo>
                    <a:pt x="279" y="25"/>
                    <a:pt x="274" y="26"/>
                    <a:pt x="267" y="26"/>
                  </a:cubicBezTo>
                  <a:cubicBezTo>
                    <a:pt x="259" y="27"/>
                    <a:pt x="248" y="29"/>
                    <a:pt x="243" y="29"/>
                  </a:cubicBezTo>
                  <a:cubicBezTo>
                    <a:pt x="227" y="30"/>
                    <a:pt x="227" y="40"/>
                    <a:pt x="246" y="40"/>
                  </a:cubicBezTo>
                  <a:cubicBezTo>
                    <a:pt x="254" y="40"/>
                    <a:pt x="277" y="42"/>
                    <a:pt x="284" y="43"/>
                  </a:cubicBezTo>
                  <a:cubicBezTo>
                    <a:pt x="290" y="43"/>
                    <a:pt x="291" y="62"/>
                    <a:pt x="280" y="63"/>
                  </a:cubicBezTo>
                  <a:cubicBezTo>
                    <a:pt x="275" y="63"/>
                    <a:pt x="265" y="63"/>
                    <a:pt x="258" y="63"/>
                  </a:cubicBezTo>
                  <a:cubicBezTo>
                    <a:pt x="250" y="63"/>
                    <a:pt x="247" y="61"/>
                    <a:pt x="237" y="63"/>
                  </a:cubicBezTo>
                  <a:cubicBezTo>
                    <a:pt x="227" y="64"/>
                    <a:pt x="210" y="65"/>
                    <a:pt x="196" y="69"/>
                  </a:cubicBezTo>
                  <a:cubicBezTo>
                    <a:pt x="183" y="73"/>
                    <a:pt x="168" y="79"/>
                    <a:pt x="157" y="87"/>
                  </a:cubicBezTo>
                  <a:cubicBezTo>
                    <a:pt x="145" y="94"/>
                    <a:pt x="136" y="105"/>
                    <a:pt x="127" y="115"/>
                  </a:cubicBezTo>
                  <a:cubicBezTo>
                    <a:pt x="118" y="125"/>
                    <a:pt x="114" y="132"/>
                    <a:pt x="105" y="147"/>
                  </a:cubicBezTo>
                  <a:cubicBezTo>
                    <a:pt x="96" y="162"/>
                    <a:pt x="84" y="187"/>
                    <a:pt x="73" y="207"/>
                  </a:cubicBezTo>
                  <a:cubicBezTo>
                    <a:pt x="56" y="175"/>
                    <a:pt x="32" y="161"/>
                    <a:pt x="0" y="176"/>
                  </a:cubicBezTo>
                  <a:cubicBezTo>
                    <a:pt x="62" y="61"/>
                    <a:pt x="62" y="61"/>
                    <a:pt x="62" y="61"/>
                  </a:cubicBezTo>
                  <a:cubicBezTo>
                    <a:pt x="52" y="46"/>
                    <a:pt x="48" y="14"/>
                    <a:pt x="61" y="2"/>
                  </a:cubicBezTo>
                  <a:close/>
                </a:path>
              </a:pathLst>
            </a:custGeom>
            <a:solidFill>
              <a:srgbClr val="99CCFF"/>
            </a:solidFill>
            <a:ln w="6350" cap="flat">
              <a:solidFill>
                <a:srgbClr val="FF6600"/>
              </a:solidFill>
              <a:prstDash val="solid"/>
              <a:miter lim="800000"/>
              <a:headEnd/>
              <a:tailEnd/>
            </a:ln>
          </p:spPr>
          <p:txBody>
            <a:bodyPr/>
            <a:lstStyle/>
            <a:p>
              <a:endParaRPr lang="en-US"/>
            </a:p>
          </p:txBody>
        </p:sp>
        <p:sp>
          <p:nvSpPr>
            <p:cNvPr id="17686" name="Freeform 10"/>
            <p:cNvSpPr>
              <a:spLocks noChangeAspect="1"/>
            </p:cNvSpPr>
            <p:nvPr/>
          </p:nvSpPr>
          <p:spPr bwMode="auto">
            <a:xfrm>
              <a:off x="2037" y="854"/>
              <a:ext cx="386" cy="761"/>
            </a:xfrm>
            <a:custGeom>
              <a:avLst/>
              <a:gdLst>
                <a:gd name="T0" fmla="*/ 85764 w 97"/>
                <a:gd name="T1" fmla="*/ 14096 h 191"/>
                <a:gd name="T2" fmla="*/ 11023 w 97"/>
                <a:gd name="T3" fmla="*/ 11064 h 191"/>
                <a:gd name="T4" fmla="*/ 16073 w 97"/>
                <a:gd name="T5" fmla="*/ 102345 h 191"/>
                <a:gd name="T6" fmla="*/ 15058 w 97"/>
                <a:gd name="T7" fmla="*/ 152682 h 191"/>
                <a:gd name="T8" fmla="*/ 0 w 97"/>
                <a:gd name="T9" fmla="*/ 191764 h 191"/>
                <a:gd name="T10" fmla="*/ 96787 w 97"/>
                <a:gd name="T11" fmla="*/ 183732 h 191"/>
                <a:gd name="T12" fmla="*/ 88788 w 97"/>
                <a:gd name="T13" fmla="*/ 52178 h 191"/>
                <a:gd name="T14" fmla="*/ 85764 w 97"/>
                <a:gd name="T15" fmla="*/ 14096 h 19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191"/>
                <a:gd name="T26" fmla="*/ 97 w 97"/>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191">
                  <a:moveTo>
                    <a:pt x="86" y="14"/>
                  </a:moveTo>
                  <a:cubicBezTo>
                    <a:pt x="76" y="4"/>
                    <a:pt x="31" y="0"/>
                    <a:pt x="11" y="11"/>
                  </a:cubicBezTo>
                  <a:cubicBezTo>
                    <a:pt x="11" y="31"/>
                    <a:pt x="15" y="79"/>
                    <a:pt x="16" y="102"/>
                  </a:cubicBezTo>
                  <a:cubicBezTo>
                    <a:pt x="17" y="125"/>
                    <a:pt x="18" y="137"/>
                    <a:pt x="15" y="152"/>
                  </a:cubicBezTo>
                  <a:cubicBezTo>
                    <a:pt x="13" y="167"/>
                    <a:pt x="12" y="174"/>
                    <a:pt x="0" y="191"/>
                  </a:cubicBezTo>
                  <a:cubicBezTo>
                    <a:pt x="22" y="175"/>
                    <a:pt x="65" y="162"/>
                    <a:pt x="97" y="183"/>
                  </a:cubicBezTo>
                  <a:cubicBezTo>
                    <a:pt x="79" y="145"/>
                    <a:pt x="74" y="86"/>
                    <a:pt x="89" y="52"/>
                  </a:cubicBezTo>
                  <a:cubicBezTo>
                    <a:pt x="86" y="37"/>
                    <a:pt x="85" y="22"/>
                    <a:pt x="86" y="14"/>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17687" name="Freeform 11"/>
            <p:cNvSpPr>
              <a:spLocks noChangeAspect="1"/>
            </p:cNvSpPr>
            <p:nvPr/>
          </p:nvSpPr>
          <p:spPr bwMode="auto">
            <a:xfrm>
              <a:off x="1826" y="1100"/>
              <a:ext cx="275" cy="132"/>
            </a:xfrm>
            <a:custGeom>
              <a:avLst/>
              <a:gdLst>
                <a:gd name="T0" fmla="*/ 67367 w 69"/>
                <a:gd name="T1" fmla="*/ 5120 h 33"/>
                <a:gd name="T2" fmla="*/ 43175 w 69"/>
                <a:gd name="T3" fmla="*/ 3072 h 33"/>
                <a:gd name="T4" fmla="*/ 15137 w 69"/>
                <a:gd name="T5" fmla="*/ 0 h 33"/>
                <a:gd name="T6" fmla="*/ 13104 w 69"/>
                <a:gd name="T7" fmla="*/ 24576 h 33"/>
                <a:gd name="T8" fmla="*/ 69384 w 69"/>
                <a:gd name="T9" fmla="*/ 33792 h 33"/>
                <a:gd name="T10" fmla="*/ 67367 w 69"/>
                <a:gd name="T11" fmla="*/ 5120 h 33"/>
                <a:gd name="T12" fmla="*/ 0 60000 65536"/>
                <a:gd name="T13" fmla="*/ 0 60000 65536"/>
                <a:gd name="T14" fmla="*/ 0 60000 65536"/>
                <a:gd name="T15" fmla="*/ 0 60000 65536"/>
                <a:gd name="T16" fmla="*/ 0 60000 65536"/>
                <a:gd name="T17" fmla="*/ 0 60000 65536"/>
                <a:gd name="T18" fmla="*/ 0 w 69"/>
                <a:gd name="T19" fmla="*/ 0 h 33"/>
                <a:gd name="T20" fmla="*/ 69 w 6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9" h="33">
                  <a:moveTo>
                    <a:pt x="67" y="5"/>
                  </a:moveTo>
                  <a:cubicBezTo>
                    <a:pt x="63" y="4"/>
                    <a:pt x="51" y="4"/>
                    <a:pt x="43" y="3"/>
                  </a:cubicBezTo>
                  <a:cubicBezTo>
                    <a:pt x="34" y="2"/>
                    <a:pt x="21" y="0"/>
                    <a:pt x="15" y="0"/>
                  </a:cubicBezTo>
                  <a:cubicBezTo>
                    <a:pt x="6" y="0"/>
                    <a:pt x="0" y="20"/>
                    <a:pt x="13" y="24"/>
                  </a:cubicBezTo>
                  <a:cubicBezTo>
                    <a:pt x="23" y="26"/>
                    <a:pt x="58" y="31"/>
                    <a:pt x="69" y="33"/>
                  </a:cubicBezTo>
                  <a:cubicBezTo>
                    <a:pt x="67" y="5"/>
                    <a:pt x="67" y="5"/>
                    <a:pt x="67" y="5"/>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17688" name="Freeform 12"/>
            <p:cNvSpPr>
              <a:spLocks noChangeAspect="1"/>
            </p:cNvSpPr>
            <p:nvPr/>
          </p:nvSpPr>
          <p:spPr bwMode="auto">
            <a:xfrm>
              <a:off x="1902" y="1261"/>
              <a:ext cx="202" cy="163"/>
            </a:xfrm>
            <a:custGeom>
              <a:avLst/>
              <a:gdLst>
                <a:gd name="T0" fmla="*/ 48710 w 51"/>
                <a:gd name="T1" fmla="*/ 0 h 41"/>
                <a:gd name="T2" fmla="*/ 27345 w 51"/>
                <a:gd name="T3" fmla="*/ 7983 h 41"/>
                <a:gd name="T4" fmla="*/ 9819 w 51"/>
                <a:gd name="T5" fmla="*/ 15016 h 41"/>
                <a:gd name="T6" fmla="*/ 16473 w 51"/>
                <a:gd name="T7" fmla="*/ 36699 h 41"/>
                <a:gd name="T8" fmla="*/ 34229 w 51"/>
                <a:gd name="T9" fmla="*/ 30727 h 41"/>
                <a:gd name="T10" fmla="*/ 49716 w 51"/>
                <a:gd name="T11" fmla="*/ 26712 h 41"/>
                <a:gd name="T12" fmla="*/ 48710 w 51"/>
                <a:gd name="T13" fmla="*/ 0 h 41"/>
                <a:gd name="T14" fmla="*/ 0 60000 65536"/>
                <a:gd name="T15" fmla="*/ 0 60000 65536"/>
                <a:gd name="T16" fmla="*/ 0 60000 65536"/>
                <a:gd name="T17" fmla="*/ 0 60000 65536"/>
                <a:gd name="T18" fmla="*/ 0 60000 65536"/>
                <a:gd name="T19" fmla="*/ 0 60000 65536"/>
                <a:gd name="T20" fmla="*/ 0 60000 65536"/>
                <a:gd name="T21" fmla="*/ 0 w 51"/>
                <a:gd name="T22" fmla="*/ 0 h 41"/>
                <a:gd name="T23" fmla="*/ 51 w 51"/>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41">
                  <a:moveTo>
                    <a:pt x="50" y="0"/>
                  </a:moveTo>
                  <a:cubicBezTo>
                    <a:pt x="47" y="1"/>
                    <a:pt x="34" y="6"/>
                    <a:pt x="28" y="8"/>
                  </a:cubicBezTo>
                  <a:cubicBezTo>
                    <a:pt x="21" y="11"/>
                    <a:pt x="14" y="13"/>
                    <a:pt x="10" y="15"/>
                  </a:cubicBezTo>
                  <a:cubicBezTo>
                    <a:pt x="0" y="20"/>
                    <a:pt x="10" y="41"/>
                    <a:pt x="17" y="37"/>
                  </a:cubicBezTo>
                  <a:cubicBezTo>
                    <a:pt x="21" y="35"/>
                    <a:pt x="29" y="33"/>
                    <a:pt x="35" y="31"/>
                  </a:cubicBezTo>
                  <a:cubicBezTo>
                    <a:pt x="41" y="30"/>
                    <a:pt x="45" y="28"/>
                    <a:pt x="51" y="27"/>
                  </a:cubicBezTo>
                  <a:cubicBezTo>
                    <a:pt x="51" y="21"/>
                    <a:pt x="51" y="9"/>
                    <a:pt x="50" y="0"/>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17689" name="Freeform 13"/>
            <p:cNvSpPr>
              <a:spLocks noChangeAspect="1"/>
            </p:cNvSpPr>
            <p:nvPr/>
          </p:nvSpPr>
          <p:spPr bwMode="auto">
            <a:xfrm>
              <a:off x="1964" y="2875"/>
              <a:ext cx="375" cy="586"/>
            </a:xfrm>
            <a:custGeom>
              <a:avLst/>
              <a:gdLst>
                <a:gd name="T0" fmla="*/ 23298 w 94"/>
                <a:gd name="T1" fmla="*/ 0 h 147"/>
                <a:gd name="T2" fmla="*/ 16185 w 94"/>
                <a:gd name="T3" fmla="*/ 48215 h 147"/>
                <a:gd name="T4" fmla="*/ 0 w 94"/>
                <a:gd name="T5" fmla="*/ 121697 h 147"/>
                <a:gd name="T6" fmla="*/ 73719 w 94"/>
                <a:gd name="T7" fmla="*/ 137905 h 147"/>
                <a:gd name="T8" fmla="*/ 94983 w 94"/>
                <a:gd name="T9" fmla="*/ 82602 h 147"/>
                <a:gd name="T10" fmla="*/ 23298 w 94"/>
                <a:gd name="T11" fmla="*/ 0 h 147"/>
                <a:gd name="T12" fmla="*/ 0 60000 65536"/>
                <a:gd name="T13" fmla="*/ 0 60000 65536"/>
                <a:gd name="T14" fmla="*/ 0 60000 65536"/>
                <a:gd name="T15" fmla="*/ 0 60000 65536"/>
                <a:gd name="T16" fmla="*/ 0 60000 65536"/>
                <a:gd name="T17" fmla="*/ 0 60000 65536"/>
                <a:gd name="T18" fmla="*/ 0 w 94"/>
                <a:gd name="T19" fmla="*/ 0 h 147"/>
                <a:gd name="T20" fmla="*/ 94 w 94"/>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94" h="147">
                  <a:moveTo>
                    <a:pt x="23" y="0"/>
                  </a:moveTo>
                  <a:cubicBezTo>
                    <a:pt x="23" y="8"/>
                    <a:pt x="20" y="27"/>
                    <a:pt x="16" y="48"/>
                  </a:cubicBezTo>
                  <a:cubicBezTo>
                    <a:pt x="12" y="68"/>
                    <a:pt x="6" y="103"/>
                    <a:pt x="0" y="121"/>
                  </a:cubicBezTo>
                  <a:cubicBezTo>
                    <a:pt x="7" y="137"/>
                    <a:pt x="49" y="147"/>
                    <a:pt x="73" y="137"/>
                  </a:cubicBezTo>
                  <a:cubicBezTo>
                    <a:pt x="79" y="119"/>
                    <a:pt x="87" y="97"/>
                    <a:pt x="94" y="82"/>
                  </a:cubicBezTo>
                  <a:cubicBezTo>
                    <a:pt x="76" y="71"/>
                    <a:pt x="32" y="24"/>
                    <a:pt x="23" y="0"/>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17690" name="Freeform 14"/>
            <p:cNvSpPr>
              <a:spLocks noChangeAspect="1"/>
            </p:cNvSpPr>
            <p:nvPr/>
          </p:nvSpPr>
          <p:spPr bwMode="auto">
            <a:xfrm>
              <a:off x="2563" y="1890"/>
              <a:ext cx="290" cy="223"/>
            </a:xfrm>
            <a:custGeom>
              <a:avLst/>
              <a:gdLst>
                <a:gd name="T0" fmla="*/ 72218 w 73"/>
                <a:gd name="T1" fmla="*/ 32968 h 56"/>
                <a:gd name="T2" fmla="*/ 0 w 73"/>
                <a:gd name="T3" fmla="*/ 0 h 56"/>
                <a:gd name="T4" fmla="*/ 0 60000 65536"/>
                <a:gd name="T5" fmla="*/ 0 60000 65536"/>
                <a:gd name="T6" fmla="*/ 0 w 73"/>
                <a:gd name="T7" fmla="*/ 0 h 56"/>
                <a:gd name="T8" fmla="*/ 73 w 73"/>
                <a:gd name="T9" fmla="*/ 56 h 56"/>
              </a:gdLst>
              <a:ahLst/>
              <a:cxnLst>
                <a:cxn ang="T4">
                  <a:pos x="T0" y="T1"/>
                </a:cxn>
                <a:cxn ang="T5">
                  <a:pos x="T2" y="T3"/>
                </a:cxn>
              </a:cxnLst>
              <a:rect l="T6" t="T7" r="T8" b="T9"/>
              <a:pathLst>
                <a:path w="73" h="56">
                  <a:moveTo>
                    <a:pt x="73" y="33"/>
                  </a:moveTo>
                  <a:cubicBezTo>
                    <a:pt x="50" y="56"/>
                    <a:pt x="1" y="34"/>
                    <a:pt x="0" y="0"/>
                  </a:cubicBezTo>
                </a:path>
              </a:pathLst>
            </a:custGeom>
            <a:noFill/>
            <a:ln w="6350" cap="flat">
              <a:solidFill>
                <a:srgbClr val="FF6600"/>
              </a:solidFill>
              <a:prstDash val="solid"/>
              <a:miter lim="800000"/>
              <a:headEnd/>
              <a:tailEnd/>
            </a:ln>
          </p:spPr>
          <p:txBody>
            <a:bodyPr/>
            <a:lstStyle/>
            <a:p>
              <a:endParaRPr lang="en-US"/>
            </a:p>
          </p:txBody>
        </p:sp>
        <p:sp>
          <p:nvSpPr>
            <p:cNvPr id="17691" name="Line 15"/>
            <p:cNvSpPr>
              <a:spLocks noChangeAspect="1" noChangeShapeType="1"/>
            </p:cNvSpPr>
            <p:nvPr/>
          </p:nvSpPr>
          <p:spPr bwMode="auto">
            <a:xfrm>
              <a:off x="2806" y="2261"/>
              <a:ext cx="0" cy="0"/>
            </a:xfrm>
            <a:prstGeom prst="line">
              <a:avLst/>
            </a:prstGeom>
            <a:noFill/>
            <a:ln w="6350">
              <a:solidFill>
                <a:srgbClr val="FF6600"/>
              </a:solidFill>
              <a:miter lim="800000"/>
              <a:headEnd/>
              <a:tailEnd/>
            </a:ln>
          </p:spPr>
          <p:txBody>
            <a:bodyPr/>
            <a:lstStyle/>
            <a:p>
              <a:endParaRPr lang="en-US"/>
            </a:p>
          </p:txBody>
        </p:sp>
      </p:grpSp>
      <p:grpSp>
        <p:nvGrpSpPr>
          <p:cNvPr id="7" name="Group 4"/>
          <p:cNvGrpSpPr>
            <a:grpSpLocks noChangeAspect="1"/>
          </p:cNvGrpSpPr>
          <p:nvPr/>
        </p:nvGrpSpPr>
        <p:grpSpPr bwMode="auto">
          <a:xfrm>
            <a:off x="2616200" y="2413000"/>
            <a:ext cx="733425" cy="917575"/>
            <a:chOff x="1688" y="624"/>
            <a:chExt cx="2384" cy="2975"/>
          </a:xfrm>
        </p:grpSpPr>
        <p:grpSp>
          <p:nvGrpSpPr>
            <p:cNvPr id="8" name="Group 5"/>
            <p:cNvGrpSpPr>
              <a:grpSpLocks noChangeAspect="1"/>
            </p:cNvGrpSpPr>
            <p:nvPr/>
          </p:nvGrpSpPr>
          <p:grpSpPr bwMode="auto">
            <a:xfrm>
              <a:off x="3040" y="1675"/>
              <a:ext cx="1032" cy="1924"/>
              <a:chOff x="3040" y="1675"/>
              <a:chExt cx="1032" cy="1924"/>
            </a:xfrm>
          </p:grpSpPr>
          <p:sp>
            <p:nvSpPr>
              <p:cNvPr id="17671" name="Freeform 6"/>
              <p:cNvSpPr>
                <a:spLocks noChangeAspect="1"/>
              </p:cNvSpPr>
              <p:nvPr/>
            </p:nvSpPr>
            <p:spPr bwMode="auto">
              <a:xfrm>
                <a:off x="3040" y="1675"/>
                <a:ext cx="1032" cy="1924"/>
              </a:xfrm>
              <a:custGeom>
                <a:avLst/>
                <a:gdLst>
                  <a:gd name="T0" fmla="*/ 917 w 564"/>
                  <a:gd name="T1" fmla="*/ 4870 h 1052"/>
                  <a:gd name="T2" fmla="*/ 820 w 564"/>
                  <a:gd name="T3" fmla="*/ 2442 h 1052"/>
                  <a:gd name="T4" fmla="*/ 1852 w 564"/>
                  <a:gd name="T5" fmla="*/ 421 h 1052"/>
                  <a:gd name="T6" fmla="*/ 4593 w 564"/>
                  <a:gd name="T7" fmla="*/ 516 h 1052"/>
                  <a:gd name="T8" fmla="*/ 7877 w 564"/>
                  <a:gd name="T9" fmla="*/ 3499 h 1052"/>
                  <a:gd name="T10" fmla="*/ 10971 w 564"/>
                  <a:gd name="T11" fmla="*/ 8885 h 1052"/>
                  <a:gd name="T12" fmla="*/ 11390 w 564"/>
                  <a:gd name="T13" fmla="*/ 17557 h 1052"/>
                  <a:gd name="T14" fmla="*/ 10781 w 564"/>
                  <a:gd name="T15" fmla="*/ 20908 h 1052"/>
                  <a:gd name="T16" fmla="*/ 8622 w 564"/>
                  <a:gd name="T17" fmla="*/ 21221 h 1052"/>
                  <a:gd name="T18" fmla="*/ 6029 w 564"/>
                  <a:gd name="T19" fmla="*/ 20732 h 1052"/>
                  <a:gd name="T20" fmla="*/ 3689 w 564"/>
                  <a:gd name="T21" fmla="*/ 20438 h 1052"/>
                  <a:gd name="T22" fmla="*/ 1704 w 564"/>
                  <a:gd name="T23" fmla="*/ 19381 h 1052"/>
                  <a:gd name="T24" fmla="*/ 1389 w 564"/>
                  <a:gd name="T25" fmla="*/ 17779 h 1052"/>
                  <a:gd name="T26" fmla="*/ 1389 w 564"/>
                  <a:gd name="T27" fmla="*/ 16316 h 1052"/>
                  <a:gd name="T28" fmla="*/ 961 w 564"/>
                  <a:gd name="T29" fmla="*/ 14163 h 1052"/>
                  <a:gd name="T30" fmla="*/ 1012 w 564"/>
                  <a:gd name="T31" fmla="*/ 11868 h 1052"/>
                  <a:gd name="T32" fmla="*/ 295 w 564"/>
                  <a:gd name="T33" fmla="*/ 10392 h 1052"/>
                  <a:gd name="T34" fmla="*/ 97 w 564"/>
                  <a:gd name="T35" fmla="*/ 7158 h 1052"/>
                  <a:gd name="T36" fmla="*/ 917 w 564"/>
                  <a:gd name="T37" fmla="*/ 4870 h 10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4"/>
                  <a:gd name="T58" fmla="*/ 0 h 1052"/>
                  <a:gd name="T59" fmla="*/ 564 w 564"/>
                  <a:gd name="T60" fmla="*/ 1052 h 10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4" h="1052">
                    <a:moveTo>
                      <a:pt x="45" y="238"/>
                    </a:moveTo>
                    <a:cubicBezTo>
                      <a:pt x="51" y="199"/>
                      <a:pt x="32" y="155"/>
                      <a:pt x="40" y="119"/>
                    </a:cubicBezTo>
                    <a:cubicBezTo>
                      <a:pt x="47" y="83"/>
                      <a:pt x="59" y="37"/>
                      <a:pt x="90" y="21"/>
                    </a:cubicBezTo>
                    <a:cubicBezTo>
                      <a:pt x="121" y="5"/>
                      <a:pt x="175" y="0"/>
                      <a:pt x="224" y="25"/>
                    </a:cubicBezTo>
                    <a:cubicBezTo>
                      <a:pt x="273" y="50"/>
                      <a:pt x="332" y="103"/>
                      <a:pt x="384" y="171"/>
                    </a:cubicBezTo>
                    <a:cubicBezTo>
                      <a:pt x="436" y="240"/>
                      <a:pt x="507" y="320"/>
                      <a:pt x="535" y="434"/>
                    </a:cubicBezTo>
                    <a:cubicBezTo>
                      <a:pt x="564" y="549"/>
                      <a:pt x="556" y="761"/>
                      <a:pt x="555" y="858"/>
                    </a:cubicBezTo>
                    <a:cubicBezTo>
                      <a:pt x="553" y="956"/>
                      <a:pt x="549" y="992"/>
                      <a:pt x="526" y="1022"/>
                    </a:cubicBezTo>
                    <a:cubicBezTo>
                      <a:pt x="504" y="1052"/>
                      <a:pt x="459" y="1039"/>
                      <a:pt x="420" y="1037"/>
                    </a:cubicBezTo>
                    <a:cubicBezTo>
                      <a:pt x="381" y="1036"/>
                      <a:pt x="333" y="1019"/>
                      <a:pt x="294" y="1013"/>
                    </a:cubicBezTo>
                    <a:cubicBezTo>
                      <a:pt x="254" y="1007"/>
                      <a:pt x="216" y="1010"/>
                      <a:pt x="180" y="999"/>
                    </a:cubicBezTo>
                    <a:cubicBezTo>
                      <a:pt x="145" y="988"/>
                      <a:pt x="101" y="969"/>
                      <a:pt x="83" y="947"/>
                    </a:cubicBezTo>
                    <a:cubicBezTo>
                      <a:pt x="64" y="925"/>
                      <a:pt x="71" y="894"/>
                      <a:pt x="68" y="869"/>
                    </a:cubicBezTo>
                    <a:cubicBezTo>
                      <a:pt x="66" y="844"/>
                      <a:pt x="72" y="826"/>
                      <a:pt x="68" y="797"/>
                    </a:cubicBezTo>
                    <a:cubicBezTo>
                      <a:pt x="65" y="767"/>
                      <a:pt x="50" y="728"/>
                      <a:pt x="47" y="692"/>
                    </a:cubicBezTo>
                    <a:cubicBezTo>
                      <a:pt x="44" y="656"/>
                      <a:pt x="54" y="611"/>
                      <a:pt x="49" y="580"/>
                    </a:cubicBezTo>
                    <a:cubicBezTo>
                      <a:pt x="44" y="549"/>
                      <a:pt x="22" y="546"/>
                      <a:pt x="14" y="508"/>
                    </a:cubicBezTo>
                    <a:cubicBezTo>
                      <a:pt x="7" y="470"/>
                      <a:pt x="0" y="395"/>
                      <a:pt x="5" y="350"/>
                    </a:cubicBezTo>
                    <a:cubicBezTo>
                      <a:pt x="11" y="304"/>
                      <a:pt x="37" y="261"/>
                      <a:pt x="45" y="238"/>
                    </a:cubicBezTo>
                  </a:path>
                </a:pathLst>
              </a:custGeom>
              <a:solidFill>
                <a:srgbClr val="FFF5EE"/>
              </a:solidFill>
              <a:ln w="6350" cap="rnd">
                <a:solidFill>
                  <a:srgbClr val="FF6600"/>
                </a:solidFill>
                <a:prstDash val="solid"/>
                <a:round/>
                <a:headEnd/>
                <a:tailEnd/>
              </a:ln>
            </p:spPr>
            <p:txBody>
              <a:bodyPr/>
              <a:lstStyle/>
              <a:p>
                <a:endParaRPr lang="en-US"/>
              </a:p>
            </p:txBody>
          </p:sp>
          <p:sp>
            <p:nvSpPr>
              <p:cNvPr id="17672" name="Freeform 7"/>
              <p:cNvSpPr>
                <a:spLocks noChangeAspect="1"/>
              </p:cNvSpPr>
              <p:nvPr/>
            </p:nvSpPr>
            <p:spPr bwMode="auto">
              <a:xfrm>
                <a:off x="3106" y="1942"/>
                <a:ext cx="89" cy="209"/>
              </a:xfrm>
              <a:custGeom>
                <a:avLst/>
                <a:gdLst>
                  <a:gd name="T0" fmla="*/ 970 w 49"/>
                  <a:gd name="T1" fmla="*/ 0 h 114"/>
                  <a:gd name="T2" fmla="*/ 707 w 49"/>
                  <a:gd name="T3" fmla="*/ 948 h 114"/>
                  <a:gd name="T4" fmla="*/ 263 w 49"/>
                  <a:gd name="T5" fmla="*/ 1738 h 114"/>
                  <a:gd name="T6" fmla="*/ 0 w 49"/>
                  <a:gd name="T7" fmla="*/ 2360 h 114"/>
                  <a:gd name="T8" fmla="*/ 0 60000 65536"/>
                  <a:gd name="T9" fmla="*/ 0 60000 65536"/>
                  <a:gd name="T10" fmla="*/ 0 60000 65536"/>
                  <a:gd name="T11" fmla="*/ 0 60000 65536"/>
                  <a:gd name="T12" fmla="*/ 0 w 49"/>
                  <a:gd name="T13" fmla="*/ 0 h 114"/>
                  <a:gd name="T14" fmla="*/ 49 w 49"/>
                  <a:gd name="T15" fmla="*/ 114 h 114"/>
                </a:gdLst>
                <a:ahLst/>
                <a:cxnLst>
                  <a:cxn ang="T8">
                    <a:pos x="T0" y="T1"/>
                  </a:cxn>
                  <a:cxn ang="T9">
                    <a:pos x="T2" y="T3"/>
                  </a:cxn>
                  <a:cxn ang="T10">
                    <a:pos x="T4" y="T5"/>
                  </a:cxn>
                  <a:cxn ang="T11">
                    <a:pos x="T6" y="T7"/>
                  </a:cxn>
                </a:cxnLst>
                <a:rect l="T12" t="T13" r="T14" b="T15"/>
                <a:pathLst>
                  <a:path w="49" h="114">
                    <a:moveTo>
                      <a:pt x="49" y="0"/>
                    </a:moveTo>
                    <a:cubicBezTo>
                      <a:pt x="47" y="8"/>
                      <a:pt x="42" y="33"/>
                      <a:pt x="36" y="46"/>
                    </a:cubicBezTo>
                    <a:cubicBezTo>
                      <a:pt x="30" y="60"/>
                      <a:pt x="19" y="73"/>
                      <a:pt x="13" y="84"/>
                    </a:cubicBezTo>
                    <a:cubicBezTo>
                      <a:pt x="7" y="95"/>
                      <a:pt x="3" y="108"/>
                      <a:pt x="0" y="114"/>
                    </a:cubicBezTo>
                  </a:path>
                </a:pathLst>
              </a:custGeom>
              <a:noFill/>
              <a:ln w="6350" cap="rnd">
                <a:solidFill>
                  <a:srgbClr val="FF6600"/>
                </a:solidFill>
                <a:prstDash val="solid"/>
                <a:round/>
                <a:headEnd/>
                <a:tailEnd/>
              </a:ln>
            </p:spPr>
            <p:txBody>
              <a:bodyPr/>
              <a:lstStyle/>
              <a:p>
                <a:endParaRPr lang="en-US"/>
              </a:p>
            </p:txBody>
          </p:sp>
          <p:sp>
            <p:nvSpPr>
              <p:cNvPr id="17673" name="Freeform 8"/>
              <p:cNvSpPr>
                <a:spLocks noChangeAspect="1"/>
              </p:cNvSpPr>
              <p:nvPr/>
            </p:nvSpPr>
            <p:spPr bwMode="auto">
              <a:xfrm>
                <a:off x="3117" y="2029"/>
                <a:ext cx="857" cy="306"/>
              </a:xfrm>
              <a:custGeom>
                <a:avLst/>
                <a:gdLst>
                  <a:gd name="T0" fmla="*/ 0 w 468"/>
                  <a:gd name="T1" fmla="*/ 1041 h 167"/>
                  <a:gd name="T2" fmla="*/ 786 w 468"/>
                  <a:gd name="T3" fmla="*/ 392 h 167"/>
                  <a:gd name="T4" fmla="*/ 3844 w 468"/>
                  <a:gd name="T5" fmla="*/ 97 h 167"/>
                  <a:gd name="T6" fmla="*/ 4979 w 468"/>
                  <a:gd name="T7" fmla="*/ 1072 h 167"/>
                  <a:gd name="T8" fmla="*/ 6362 w 468"/>
                  <a:gd name="T9" fmla="*/ 1545 h 167"/>
                  <a:gd name="T10" fmla="*/ 7290 w 468"/>
                  <a:gd name="T11" fmla="*/ 2153 h 167"/>
                  <a:gd name="T12" fmla="*/ 7927 w 468"/>
                  <a:gd name="T13" fmla="*/ 2928 h 167"/>
                  <a:gd name="T14" fmla="*/ 8671 w 468"/>
                  <a:gd name="T15" fmla="*/ 3075 h 167"/>
                  <a:gd name="T16" fmla="*/ 9634 w 468"/>
                  <a:gd name="T17" fmla="*/ 3452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8"/>
                  <a:gd name="T28" fmla="*/ 0 h 167"/>
                  <a:gd name="T29" fmla="*/ 468 w 468"/>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8" h="167">
                    <a:moveTo>
                      <a:pt x="0" y="50"/>
                    </a:moveTo>
                    <a:cubicBezTo>
                      <a:pt x="6" y="44"/>
                      <a:pt x="7" y="26"/>
                      <a:pt x="38" y="19"/>
                    </a:cubicBezTo>
                    <a:cubicBezTo>
                      <a:pt x="69" y="11"/>
                      <a:pt x="153" y="0"/>
                      <a:pt x="187" y="5"/>
                    </a:cubicBezTo>
                    <a:cubicBezTo>
                      <a:pt x="205" y="32"/>
                      <a:pt x="222" y="41"/>
                      <a:pt x="242" y="52"/>
                    </a:cubicBezTo>
                    <a:cubicBezTo>
                      <a:pt x="262" y="63"/>
                      <a:pt x="291" y="66"/>
                      <a:pt x="309" y="75"/>
                    </a:cubicBezTo>
                    <a:cubicBezTo>
                      <a:pt x="328" y="84"/>
                      <a:pt x="341" y="93"/>
                      <a:pt x="354" y="104"/>
                    </a:cubicBezTo>
                    <a:cubicBezTo>
                      <a:pt x="367" y="116"/>
                      <a:pt x="374" y="134"/>
                      <a:pt x="385" y="142"/>
                    </a:cubicBezTo>
                    <a:cubicBezTo>
                      <a:pt x="398" y="142"/>
                      <a:pt x="408" y="146"/>
                      <a:pt x="421" y="149"/>
                    </a:cubicBezTo>
                    <a:cubicBezTo>
                      <a:pt x="435" y="153"/>
                      <a:pt x="458" y="163"/>
                      <a:pt x="468" y="167"/>
                    </a:cubicBezTo>
                  </a:path>
                </a:pathLst>
              </a:custGeom>
              <a:noFill/>
              <a:ln w="6350" cap="rnd">
                <a:solidFill>
                  <a:srgbClr val="FF6600"/>
                </a:solidFill>
                <a:prstDash val="solid"/>
                <a:round/>
                <a:headEnd/>
                <a:tailEnd/>
              </a:ln>
            </p:spPr>
            <p:txBody>
              <a:bodyPr/>
              <a:lstStyle/>
              <a:p>
                <a:endParaRPr lang="en-US"/>
              </a:p>
            </p:txBody>
          </p:sp>
          <p:sp>
            <p:nvSpPr>
              <p:cNvPr id="17674" name="Freeform 9"/>
              <p:cNvSpPr>
                <a:spLocks noChangeAspect="1"/>
              </p:cNvSpPr>
              <p:nvPr/>
            </p:nvSpPr>
            <p:spPr bwMode="auto">
              <a:xfrm>
                <a:off x="3299" y="2364"/>
                <a:ext cx="695" cy="447"/>
              </a:xfrm>
              <a:custGeom>
                <a:avLst/>
                <a:gdLst>
                  <a:gd name="T0" fmla="*/ 7777 w 380"/>
                  <a:gd name="T1" fmla="*/ 229 h 244"/>
                  <a:gd name="T2" fmla="*/ 6637 w 380"/>
                  <a:gd name="T3" fmla="*/ 0 h 244"/>
                  <a:gd name="T4" fmla="*/ 2987 w 380"/>
                  <a:gd name="T5" fmla="*/ 3525 h 244"/>
                  <a:gd name="T6" fmla="*/ 0 w 380"/>
                  <a:gd name="T7" fmla="*/ 5034 h 244"/>
                  <a:gd name="T8" fmla="*/ 0 60000 65536"/>
                  <a:gd name="T9" fmla="*/ 0 60000 65536"/>
                  <a:gd name="T10" fmla="*/ 0 60000 65536"/>
                  <a:gd name="T11" fmla="*/ 0 60000 65536"/>
                  <a:gd name="T12" fmla="*/ 0 w 380"/>
                  <a:gd name="T13" fmla="*/ 0 h 244"/>
                  <a:gd name="T14" fmla="*/ 380 w 380"/>
                  <a:gd name="T15" fmla="*/ 244 h 244"/>
                </a:gdLst>
                <a:ahLst/>
                <a:cxnLst>
                  <a:cxn ang="T8">
                    <a:pos x="T0" y="T1"/>
                  </a:cxn>
                  <a:cxn ang="T9">
                    <a:pos x="T2" y="T3"/>
                  </a:cxn>
                  <a:cxn ang="T10">
                    <a:pos x="T4" y="T5"/>
                  </a:cxn>
                  <a:cxn ang="T11">
                    <a:pos x="T6" y="T7"/>
                  </a:cxn>
                </a:cxnLst>
                <a:rect l="T12" t="T13" r="T14" b="T15"/>
                <a:pathLst>
                  <a:path w="380" h="244">
                    <a:moveTo>
                      <a:pt x="380" y="11"/>
                    </a:moveTo>
                    <a:cubicBezTo>
                      <a:pt x="371" y="9"/>
                      <a:pt x="360" y="7"/>
                      <a:pt x="324" y="0"/>
                    </a:cubicBezTo>
                    <a:cubicBezTo>
                      <a:pt x="276" y="84"/>
                      <a:pt x="200" y="131"/>
                      <a:pt x="146" y="171"/>
                    </a:cubicBezTo>
                    <a:cubicBezTo>
                      <a:pt x="92" y="212"/>
                      <a:pt x="30" y="229"/>
                      <a:pt x="0" y="244"/>
                    </a:cubicBezTo>
                  </a:path>
                </a:pathLst>
              </a:custGeom>
              <a:noFill/>
              <a:ln w="6350" cap="rnd">
                <a:solidFill>
                  <a:srgbClr val="FF6600"/>
                </a:solidFill>
                <a:prstDash val="solid"/>
                <a:round/>
                <a:headEnd/>
                <a:tailEnd/>
              </a:ln>
            </p:spPr>
            <p:txBody>
              <a:bodyPr/>
              <a:lstStyle/>
              <a:p>
                <a:endParaRPr lang="en-US"/>
              </a:p>
            </p:txBody>
          </p:sp>
          <p:sp>
            <p:nvSpPr>
              <p:cNvPr id="17675" name="Freeform 10"/>
              <p:cNvSpPr>
                <a:spLocks noChangeAspect="1"/>
              </p:cNvSpPr>
              <p:nvPr/>
            </p:nvSpPr>
            <p:spPr bwMode="auto">
              <a:xfrm>
                <a:off x="3171" y="3340"/>
                <a:ext cx="864" cy="219"/>
              </a:xfrm>
              <a:custGeom>
                <a:avLst/>
                <a:gdLst>
                  <a:gd name="T0" fmla="*/ 97 w 472"/>
                  <a:gd name="T1" fmla="*/ 610 h 120"/>
                  <a:gd name="T2" fmla="*/ 24 w 472"/>
                  <a:gd name="T3" fmla="*/ 323 h 120"/>
                  <a:gd name="T4" fmla="*/ 271 w 472"/>
                  <a:gd name="T5" fmla="*/ 80 h 120"/>
                  <a:gd name="T6" fmla="*/ 908 w 472"/>
                  <a:gd name="T7" fmla="*/ 80 h 120"/>
                  <a:gd name="T8" fmla="*/ 1662 w 472"/>
                  <a:gd name="T9" fmla="*/ 589 h 120"/>
                  <a:gd name="T10" fmla="*/ 3042 w 472"/>
                  <a:gd name="T11" fmla="*/ 642 h 120"/>
                  <a:gd name="T12" fmla="*/ 4423 w 472"/>
                  <a:gd name="T13" fmla="*/ 956 h 120"/>
                  <a:gd name="T14" fmla="*/ 5918 w 472"/>
                  <a:gd name="T15" fmla="*/ 1442 h 120"/>
                  <a:gd name="T16" fmla="*/ 9164 w 472"/>
                  <a:gd name="T17" fmla="*/ 1885 h 120"/>
                  <a:gd name="T18" fmla="*/ 9164 w 472"/>
                  <a:gd name="T19" fmla="*/ 2431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2"/>
                  <a:gd name="T31" fmla="*/ 0 h 120"/>
                  <a:gd name="T32" fmla="*/ 472 w 472"/>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2" h="120">
                    <a:moveTo>
                      <a:pt x="5" y="30"/>
                    </a:moveTo>
                    <a:cubicBezTo>
                      <a:pt x="4" y="28"/>
                      <a:pt x="0" y="20"/>
                      <a:pt x="1" y="16"/>
                    </a:cubicBezTo>
                    <a:cubicBezTo>
                      <a:pt x="3" y="11"/>
                      <a:pt x="6" y="6"/>
                      <a:pt x="13" y="4"/>
                    </a:cubicBezTo>
                    <a:cubicBezTo>
                      <a:pt x="19" y="2"/>
                      <a:pt x="32" y="0"/>
                      <a:pt x="44" y="4"/>
                    </a:cubicBezTo>
                    <a:cubicBezTo>
                      <a:pt x="55" y="8"/>
                      <a:pt x="64" y="24"/>
                      <a:pt x="81" y="29"/>
                    </a:cubicBezTo>
                    <a:cubicBezTo>
                      <a:pt x="98" y="33"/>
                      <a:pt x="125" y="29"/>
                      <a:pt x="148" y="32"/>
                    </a:cubicBezTo>
                    <a:cubicBezTo>
                      <a:pt x="171" y="35"/>
                      <a:pt x="191" y="41"/>
                      <a:pt x="215" y="47"/>
                    </a:cubicBezTo>
                    <a:cubicBezTo>
                      <a:pt x="238" y="54"/>
                      <a:pt x="249" y="64"/>
                      <a:pt x="288" y="71"/>
                    </a:cubicBezTo>
                    <a:cubicBezTo>
                      <a:pt x="326" y="79"/>
                      <a:pt x="420" y="85"/>
                      <a:pt x="446" y="93"/>
                    </a:cubicBezTo>
                    <a:cubicBezTo>
                      <a:pt x="472" y="101"/>
                      <a:pt x="446" y="115"/>
                      <a:pt x="446" y="120"/>
                    </a:cubicBezTo>
                  </a:path>
                </a:pathLst>
              </a:custGeom>
              <a:noFill/>
              <a:ln w="6350" cap="rnd">
                <a:solidFill>
                  <a:srgbClr val="FF6600"/>
                </a:solidFill>
                <a:prstDash val="solid"/>
                <a:round/>
                <a:headEnd/>
                <a:tailEnd/>
              </a:ln>
            </p:spPr>
            <p:txBody>
              <a:bodyPr/>
              <a:lstStyle/>
              <a:p>
                <a:endParaRPr lang="en-US"/>
              </a:p>
            </p:txBody>
          </p:sp>
          <p:sp>
            <p:nvSpPr>
              <p:cNvPr id="17676" name="Freeform 11"/>
              <p:cNvSpPr>
                <a:spLocks noChangeAspect="1"/>
              </p:cNvSpPr>
              <p:nvPr/>
            </p:nvSpPr>
            <p:spPr bwMode="auto">
              <a:xfrm>
                <a:off x="3080" y="2650"/>
                <a:ext cx="388" cy="725"/>
              </a:xfrm>
              <a:custGeom>
                <a:avLst/>
                <a:gdLst>
                  <a:gd name="T0" fmla="*/ 0 w 212"/>
                  <a:gd name="T1" fmla="*/ 0 h 396"/>
                  <a:gd name="T2" fmla="*/ 717 w 212"/>
                  <a:gd name="T3" fmla="*/ 784 h 396"/>
                  <a:gd name="T4" fmla="*/ 2445 w 212"/>
                  <a:gd name="T5" fmla="*/ 1811 h 396"/>
                  <a:gd name="T6" fmla="*/ 3986 w 212"/>
                  <a:gd name="T7" fmla="*/ 3338 h 396"/>
                  <a:gd name="T8" fmla="*/ 4054 w 212"/>
                  <a:gd name="T9" fmla="*/ 5394 h 396"/>
                  <a:gd name="T10" fmla="*/ 2258 w 212"/>
                  <a:gd name="T11" fmla="*/ 7528 h 396"/>
                  <a:gd name="T12" fmla="*/ 2324 w 212"/>
                  <a:gd name="T13" fmla="*/ 8142 h 396"/>
                  <a:gd name="T14" fmla="*/ 0 60000 65536"/>
                  <a:gd name="T15" fmla="*/ 0 60000 65536"/>
                  <a:gd name="T16" fmla="*/ 0 60000 65536"/>
                  <a:gd name="T17" fmla="*/ 0 60000 65536"/>
                  <a:gd name="T18" fmla="*/ 0 60000 65536"/>
                  <a:gd name="T19" fmla="*/ 0 60000 65536"/>
                  <a:gd name="T20" fmla="*/ 0 60000 65536"/>
                  <a:gd name="T21" fmla="*/ 0 w 212"/>
                  <a:gd name="T22" fmla="*/ 0 h 396"/>
                  <a:gd name="T23" fmla="*/ 212 w 21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396">
                    <a:moveTo>
                      <a:pt x="0" y="0"/>
                    </a:moveTo>
                    <a:cubicBezTo>
                      <a:pt x="6" y="6"/>
                      <a:pt x="16" y="24"/>
                      <a:pt x="35" y="38"/>
                    </a:cubicBezTo>
                    <a:cubicBezTo>
                      <a:pt x="55" y="53"/>
                      <a:pt x="92" y="68"/>
                      <a:pt x="119" y="88"/>
                    </a:cubicBezTo>
                    <a:cubicBezTo>
                      <a:pt x="145" y="108"/>
                      <a:pt x="181" y="133"/>
                      <a:pt x="194" y="162"/>
                    </a:cubicBezTo>
                    <a:cubicBezTo>
                      <a:pt x="208" y="192"/>
                      <a:pt x="212" y="229"/>
                      <a:pt x="197" y="262"/>
                    </a:cubicBezTo>
                    <a:cubicBezTo>
                      <a:pt x="183" y="296"/>
                      <a:pt x="124" y="344"/>
                      <a:pt x="110" y="366"/>
                    </a:cubicBezTo>
                    <a:cubicBezTo>
                      <a:pt x="95" y="388"/>
                      <a:pt x="113" y="390"/>
                      <a:pt x="113" y="396"/>
                    </a:cubicBezTo>
                  </a:path>
                </a:pathLst>
              </a:custGeom>
              <a:noFill/>
              <a:ln w="6350" cap="rnd">
                <a:solidFill>
                  <a:srgbClr val="FF6600"/>
                </a:solidFill>
                <a:prstDash val="solid"/>
                <a:round/>
                <a:headEnd/>
                <a:tailEnd/>
              </a:ln>
            </p:spPr>
            <p:txBody>
              <a:bodyPr/>
              <a:lstStyle/>
              <a:p>
                <a:endParaRPr lang="en-US"/>
              </a:p>
            </p:txBody>
          </p:sp>
          <p:sp>
            <p:nvSpPr>
              <p:cNvPr id="17677" name="Freeform 12"/>
              <p:cNvSpPr>
                <a:spLocks noChangeAspect="1"/>
              </p:cNvSpPr>
              <p:nvPr/>
            </p:nvSpPr>
            <p:spPr bwMode="auto">
              <a:xfrm>
                <a:off x="3438" y="2734"/>
                <a:ext cx="616" cy="662"/>
              </a:xfrm>
              <a:custGeom>
                <a:avLst/>
                <a:gdLst>
                  <a:gd name="T0" fmla="*/ 6877 w 337"/>
                  <a:gd name="T1" fmla="*/ 0 h 362"/>
                  <a:gd name="T2" fmla="*/ 6339 w 337"/>
                  <a:gd name="T3" fmla="*/ 1823 h 362"/>
                  <a:gd name="T4" fmla="*/ 4568 w 337"/>
                  <a:gd name="T5" fmla="*/ 4863 h 362"/>
                  <a:gd name="T6" fmla="*/ 2817 w 337"/>
                  <a:gd name="T7" fmla="*/ 6274 h 362"/>
                  <a:gd name="T8" fmla="*/ 982 w 337"/>
                  <a:gd name="T9" fmla="*/ 6885 h 362"/>
                  <a:gd name="T10" fmla="*/ 0 w 337"/>
                  <a:gd name="T11" fmla="*/ 7408 h 362"/>
                  <a:gd name="T12" fmla="*/ 0 60000 65536"/>
                  <a:gd name="T13" fmla="*/ 0 60000 65536"/>
                  <a:gd name="T14" fmla="*/ 0 60000 65536"/>
                  <a:gd name="T15" fmla="*/ 0 60000 65536"/>
                  <a:gd name="T16" fmla="*/ 0 60000 65536"/>
                  <a:gd name="T17" fmla="*/ 0 60000 65536"/>
                  <a:gd name="T18" fmla="*/ 0 w 337"/>
                  <a:gd name="T19" fmla="*/ 0 h 362"/>
                  <a:gd name="T20" fmla="*/ 337 w 337"/>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337" h="362">
                    <a:moveTo>
                      <a:pt x="337" y="0"/>
                    </a:moveTo>
                    <a:cubicBezTo>
                      <a:pt x="333" y="15"/>
                      <a:pt x="330" y="49"/>
                      <a:pt x="311" y="89"/>
                    </a:cubicBezTo>
                    <a:cubicBezTo>
                      <a:pt x="293" y="129"/>
                      <a:pt x="253" y="202"/>
                      <a:pt x="224" y="238"/>
                    </a:cubicBezTo>
                    <a:cubicBezTo>
                      <a:pt x="196" y="274"/>
                      <a:pt x="167" y="290"/>
                      <a:pt x="138" y="307"/>
                    </a:cubicBezTo>
                    <a:cubicBezTo>
                      <a:pt x="109" y="323"/>
                      <a:pt x="71" y="328"/>
                      <a:pt x="48" y="337"/>
                    </a:cubicBezTo>
                    <a:cubicBezTo>
                      <a:pt x="25" y="346"/>
                      <a:pt x="10" y="357"/>
                      <a:pt x="0" y="362"/>
                    </a:cubicBezTo>
                  </a:path>
                </a:pathLst>
              </a:custGeom>
              <a:noFill/>
              <a:ln w="6350" cap="rnd">
                <a:solidFill>
                  <a:srgbClr val="FF6600"/>
                </a:solidFill>
                <a:prstDash val="solid"/>
                <a:round/>
                <a:headEnd/>
                <a:tailEnd/>
              </a:ln>
            </p:spPr>
            <p:txBody>
              <a:bodyPr/>
              <a:lstStyle/>
              <a:p>
                <a:endParaRPr lang="en-US"/>
              </a:p>
            </p:txBody>
          </p:sp>
          <p:sp>
            <p:nvSpPr>
              <p:cNvPr id="17678" name="Freeform 13"/>
              <p:cNvSpPr>
                <a:spLocks noChangeAspect="1"/>
              </p:cNvSpPr>
              <p:nvPr/>
            </p:nvSpPr>
            <p:spPr bwMode="auto">
              <a:xfrm>
                <a:off x="3450" y="2845"/>
                <a:ext cx="524" cy="165"/>
              </a:xfrm>
              <a:custGeom>
                <a:avLst/>
                <a:gdLst>
                  <a:gd name="T0" fmla="*/ 0 w 286"/>
                  <a:gd name="T1" fmla="*/ 1613 h 90"/>
                  <a:gd name="T2" fmla="*/ 370 w 286"/>
                  <a:gd name="T3" fmla="*/ 1819 h 90"/>
                  <a:gd name="T4" fmla="*/ 1420 w 286"/>
                  <a:gd name="T5" fmla="*/ 1448 h 90"/>
                  <a:gd name="T6" fmla="*/ 2558 w 286"/>
                  <a:gd name="T7" fmla="*/ 851 h 90"/>
                  <a:gd name="T8" fmla="*/ 4494 w 286"/>
                  <a:gd name="T9" fmla="*/ 0 h 90"/>
                  <a:gd name="T10" fmla="*/ 5240 w 286"/>
                  <a:gd name="T11" fmla="*/ 746 h 90"/>
                  <a:gd name="T12" fmla="*/ 5535 w 286"/>
                  <a:gd name="T13" fmla="*/ 1073 h 90"/>
                  <a:gd name="T14" fmla="*/ 5905 w 286"/>
                  <a:gd name="T15" fmla="*/ 1318 h 90"/>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90"/>
                  <a:gd name="T26" fmla="*/ 286 w 286"/>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90">
                    <a:moveTo>
                      <a:pt x="0" y="78"/>
                    </a:moveTo>
                    <a:cubicBezTo>
                      <a:pt x="3" y="79"/>
                      <a:pt x="7" y="90"/>
                      <a:pt x="18" y="88"/>
                    </a:cubicBezTo>
                    <a:cubicBezTo>
                      <a:pt x="30" y="87"/>
                      <a:pt x="52" y="78"/>
                      <a:pt x="69" y="70"/>
                    </a:cubicBezTo>
                    <a:cubicBezTo>
                      <a:pt x="87" y="63"/>
                      <a:pt x="99" y="53"/>
                      <a:pt x="124" y="41"/>
                    </a:cubicBezTo>
                    <a:cubicBezTo>
                      <a:pt x="148" y="29"/>
                      <a:pt x="196" y="1"/>
                      <a:pt x="218" y="0"/>
                    </a:cubicBezTo>
                    <a:cubicBezTo>
                      <a:pt x="239" y="0"/>
                      <a:pt x="246" y="27"/>
                      <a:pt x="254" y="36"/>
                    </a:cubicBezTo>
                    <a:cubicBezTo>
                      <a:pt x="263" y="45"/>
                      <a:pt x="263" y="48"/>
                      <a:pt x="268" y="52"/>
                    </a:cubicBezTo>
                    <a:cubicBezTo>
                      <a:pt x="273" y="57"/>
                      <a:pt x="282" y="62"/>
                      <a:pt x="286" y="64"/>
                    </a:cubicBezTo>
                  </a:path>
                </a:pathLst>
              </a:custGeom>
              <a:noFill/>
              <a:ln w="6350" cap="rnd">
                <a:solidFill>
                  <a:srgbClr val="FF6600"/>
                </a:solidFill>
                <a:prstDash val="solid"/>
                <a:round/>
                <a:headEnd/>
                <a:tailEnd/>
              </a:ln>
            </p:spPr>
            <p:txBody>
              <a:bodyPr/>
              <a:lstStyle/>
              <a:p>
                <a:endParaRPr lang="en-US"/>
              </a:p>
            </p:txBody>
          </p:sp>
          <p:sp>
            <p:nvSpPr>
              <p:cNvPr id="17679" name="Freeform 14"/>
              <p:cNvSpPr>
                <a:spLocks noChangeAspect="1"/>
              </p:cNvSpPr>
              <p:nvPr/>
            </p:nvSpPr>
            <p:spPr bwMode="auto">
              <a:xfrm>
                <a:off x="3221" y="2767"/>
                <a:ext cx="86" cy="515"/>
              </a:xfrm>
              <a:custGeom>
                <a:avLst/>
                <a:gdLst>
                  <a:gd name="T0" fmla="*/ 0 w 47"/>
                  <a:gd name="T1" fmla="*/ 0 h 282"/>
                  <a:gd name="T2" fmla="*/ 97 w 47"/>
                  <a:gd name="T3" fmla="*/ 811 h 282"/>
                  <a:gd name="T4" fmla="*/ 637 w 47"/>
                  <a:gd name="T5" fmla="*/ 2582 h 282"/>
                  <a:gd name="T6" fmla="*/ 864 w 47"/>
                  <a:gd name="T7" fmla="*/ 3915 h 282"/>
                  <a:gd name="T8" fmla="*/ 961 w 47"/>
                  <a:gd name="T9" fmla="*/ 5729 h 282"/>
                  <a:gd name="T10" fmla="*/ 0 60000 65536"/>
                  <a:gd name="T11" fmla="*/ 0 60000 65536"/>
                  <a:gd name="T12" fmla="*/ 0 60000 65536"/>
                  <a:gd name="T13" fmla="*/ 0 60000 65536"/>
                  <a:gd name="T14" fmla="*/ 0 60000 65536"/>
                  <a:gd name="T15" fmla="*/ 0 w 47"/>
                  <a:gd name="T16" fmla="*/ 0 h 282"/>
                  <a:gd name="T17" fmla="*/ 47 w 47"/>
                  <a:gd name="T18" fmla="*/ 282 h 282"/>
                </a:gdLst>
                <a:ahLst/>
                <a:cxnLst>
                  <a:cxn ang="T10">
                    <a:pos x="T0" y="T1"/>
                  </a:cxn>
                  <a:cxn ang="T11">
                    <a:pos x="T2" y="T3"/>
                  </a:cxn>
                  <a:cxn ang="T12">
                    <a:pos x="T4" y="T5"/>
                  </a:cxn>
                  <a:cxn ang="T13">
                    <a:pos x="T6" y="T7"/>
                  </a:cxn>
                  <a:cxn ang="T14">
                    <a:pos x="T8" y="T9"/>
                  </a:cxn>
                </a:cxnLst>
                <a:rect l="T15" t="T16" r="T17" b="T18"/>
                <a:pathLst>
                  <a:path w="47" h="282">
                    <a:moveTo>
                      <a:pt x="0" y="0"/>
                    </a:moveTo>
                    <a:cubicBezTo>
                      <a:pt x="5" y="40"/>
                      <a:pt x="5" y="40"/>
                      <a:pt x="5" y="40"/>
                    </a:cubicBezTo>
                    <a:cubicBezTo>
                      <a:pt x="10" y="61"/>
                      <a:pt x="25" y="101"/>
                      <a:pt x="31" y="127"/>
                    </a:cubicBezTo>
                    <a:cubicBezTo>
                      <a:pt x="37" y="152"/>
                      <a:pt x="40" y="168"/>
                      <a:pt x="42" y="193"/>
                    </a:cubicBezTo>
                    <a:cubicBezTo>
                      <a:pt x="45" y="219"/>
                      <a:pt x="46" y="264"/>
                      <a:pt x="47" y="282"/>
                    </a:cubicBezTo>
                  </a:path>
                </a:pathLst>
              </a:custGeom>
              <a:noFill/>
              <a:ln w="6350" cap="rnd">
                <a:solidFill>
                  <a:srgbClr val="FF6600"/>
                </a:solidFill>
                <a:prstDash val="solid"/>
                <a:round/>
                <a:headEnd/>
                <a:tailEnd/>
              </a:ln>
            </p:spPr>
            <p:txBody>
              <a:bodyPr/>
              <a:lstStyle/>
              <a:p>
                <a:endParaRPr lang="en-US"/>
              </a:p>
            </p:txBody>
          </p:sp>
          <p:sp>
            <p:nvSpPr>
              <p:cNvPr id="17680" name="Freeform 15"/>
              <p:cNvSpPr>
                <a:spLocks noChangeAspect="1"/>
              </p:cNvSpPr>
              <p:nvPr/>
            </p:nvSpPr>
            <p:spPr bwMode="auto">
              <a:xfrm>
                <a:off x="3286" y="2802"/>
                <a:ext cx="122" cy="375"/>
              </a:xfrm>
              <a:custGeom>
                <a:avLst/>
                <a:gdLst>
                  <a:gd name="T0" fmla="*/ 0 w 67"/>
                  <a:gd name="T1" fmla="*/ 0 h 205"/>
                  <a:gd name="T2" fmla="*/ 295 w 67"/>
                  <a:gd name="T3" fmla="*/ 1187 h 205"/>
                  <a:gd name="T4" fmla="*/ 779 w 67"/>
                  <a:gd name="T5" fmla="*/ 2272 h 205"/>
                  <a:gd name="T6" fmla="*/ 1098 w 67"/>
                  <a:gd name="T7" fmla="*/ 3159 h 205"/>
                  <a:gd name="T8" fmla="*/ 1340 w 67"/>
                  <a:gd name="T9" fmla="*/ 4200 h 205"/>
                  <a:gd name="T10" fmla="*/ 0 60000 65536"/>
                  <a:gd name="T11" fmla="*/ 0 60000 65536"/>
                  <a:gd name="T12" fmla="*/ 0 60000 65536"/>
                  <a:gd name="T13" fmla="*/ 0 60000 65536"/>
                  <a:gd name="T14" fmla="*/ 0 60000 65536"/>
                  <a:gd name="T15" fmla="*/ 0 w 67"/>
                  <a:gd name="T16" fmla="*/ 0 h 205"/>
                  <a:gd name="T17" fmla="*/ 67 w 67"/>
                  <a:gd name="T18" fmla="*/ 205 h 205"/>
                </a:gdLst>
                <a:ahLst/>
                <a:cxnLst>
                  <a:cxn ang="T10">
                    <a:pos x="T0" y="T1"/>
                  </a:cxn>
                  <a:cxn ang="T11">
                    <a:pos x="T2" y="T3"/>
                  </a:cxn>
                  <a:cxn ang="T12">
                    <a:pos x="T4" y="T5"/>
                  </a:cxn>
                  <a:cxn ang="T13">
                    <a:pos x="T6" y="T7"/>
                  </a:cxn>
                  <a:cxn ang="T14">
                    <a:pos x="T8" y="T9"/>
                  </a:cxn>
                </a:cxnLst>
                <a:rect l="T15" t="T16" r="T17" b="T18"/>
                <a:pathLst>
                  <a:path w="67" h="205">
                    <a:moveTo>
                      <a:pt x="0" y="0"/>
                    </a:moveTo>
                    <a:cubicBezTo>
                      <a:pt x="2" y="9"/>
                      <a:pt x="8" y="39"/>
                      <a:pt x="15" y="58"/>
                    </a:cubicBezTo>
                    <a:cubicBezTo>
                      <a:pt x="22" y="77"/>
                      <a:pt x="32" y="96"/>
                      <a:pt x="39" y="111"/>
                    </a:cubicBezTo>
                    <a:cubicBezTo>
                      <a:pt x="46" y="127"/>
                      <a:pt x="51" y="138"/>
                      <a:pt x="55" y="154"/>
                    </a:cubicBezTo>
                    <a:cubicBezTo>
                      <a:pt x="60" y="169"/>
                      <a:pt x="65" y="194"/>
                      <a:pt x="67" y="205"/>
                    </a:cubicBezTo>
                  </a:path>
                </a:pathLst>
              </a:custGeom>
              <a:noFill/>
              <a:ln w="6350" cap="rnd">
                <a:solidFill>
                  <a:srgbClr val="FF6600"/>
                </a:solidFill>
                <a:prstDash val="solid"/>
                <a:round/>
                <a:headEnd/>
                <a:tailEnd/>
              </a:ln>
            </p:spPr>
            <p:txBody>
              <a:bodyPr/>
              <a:lstStyle/>
              <a:p>
                <a:endParaRPr lang="en-US"/>
              </a:p>
            </p:txBody>
          </p:sp>
        </p:grpSp>
        <p:grpSp>
          <p:nvGrpSpPr>
            <p:cNvPr id="9" name="Group 16"/>
            <p:cNvGrpSpPr>
              <a:grpSpLocks noChangeAspect="1"/>
            </p:cNvGrpSpPr>
            <p:nvPr/>
          </p:nvGrpSpPr>
          <p:grpSpPr bwMode="auto">
            <a:xfrm>
              <a:off x="1688" y="1651"/>
              <a:ext cx="1105" cy="1861"/>
              <a:chOff x="1688" y="1651"/>
              <a:chExt cx="1105" cy="1861"/>
            </a:xfrm>
          </p:grpSpPr>
          <p:sp>
            <p:nvSpPr>
              <p:cNvPr id="17665" name="Freeform 17"/>
              <p:cNvSpPr>
                <a:spLocks noChangeAspect="1"/>
              </p:cNvSpPr>
              <p:nvPr/>
            </p:nvSpPr>
            <p:spPr bwMode="auto">
              <a:xfrm>
                <a:off x="1688" y="1651"/>
                <a:ext cx="1105" cy="1861"/>
              </a:xfrm>
              <a:custGeom>
                <a:avLst/>
                <a:gdLst>
                  <a:gd name="T0" fmla="*/ 10821 w 604"/>
                  <a:gd name="T1" fmla="*/ 17234 h 1017"/>
                  <a:gd name="T2" fmla="*/ 12129 w 604"/>
                  <a:gd name="T3" fmla="*/ 13622 h 1017"/>
                  <a:gd name="T4" fmla="*/ 12300 w 604"/>
                  <a:gd name="T5" fmla="*/ 9865 h 1017"/>
                  <a:gd name="T6" fmla="*/ 11738 w 604"/>
                  <a:gd name="T7" fmla="*/ 5685 h 1017"/>
                  <a:gd name="T8" fmla="*/ 11293 w 604"/>
                  <a:gd name="T9" fmla="*/ 1557 h 1017"/>
                  <a:gd name="T10" fmla="*/ 8505 w 604"/>
                  <a:gd name="T11" fmla="*/ 717 h 1017"/>
                  <a:gd name="T12" fmla="*/ 3035 w 604"/>
                  <a:gd name="T13" fmla="*/ 5810 h 1017"/>
                  <a:gd name="T14" fmla="*/ 448 w 604"/>
                  <a:gd name="T15" fmla="*/ 13082 h 1017"/>
                  <a:gd name="T16" fmla="*/ 392 w 604"/>
                  <a:gd name="T17" fmla="*/ 16967 h 1017"/>
                  <a:gd name="T18" fmla="*/ 759 w 604"/>
                  <a:gd name="T19" fmla="*/ 20348 h 1017"/>
                  <a:gd name="T20" fmla="*/ 4696 w 604"/>
                  <a:gd name="T21" fmla="*/ 20105 h 1017"/>
                  <a:gd name="T22" fmla="*/ 10282 w 604"/>
                  <a:gd name="T23" fmla="*/ 19485 h 1017"/>
                  <a:gd name="T24" fmla="*/ 10821 w 604"/>
                  <a:gd name="T25" fmla="*/ 17234 h 10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4"/>
                  <a:gd name="T40" fmla="*/ 0 h 1017"/>
                  <a:gd name="T41" fmla="*/ 604 w 604"/>
                  <a:gd name="T42" fmla="*/ 1017 h 10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4" h="1017">
                    <a:moveTo>
                      <a:pt x="528" y="840"/>
                    </a:moveTo>
                    <a:cubicBezTo>
                      <a:pt x="543" y="793"/>
                      <a:pt x="580" y="724"/>
                      <a:pt x="592" y="664"/>
                    </a:cubicBezTo>
                    <a:cubicBezTo>
                      <a:pt x="604" y="604"/>
                      <a:pt x="603" y="546"/>
                      <a:pt x="600" y="481"/>
                    </a:cubicBezTo>
                    <a:cubicBezTo>
                      <a:pt x="597" y="417"/>
                      <a:pt x="581" y="344"/>
                      <a:pt x="573" y="277"/>
                    </a:cubicBezTo>
                    <a:cubicBezTo>
                      <a:pt x="564" y="209"/>
                      <a:pt x="577" y="117"/>
                      <a:pt x="551" y="76"/>
                    </a:cubicBezTo>
                    <a:cubicBezTo>
                      <a:pt x="525" y="36"/>
                      <a:pt x="482" y="0"/>
                      <a:pt x="415" y="35"/>
                    </a:cubicBezTo>
                    <a:cubicBezTo>
                      <a:pt x="347" y="69"/>
                      <a:pt x="213" y="183"/>
                      <a:pt x="148" y="283"/>
                    </a:cubicBezTo>
                    <a:cubicBezTo>
                      <a:pt x="83" y="384"/>
                      <a:pt x="44" y="547"/>
                      <a:pt x="22" y="638"/>
                    </a:cubicBezTo>
                    <a:cubicBezTo>
                      <a:pt x="0" y="729"/>
                      <a:pt x="17" y="769"/>
                      <a:pt x="19" y="827"/>
                    </a:cubicBezTo>
                    <a:cubicBezTo>
                      <a:pt x="21" y="886"/>
                      <a:pt x="2" y="966"/>
                      <a:pt x="37" y="992"/>
                    </a:cubicBezTo>
                    <a:cubicBezTo>
                      <a:pt x="72" y="1017"/>
                      <a:pt x="152" y="987"/>
                      <a:pt x="229" y="980"/>
                    </a:cubicBezTo>
                    <a:cubicBezTo>
                      <a:pt x="306" y="974"/>
                      <a:pt x="453" y="973"/>
                      <a:pt x="502" y="950"/>
                    </a:cubicBezTo>
                    <a:cubicBezTo>
                      <a:pt x="552" y="926"/>
                      <a:pt x="513" y="887"/>
                      <a:pt x="528" y="840"/>
                    </a:cubicBezTo>
                  </a:path>
                </a:pathLst>
              </a:custGeom>
              <a:solidFill>
                <a:srgbClr val="FFF5EE"/>
              </a:solidFill>
              <a:ln w="6350" cap="rnd">
                <a:solidFill>
                  <a:srgbClr val="FF6600"/>
                </a:solidFill>
                <a:prstDash val="solid"/>
                <a:round/>
                <a:headEnd/>
                <a:tailEnd/>
              </a:ln>
            </p:spPr>
            <p:txBody>
              <a:bodyPr/>
              <a:lstStyle/>
              <a:p>
                <a:endParaRPr lang="en-US"/>
              </a:p>
            </p:txBody>
          </p:sp>
          <p:sp>
            <p:nvSpPr>
              <p:cNvPr id="17666" name="Freeform 18"/>
              <p:cNvSpPr>
                <a:spLocks noChangeAspect="1"/>
              </p:cNvSpPr>
              <p:nvPr/>
            </p:nvSpPr>
            <p:spPr bwMode="auto">
              <a:xfrm>
                <a:off x="1931" y="1992"/>
                <a:ext cx="810" cy="548"/>
              </a:xfrm>
              <a:custGeom>
                <a:avLst/>
                <a:gdLst>
                  <a:gd name="T0" fmla="*/ 9053 w 443"/>
                  <a:gd name="T1" fmla="*/ 2280 h 300"/>
                  <a:gd name="T2" fmla="*/ 8877 w 443"/>
                  <a:gd name="T3" fmla="*/ 1578 h 300"/>
                  <a:gd name="T4" fmla="*/ 8071 w 443"/>
                  <a:gd name="T5" fmla="*/ 367 h 300"/>
                  <a:gd name="T6" fmla="*/ 5778 w 443"/>
                  <a:gd name="T7" fmla="*/ 44 h 300"/>
                  <a:gd name="T8" fmla="*/ 2761 w 443"/>
                  <a:gd name="T9" fmla="*/ 687 h 300"/>
                  <a:gd name="T10" fmla="*/ 1335 w 443"/>
                  <a:gd name="T11" fmla="*/ 2802 h 300"/>
                  <a:gd name="T12" fmla="*/ 892 w 443"/>
                  <a:gd name="T13" fmla="*/ 4187 h 300"/>
                  <a:gd name="T14" fmla="*/ 294 w 443"/>
                  <a:gd name="T15" fmla="*/ 5292 h 300"/>
                  <a:gd name="T16" fmla="*/ 0 w 443"/>
                  <a:gd name="T17" fmla="*/ 6099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3"/>
                  <a:gd name="T28" fmla="*/ 0 h 300"/>
                  <a:gd name="T29" fmla="*/ 443 w 443"/>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3" h="300">
                    <a:moveTo>
                      <a:pt x="443" y="112"/>
                    </a:moveTo>
                    <a:cubicBezTo>
                      <a:pt x="441" y="106"/>
                      <a:pt x="443" y="94"/>
                      <a:pt x="434" y="78"/>
                    </a:cubicBezTo>
                    <a:cubicBezTo>
                      <a:pt x="426" y="62"/>
                      <a:pt x="421" y="31"/>
                      <a:pt x="395" y="18"/>
                    </a:cubicBezTo>
                    <a:cubicBezTo>
                      <a:pt x="370" y="5"/>
                      <a:pt x="327" y="0"/>
                      <a:pt x="283" y="2"/>
                    </a:cubicBezTo>
                    <a:cubicBezTo>
                      <a:pt x="240" y="4"/>
                      <a:pt x="171" y="11"/>
                      <a:pt x="135" y="34"/>
                    </a:cubicBezTo>
                    <a:cubicBezTo>
                      <a:pt x="99" y="56"/>
                      <a:pt x="80" y="109"/>
                      <a:pt x="65" y="138"/>
                    </a:cubicBezTo>
                    <a:cubicBezTo>
                      <a:pt x="50" y="166"/>
                      <a:pt x="52" y="186"/>
                      <a:pt x="44" y="206"/>
                    </a:cubicBezTo>
                    <a:cubicBezTo>
                      <a:pt x="35" y="226"/>
                      <a:pt x="21" y="244"/>
                      <a:pt x="14" y="260"/>
                    </a:cubicBezTo>
                    <a:cubicBezTo>
                      <a:pt x="6" y="276"/>
                      <a:pt x="3" y="292"/>
                      <a:pt x="0" y="300"/>
                    </a:cubicBezTo>
                  </a:path>
                </a:pathLst>
              </a:custGeom>
              <a:noFill/>
              <a:ln w="6350" cap="rnd">
                <a:solidFill>
                  <a:srgbClr val="FF6600"/>
                </a:solidFill>
                <a:prstDash val="solid"/>
                <a:round/>
                <a:headEnd/>
                <a:tailEnd/>
              </a:ln>
            </p:spPr>
            <p:txBody>
              <a:bodyPr/>
              <a:lstStyle/>
              <a:p>
                <a:endParaRPr lang="en-US"/>
              </a:p>
            </p:txBody>
          </p:sp>
          <p:sp>
            <p:nvSpPr>
              <p:cNvPr id="17667" name="Freeform 19"/>
              <p:cNvSpPr>
                <a:spLocks noChangeAspect="1"/>
              </p:cNvSpPr>
              <p:nvPr/>
            </p:nvSpPr>
            <p:spPr bwMode="auto">
              <a:xfrm>
                <a:off x="1821" y="2489"/>
                <a:ext cx="966" cy="216"/>
              </a:xfrm>
              <a:custGeom>
                <a:avLst/>
                <a:gdLst>
                  <a:gd name="T0" fmla="*/ 0 w 528"/>
                  <a:gd name="T1" fmla="*/ 0 h 118"/>
                  <a:gd name="T2" fmla="*/ 1231 w 528"/>
                  <a:gd name="T3" fmla="*/ 621 h 118"/>
                  <a:gd name="T4" fmla="*/ 2420 w 528"/>
                  <a:gd name="T5" fmla="*/ 820 h 118"/>
                  <a:gd name="T6" fmla="*/ 3191 w 528"/>
                  <a:gd name="T7" fmla="*/ 921 h 118"/>
                  <a:gd name="T8" fmla="*/ 4649 w 528"/>
                  <a:gd name="T9" fmla="*/ 1759 h 118"/>
                  <a:gd name="T10" fmla="*/ 6702 w 528"/>
                  <a:gd name="T11" fmla="*/ 2349 h 118"/>
                  <a:gd name="T12" fmla="*/ 9289 w 528"/>
                  <a:gd name="T13" fmla="*/ 2222 h 118"/>
                  <a:gd name="T14" fmla="*/ 10822 w 528"/>
                  <a:gd name="T15" fmla="*/ 2349 h 118"/>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8"/>
                  <a:gd name="T26" fmla="*/ 528 w 528"/>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8">
                    <a:moveTo>
                      <a:pt x="0" y="0"/>
                    </a:moveTo>
                    <a:cubicBezTo>
                      <a:pt x="10" y="5"/>
                      <a:pt x="41" y="23"/>
                      <a:pt x="60" y="30"/>
                    </a:cubicBezTo>
                    <a:cubicBezTo>
                      <a:pt x="80" y="36"/>
                      <a:pt x="102" y="38"/>
                      <a:pt x="118" y="40"/>
                    </a:cubicBezTo>
                    <a:cubicBezTo>
                      <a:pt x="133" y="42"/>
                      <a:pt x="138" y="37"/>
                      <a:pt x="156" y="45"/>
                    </a:cubicBezTo>
                    <a:cubicBezTo>
                      <a:pt x="174" y="52"/>
                      <a:pt x="199" y="75"/>
                      <a:pt x="227" y="86"/>
                    </a:cubicBezTo>
                    <a:cubicBezTo>
                      <a:pt x="256" y="97"/>
                      <a:pt x="290" y="111"/>
                      <a:pt x="327" y="114"/>
                    </a:cubicBezTo>
                    <a:cubicBezTo>
                      <a:pt x="365" y="118"/>
                      <a:pt x="419" y="108"/>
                      <a:pt x="453" y="108"/>
                    </a:cubicBezTo>
                    <a:cubicBezTo>
                      <a:pt x="486" y="108"/>
                      <a:pt x="512" y="112"/>
                      <a:pt x="528" y="114"/>
                    </a:cubicBezTo>
                  </a:path>
                </a:pathLst>
              </a:custGeom>
              <a:noFill/>
              <a:ln w="6350" cap="rnd">
                <a:solidFill>
                  <a:srgbClr val="FF6600"/>
                </a:solidFill>
                <a:prstDash val="solid"/>
                <a:round/>
                <a:headEnd/>
                <a:tailEnd/>
              </a:ln>
            </p:spPr>
            <p:txBody>
              <a:bodyPr/>
              <a:lstStyle/>
              <a:p>
                <a:endParaRPr lang="en-US"/>
              </a:p>
            </p:txBody>
          </p:sp>
          <p:sp>
            <p:nvSpPr>
              <p:cNvPr id="17668" name="Freeform 20"/>
              <p:cNvSpPr>
                <a:spLocks noChangeAspect="1"/>
              </p:cNvSpPr>
              <p:nvPr/>
            </p:nvSpPr>
            <p:spPr bwMode="auto">
              <a:xfrm>
                <a:off x="2034" y="2587"/>
                <a:ext cx="97" cy="743"/>
              </a:xfrm>
              <a:custGeom>
                <a:avLst/>
                <a:gdLst>
                  <a:gd name="T0" fmla="*/ 1093 w 53"/>
                  <a:gd name="T1" fmla="*/ 0 h 406"/>
                  <a:gd name="T2" fmla="*/ 245 w 53"/>
                  <a:gd name="T3" fmla="*/ 4310 h 406"/>
                  <a:gd name="T4" fmla="*/ 326 w 53"/>
                  <a:gd name="T5" fmla="*/ 8336 h 406"/>
                  <a:gd name="T6" fmla="*/ 0 60000 65536"/>
                  <a:gd name="T7" fmla="*/ 0 60000 65536"/>
                  <a:gd name="T8" fmla="*/ 0 60000 65536"/>
                  <a:gd name="T9" fmla="*/ 0 w 53"/>
                  <a:gd name="T10" fmla="*/ 0 h 406"/>
                  <a:gd name="T11" fmla="*/ 53 w 53"/>
                  <a:gd name="T12" fmla="*/ 406 h 406"/>
                </a:gdLst>
                <a:ahLst/>
                <a:cxnLst>
                  <a:cxn ang="T6">
                    <a:pos x="T0" y="T1"/>
                  </a:cxn>
                  <a:cxn ang="T7">
                    <a:pos x="T2" y="T3"/>
                  </a:cxn>
                  <a:cxn ang="T8">
                    <a:pos x="T4" y="T5"/>
                  </a:cxn>
                </a:cxnLst>
                <a:rect l="T9" t="T10" r="T11" b="T12"/>
                <a:pathLst>
                  <a:path w="53" h="406">
                    <a:moveTo>
                      <a:pt x="53" y="0"/>
                    </a:moveTo>
                    <a:cubicBezTo>
                      <a:pt x="53" y="0"/>
                      <a:pt x="20" y="101"/>
                      <a:pt x="12" y="210"/>
                    </a:cubicBezTo>
                    <a:cubicBezTo>
                      <a:pt x="0" y="314"/>
                      <a:pt x="16" y="406"/>
                      <a:pt x="16" y="406"/>
                    </a:cubicBezTo>
                  </a:path>
                </a:pathLst>
              </a:custGeom>
              <a:noFill/>
              <a:ln w="6350" cap="rnd">
                <a:solidFill>
                  <a:srgbClr val="FF6600"/>
                </a:solidFill>
                <a:prstDash val="solid"/>
                <a:round/>
                <a:headEnd/>
                <a:tailEnd/>
              </a:ln>
            </p:spPr>
            <p:txBody>
              <a:bodyPr/>
              <a:lstStyle/>
              <a:p>
                <a:endParaRPr lang="en-US"/>
              </a:p>
            </p:txBody>
          </p:sp>
          <p:sp>
            <p:nvSpPr>
              <p:cNvPr id="17669" name="Freeform 21"/>
              <p:cNvSpPr>
                <a:spLocks noChangeAspect="1"/>
              </p:cNvSpPr>
              <p:nvPr/>
            </p:nvSpPr>
            <p:spPr bwMode="auto">
              <a:xfrm>
                <a:off x="1730" y="3089"/>
                <a:ext cx="961" cy="382"/>
              </a:xfrm>
              <a:custGeom>
                <a:avLst/>
                <a:gdLst>
                  <a:gd name="T0" fmla="*/ 10789 w 525"/>
                  <a:gd name="T1" fmla="*/ 0 h 209"/>
                  <a:gd name="T2" fmla="*/ 9599 w 525"/>
                  <a:gd name="T3" fmla="*/ 1387 h 209"/>
                  <a:gd name="T4" fmla="*/ 4256 w 525"/>
                  <a:gd name="T5" fmla="*/ 2535 h 209"/>
                  <a:gd name="T6" fmla="*/ 864 w 525"/>
                  <a:gd name="T7" fmla="*/ 3370 h 209"/>
                  <a:gd name="T8" fmla="*/ 53 w 525"/>
                  <a:gd name="T9" fmla="*/ 3871 h 209"/>
                  <a:gd name="T10" fmla="*/ 392 w 525"/>
                  <a:gd name="T11" fmla="*/ 4262 h 209"/>
                  <a:gd name="T12" fmla="*/ 0 60000 65536"/>
                  <a:gd name="T13" fmla="*/ 0 60000 65536"/>
                  <a:gd name="T14" fmla="*/ 0 60000 65536"/>
                  <a:gd name="T15" fmla="*/ 0 60000 65536"/>
                  <a:gd name="T16" fmla="*/ 0 60000 65536"/>
                  <a:gd name="T17" fmla="*/ 0 60000 65536"/>
                  <a:gd name="T18" fmla="*/ 0 w 525"/>
                  <a:gd name="T19" fmla="*/ 0 h 209"/>
                  <a:gd name="T20" fmla="*/ 525 w 525"/>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525" h="209">
                    <a:moveTo>
                      <a:pt x="525" y="0"/>
                    </a:moveTo>
                    <a:cubicBezTo>
                      <a:pt x="515" y="11"/>
                      <a:pt x="520" y="47"/>
                      <a:pt x="467" y="68"/>
                    </a:cubicBezTo>
                    <a:cubicBezTo>
                      <a:pt x="414" y="89"/>
                      <a:pt x="278" y="108"/>
                      <a:pt x="207" y="124"/>
                    </a:cubicBezTo>
                    <a:cubicBezTo>
                      <a:pt x="137" y="140"/>
                      <a:pt x="76" y="154"/>
                      <a:pt x="42" y="165"/>
                    </a:cubicBezTo>
                    <a:cubicBezTo>
                      <a:pt x="9" y="176"/>
                      <a:pt x="7" y="182"/>
                      <a:pt x="3" y="190"/>
                    </a:cubicBezTo>
                    <a:cubicBezTo>
                      <a:pt x="0" y="197"/>
                      <a:pt x="16" y="205"/>
                      <a:pt x="19" y="209"/>
                    </a:cubicBezTo>
                  </a:path>
                </a:pathLst>
              </a:custGeom>
              <a:noFill/>
              <a:ln w="6350" cap="rnd">
                <a:solidFill>
                  <a:srgbClr val="FF6600"/>
                </a:solidFill>
                <a:prstDash val="solid"/>
                <a:round/>
                <a:headEnd/>
                <a:tailEnd/>
              </a:ln>
            </p:spPr>
            <p:txBody>
              <a:bodyPr/>
              <a:lstStyle/>
              <a:p>
                <a:endParaRPr lang="en-US"/>
              </a:p>
            </p:txBody>
          </p:sp>
          <p:sp>
            <p:nvSpPr>
              <p:cNvPr id="17670" name="Freeform 22"/>
              <p:cNvSpPr>
                <a:spLocks noChangeAspect="1"/>
              </p:cNvSpPr>
              <p:nvPr/>
            </p:nvSpPr>
            <p:spPr bwMode="auto">
              <a:xfrm>
                <a:off x="2189" y="1903"/>
                <a:ext cx="11" cy="137"/>
              </a:xfrm>
              <a:custGeom>
                <a:avLst/>
                <a:gdLst>
                  <a:gd name="T0" fmla="*/ 125 w 6"/>
                  <a:gd name="T1" fmla="*/ 0 h 75"/>
                  <a:gd name="T2" fmla="*/ 0 w 6"/>
                  <a:gd name="T3" fmla="*/ 932 h 75"/>
                  <a:gd name="T4" fmla="*/ 125 w 6"/>
                  <a:gd name="T5" fmla="*/ 1525 h 75"/>
                  <a:gd name="T6" fmla="*/ 0 60000 65536"/>
                  <a:gd name="T7" fmla="*/ 0 60000 65536"/>
                  <a:gd name="T8" fmla="*/ 0 60000 65536"/>
                  <a:gd name="T9" fmla="*/ 0 w 6"/>
                  <a:gd name="T10" fmla="*/ 0 h 75"/>
                  <a:gd name="T11" fmla="*/ 6 w 6"/>
                  <a:gd name="T12" fmla="*/ 75 h 75"/>
                </a:gdLst>
                <a:ahLst/>
                <a:cxnLst>
                  <a:cxn ang="T6">
                    <a:pos x="T0" y="T1"/>
                  </a:cxn>
                  <a:cxn ang="T7">
                    <a:pos x="T2" y="T3"/>
                  </a:cxn>
                  <a:cxn ang="T8">
                    <a:pos x="T4" y="T5"/>
                  </a:cxn>
                </a:cxnLst>
                <a:rect l="T9" t="T10" r="T11" b="T12"/>
                <a:pathLst>
                  <a:path w="6" h="75">
                    <a:moveTo>
                      <a:pt x="6" y="0"/>
                    </a:moveTo>
                    <a:cubicBezTo>
                      <a:pt x="5" y="7"/>
                      <a:pt x="0" y="34"/>
                      <a:pt x="0" y="46"/>
                    </a:cubicBezTo>
                    <a:cubicBezTo>
                      <a:pt x="0" y="59"/>
                      <a:pt x="4" y="69"/>
                      <a:pt x="6" y="75"/>
                    </a:cubicBezTo>
                  </a:path>
                </a:pathLst>
              </a:custGeom>
              <a:noFill/>
              <a:ln w="6350" cap="rnd">
                <a:solidFill>
                  <a:srgbClr val="FF6600"/>
                </a:solidFill>
                <a:prstDash val="solid"/>
                <a:round/>
                <a:headEnd/>
                <a:tailEnd/>
              </a:ln>
            </p:spPr>
            <p:txBody>
              <a:bodyPr/>
              <a:lstStyle/>
              <a:p>
                <a:endParaRPr lang="en-US"/>
              </a:p>
            </p:txBody>
          </p:sp>
        </p:grpSp>
        <p:grpSp>
          <p:nvGrpSpPr>
            <p:cNvPr id="10" name="Group 23"/>
            <p:cNvGrpSpPr>
              <a:grpSpLocks noChangeAspect="1"/>
            </p:cNvGrpSpPr>
            <p:nvPr/>
          </p:nvGrpSpPr>
          <p:grpSpPr bwMode="auto">
            <a:xfrm>
              <a:off x="2256" y="624"/>
              <a:ext cx="1554" cy="2688"/>
              <a:chOff x="744" y="888"/>
              <a:chExt cx="1331" cy="2303"/>
            </a:xfrm>
          </p:grpSpPr>
          <p:sp>
            <p:nvSpPr>
              <p:cNvPr id="17538" name="Freeform 24"/>
              <p:cNvSpPr>
                <a:spLocks noChangeAspect="1"/>
              </p:cNvSpPr>
              <p:nvPr/>
            </p:nvSpPr>
            <p:spPr bwMode="auto">
              <a:xfrm>
                <a:off x="744" y="888"/>
                <a:ext cx="1330" cy="2303"/>
              </a:xfrm>
              <a:custGeom>
                <a:avLst/>
                <a:gdLst>
                  <a:gd name="T0" fmla="*/ 7714 w 844"/>
                  <a:gd name="T1" fmla="*/ 7660 h 1462"/>
                  <a:gd name="T2" fmla="*/ 7358 w 844"/>
                  <a:gd name="T3" fmla="*/ 7196 h 1462"/>
                  <a:gd name="T4" fmla="*/ 6685 w 844"/>
                  <a:gd name="T5" fmla="*/ 7399 h 1462"/>
                  <a:gd name="T6" fmla="*/ 6210 w 844"/>
                  <a:gd name="T7" fmla="*/ 6625 h 1462"/>
                  <a:gd name="T8" fmla="*/ 6374 w 844"/>
                  <a:gd name="T9" fmla="*/ 8853 h 1462"/>
                  <a:gd name="T10" fmla="*/ 5667 w 844"/>
                  <a:gd name="T11" fmla="*/ 8662 h 1462"/>
                  <a:gd name="T12" fmla="*/ 4775 w 844"/>
                  <a:gd name="T13" fmla="*/ 7752 h 1462"/>
                  <a:gd name="T14" fmla="*/ 4222 w 844"/>
                  <a:gd name="T15" fmla="*/ 6978 h 1462"/>
                  <a:gd name="T16" fmla="*/ 4137 w 844"/>
                  <a:gd name="T17" fmla="*/ 5921 h 1462"/>
                  <a:gd name="T18" fmla="*/ 4166 w 844"/>
                  <a:gd name="T19" fmla="*/ 4718 h 1462"/>
                  <a:gd name="T20" fmla="*/ 4157 w 844"/>
                  <a:gd name="T21" fmla="*/ 3861 h 1462"/>
                  <a:gd name="T22" fmla="*/ 4100 w 844"/>
                  <a:gd name="T23" fmla="*/ 3053 h 1462"/>
                  <a:gd name="T24" fmla="*/ 4089 w 844"/>
                  <a:gd name="T25" fmla="*/ 2342 h 1462"/>
                  <a:gd name="T26" fmla="*/ 4382 w 844"/>
                  <a:gd name="T27" fmla="*/ 20 h 1462"/>
                  <a:gd name="T28" fmla="*/ 3104 w 844"/>
                  <a:gd name="T29" fmla="*/ 35 h 1462"/>
                  <a:gd name="T30" fmla="*/ 2855 w 844"/>
                  <a:gd name="T31" fmla="*/ 1690 h 1462"/>
                  <a:gd name="T32" fmla="*/ 3022 w 844"/>
                  <a:gd name="T33" fmla="*/ 2610 h 1462"/>
                  <a:gd name="T34" fmla="*/ 3022 w 844"/>
                  <a:gd name="T35" fmla="*/ 3404 h 1462"/>
                  <a:gd name="T36" fmla="*/ 3040 w 844"/>
                  <a:gd name="T37" fmla="*/ 4045 h 1462"/>
                  <a:gd name="T38" fmla="*/ 3022 w 844"/>
                  <a:gd name="T39" fmla="*/ 5354 h 1462"/>
                  <a:gd name="T40" fmla="*/ 3002 w 844"/>
                  <a:gd name="T41" fmla="*/ 5885 h 1462"/>
                  <a:gd name="T42" fmla="*/ 3022 w 844"/>
                  <a:gd name="T43" fmla="*/ 6925 h 1462"/>
                  <a:gd name="T44" fmla="*/ 2836 w 844"/>
                  <a:gd name="T45" fmla="*/ 7407 h 1462"/>
                  <a:gd name="T46" fmla="*/ 2398 w 844"/>
                  <a:gd name="T47" fmla="*/ 7936 h 1462"/>
                  <a:gd name="T48" fmla="*/ 2053 w 844"/>
                  <a:gd name="T49" fmla="*/ 7963 h 1462"/>
                  <a:gd name="T50" fmla="*/ 1759 w 844"/>
                  <a:gd name="T51" fmla="*/ 6644 h 1462"/>
                  <a:gd name="T52" fmla="*/ 1086 w 844"/>
                  <a:gd name="T53" fmla="*/ 7182 h 1462"/>
                  <a:gd name="T54" fmla="*/ 1079 w 844"/>
                  <a:gd name="T55" fmla="*/ 7727 h 1462"/>
                  <a:gd name="T56" fmla="*/ 353 w 844"/>
                  <a:gd name="T57" fmla="*/ 8072 h 1462"/>
                  <a:gd name="T58" fmla="*/ 441 w 844"/>
                  <a:gd name="T59" fmla="*/ 8865 h 1462"/>
                  <a:gd name="T60" fmla="*/ 1040 w 844"/>
                  <a:gd name="T61" fmla="*/ 9171 h 1462"/>
                  <a:gd name="T62" fmla="*/ 1841 w 844"/>
                  <a:gd name="T63" fmla="*/ 8467 h 1462"/>
                  <a:gd name="T64" fmla="*/ 2027 w 844"/>
                  <a:gd name="T65" fmla="*/ 8865 h 1462"/>
                  <a:gd name="T66" fmla="*/ 1957 w 844"/>
                  <a:gd name="T67" fmla="*/ 9140 h 1462"/>
                  <a:gd name="T68" fmla="*/ 892 w 844"/>
                  <a:gd name="T69" fmla="*/ 9987 h 1462"/>
                  <a:gd name="T70" fmla="*/ 536 w 844"/>
                  <a:gd name="T71" fmla="*/ 10653 h 1462"/>
                  <a:gd name="T72" fmla="*/ 68 w 844"/>
                  <a:gd name="T73" fmla="*/ 11647 h 1462"/>
                  <a:gd name="T74" fmla="*/ 419 w 844"/>
                  <a:gd name="T75" fmla="*/ 12172 h 1462"/>
                  <a:gd name="T76" fmla="*/ 815 w 844"/>
                  <a:gd name="T77" fmla="*/ 12715 h 1462"/>
                  <a:gd name="T78" fmla="*/ 1436 w 844"/>
                  <a:gd name="T79" fmla="*/ 11764 h 1462"/>
                  <a:gd name="T80" fmla="*/ 1924 w 844"/>
                  <a:gd name="T81" fmla="*/ 11414 h 1462"/>
                  <a:gd name="T82" fmla="*/ 2108 w 844"/>
                  <a:gd name="T83" fmla="*/ 10694 h 1462"/>
                  <a:gd name="T84" fmla="*/ 2652 w 844"/>
                  <a:gd name="T85" fmla="*/ 9759 h 1462"/>
                  <a:gd name="T86" fmla="*/ 2799 w 844"/>
                  <a:gd name="T87" fmla="*/ 8968 h 1462"/>
                  <a:gd name="T88" fmla="*/ 3223 w 844"/>
                  <a:gd name="T89" fmla="*/ 8399 h 1462"/>
                  <a:gd name="T90" fmla="*/ 3541 w 844"/>
                  <a:gd name="T91" fmla="*/ 8024 h 1462"/>
                  <a:gd name="T92" fmla="*/ 3976 w 844"/>
                  <a:gd name="T93" fmla="*/ 8360 h 1462"/>
                  <a:gd name="T94" fmla="*/ 4657 w 844"/>
                  <a:gd name="T95" fmla="*/ 9002 h 1462"/>
                  <a:gd name="T96" fmla="*/ 5197 w 844"/>
                  <a:gd name="T97" fmla="*/ 9663 h 1462"/>
                  <a:gd name="T98" fmla="*/ 5605 w 844"/>
                  <a:gd name="T99" fmla="*/ 11313 h 1462"/>
                  <a:gd name="T100" fmla="*/ 5599 w 844"/>
                  <a:gd name="T101" fmla="*/ 13141 h 1462"/>
                  <a:gd name="T102" fmla="*/ 5925 w 844"/>
                  <a:gd name="T103" fmla="*/ 14084 h 1462"/>
                  <a:gd name="T104" fmla="*/ 6666 w 844"/>
                  <a:gd name="T105" fmla="*/ 14180 h 1462"/>
                  <a:gd name="T106" fmla="*/ 6543 w 844"/>
                  <a:gd name="T107" fmla="*/ 12821 h 1462"/>
                  <a:gd name="T108" fmla="*/ 7525 w 844"/>
                  <a:gd name="T109" fmla="*/ 13169 h 1462"/>
                  <a:gd name="T110" fmla="*/ 7016 w 844"/>
                  <a:gd name="T111" fmla="*/ 12359 h 1462"/>
                  <a:gd name="T112" fmla="*/ 7504 w 844"/>
                  <a:gd name="T113" fmla="*/ 11910 h 1462"/>
                  <a:gd name="T114" fmla="*/ 6551 w 844"/>
                  <a:gd name="T115" fmla="*/ 10973 h 1462"/>
                  <a:gd name="T116" fmla="*/ 6767 w 844"/>
                  <a:gd name="T117" fmla="*/ 9834 h 1462"/>
                  <a:gd name="T118" fmla="*/ 7345 w 844"/>
                  <a:gd name="T119" fmla="*/ 10425 h 1462"/>
                  <a:gd name="T120" fmla="*/ 7892 w 844"/>
                  <a:gd name="T121" fmla="*/ 10233 h 1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4"/>
                  <a:gd name="T184" fmla="*/ 0 h 1462"/>
                  <a:gd name="T185" fmla="*/ 844 w 844"/>
                  <a:gd name="T186" fmla="*/ 1462 h 14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4" h="1462">
                    <a:moveTo>
                      <a:pt x="839" y="982"/>
                    </a:moveTo>
                    <a:cubicBezTo>
                      <a:pt x="829" y="978"/>
                      <a:pt x="791" y="976"/>
                      <a:pt x="776" y="971"/>
                    </a:cubicBezTo>
                    <a:cubicBezTo>
                      <a:pt x="761" y="965"/>
                      <a:pt x="756" y="954"/>
                      <a:pt x="745" y="945"/>
                    </a:cubicBezTo>
                    <a:cubicBezTo>
                      <a:pt x="734" y="936"/>
                      <a:pt x="717" y="927"/>
                      <a:pt x="714" y="920"/>
                    </a:cubicBezTo>
                    <a:cubicBezTo>
                      <a:pt x="713" y="918"/>
                      <a:pt x="712" y="917"/>
                      <a:pt x="712" y="916"/>
                    </a:cubicBezTo>
                    <a:cubicBezTo>
                      <a:pt x="712" y="913"/>
                      <a:pt x="716" y="909"/>
                      <a:pt x="718" y="903"/>
                    </a:cubicBezTo>
                    <a:cubicBezTo>
                      <a:pt x="719" y="900"/>
                      <a:pt x="721" y="896"/>
                      <a:pt x="723" y="892"/>
                    </a:cubicBezTo>
                    <a:cubicBezTo>
                      <a:pt x="725" y="887"/>
                      <a:pt x="726" y="884"/>
                      <a:pt x="726" y="882"/>
                    </a:cubicBezTo>
                    <a:cubicBezTo>
                      <a:pt x="726" y="882"/>
                      <a:pt x="726" y="882"/>
                      <a:pt x="726" y="882"/>
                    </a:cubicBezTo>
                    <a:cubicBezTo>
                      <a:pt x="737" y="879"/>
                      <a:pt x="762" y="875"/>
                      <a:pt x="771" y="873"/>
                    </a:cubicBezTo>
                    <a:cubicBezTo>
                      <a:pt x="778" y="871"/>
                      <a:pt x="781" y="865"/>
                      <a:pt x="781" y="859"/>
                    </a:cubicBezTo>
                    <a:cubicBezTo>
                      <a:pt x="781" y="854"/>
                      <a:pt x="777" y="847"/>
                      <a:pt x="771" y="847"/>
                    </a:cubicBezTo>
                    <a:cubicBezTo>
                      <a:pt x="771" y="847"/>
                      <a:pt x="771" y="847"/>
                      <a:pt x="770" y="847"/>
                    </a:cubicBezTo>
                    <a:cubicBezTo>
                      <a:pt x="770" y="847"/>
                      <a:pt x="769" y="847"/>
                      <a:pt x="768" y="847"/>
                    </a:cubicBezTo>
                    <a:cubicBezTo>
                      <a:pt x="760" y="847"/>
                      <a:pt x="746" y="851"/>
                      <a:pt x="735" y="852"/>
                    </a:cubicBezTo>
                    <a:cubicBezTo>
                      <a:pt x="740" y="842"/>
                      <a:pt x="748" y="821"/>
                      <a:pt x="757" y="811"/>
                    </a:cubicBezTo>
                    <a:cubicBezTo>
                      <a:pt x="767" y="801"/>
                      <a:pt x="787" y="793"/>
                      <a:pt x="794" y="790"/>
                    </a:cubicBezTo>
                    <a:cubicBezTo>
                      <a:pt x="795" y="790"/>
                      <a:pt x="795" y="790"/>
                      <a:pt x="795" y="790"/>
                    </a:cubicBezTo>
                    <a:cubicBezTo>
                      <a:pt x="798" y="788"/>
                      <a:pt x="799" y="785"/>
                      <a:pt x="799" y="782"/>
                    </a:cubicBezTo>
                    <a:cubicBezTo>
                      <a:pt x="799" y="781"/>
                      <a:pt x="798" y="779"/>
                      <a:pt x="797" y="778"/>
                    </a:cubicBezTo>
                    <a:cubicBezTo>
                      <a:pt x="796" y="777"/>
                      <a:pt x="794" y="776"/>
                      <a:pt x="793" y="776"/>
                    </a:cubicBezTo>
                    <a:cubicBezTo>
                      <a:pt x="792" y="776"/>
                      <a:pt x="790" y="776"/>
                      <a:pt x="789" y="776"/>
                    </a:cubicBezTo>
                    <a:cubicBezTo>
                      <a:pt x="786" y="777"/>
                      <a:pt x="781" y="780"/>
                      <a:pt x="775" y="783"/>
                    </a:cubicBezTo>
                    <a:cubicBezTo>
                      <a:pt x="769" y="786"/>
                      <a:pt x="763" y="789"/>
                      <a:pt x="761" y="789"/>
                    </a:cubicBezTo>
                    <a:cubicBezTo>
                      <a:pt x="761" y="789"/>
                      <a:pt x="761" y="789"/>
                      <a:pt x="761" y="789"/>
                    </a:cubicBezTo>
                    <a:cubicBezTo>
                      <a:pt x="761" y="786"/>
                      <a:pt x="767" y="774"/>
                      <a:pt x="774" y="761"/>
                    </a:cubicBezTo>
                    <a:cubicBezTo>
                      <a:pt x="781" y="749"/>
                      <a:pt x="789" y="736"/>
                      <a:pt x="792" y="730"/>
                    </a:cubicBezTo>
                    <a:cubicBezTo>
                      <a:pt x="793" y="729"/>
                      <a:pt x="793" y="727"/>
                      <a:pt x="793" y="726"/>
                    </a:cubicBezTo>
                    <a:cubicBezTo>
                      <a:pt x="793" y="721"/>
                      <a:pt x="788" y="718"/>
                      <a:pt x="783" y="718"/>
                    </a:cubicBezTo>
                    <a:cubicBezTo>
                      <a:pt x="782" y="718"/>
                      <a:pt x="780" y="719"/>
                      <a:pt x="778" y="720"/>
                    </a:cubicBezTo>
                    <a:cubicBezTo>
                      <a:pt x="775" y="722"/>
                      <a:pt x="772" y="729"/>
                      <a:pt x="768" y="736"/>
                    </a:cubicBezTo>
                    <a:cubicBezTo>
                      <a:pt x="765" y="742"/>
                      <a:pt x="761" y="749"/>
                      <a:pt x="759" y="750"/>
                    </a:cubicBezTo>
                    <a:cubicBezTo>
                      <a:pt x="759" y="750"/>
                      <a:pt x="759" y="750"/>
                      <a:pt x="759" y="749"/>
                    </a:cubicBezTo>
                    <a:cubicBezTo>
                      <a:pt x="758" y="748"/>
                      <a:pt x="758" y="745"/>
                      <a:pt x="757" y="742"/>
                    </a:cubicBezTo>
                    <a:cubicBezTo>
                      <a:pt x="756" y="739"/>
                      <a:pt x="756" y="736"/>
                      <a:pt x="754" y="734"/>
                    </a:cubicBezTo>
                    <a:cubicBezTo>
                      <a:pt x="752" y="733"/>
                      <a:pt x="751" y="733"/>
                      <a:pt x="749" y="733"/>
                    </a:cubicBezTo>
                    <a:cubicBezTo>
                      <a:pt x="746" y="733"/>
                      <a:pt x="743" y="736"/>
                      <a:pt x="742" y="740"/>
                    </a:cubicBezTo>
                    <a:cubicBezTo>
                      <a:pt x="742" y="741"/>
                      <a:pt x="742" y="741"/>
                      <a:pt x="742" y="742"/>
                    </a:cubicBezTo>
                    <a:cubicBezTo>
                      <a:pt x="742" y="746"/>
                      <a:pt x="745" y="751"/>
                      <a:pt x="745" y="758"/>
                    </a:cubicBezTo>
                    <a:cubicBezTo>
                      <a:pt x="745" y="761"/>
                      <a:pt x="744" y="765"/>
                      <a:pt x="743" y="769"/>
                    </a:cubicBezTo>
                    <a:cubicBezTo>
                      <a:pt x="738" y="782"/>
                      <a:pt x="719" y="815"/>
                      <a:pt x="711" y="829"/>
                    </a:cubicBezTo>
                    <a:cubicBezTo>
                      <a:pt x="709" y="821"/>
                      <a:pt x="708" y="813"/>
                      <a:pt x="706" y="810"/>
                    </a:cubicBezTo>
                    <a:cubicBezTo>
                      <a:pt x="706" y="810"/>
                      <a:pt x="706" y="810"/>
                      <a:pt x="706" y="810"/>
                    </a:cubicBezTo>
                    <a:cubicBezTo>
                      <a:pt x="710" y="803"/>
                      <a:pt x="717" y="793"/>
                      <a:pt x="721" y="789"/>
                    </a:cubicBezTo>
                    <a:cubicBezTo>
                      <a:pt x="722" y="788"/>
                      <a:pt x="722" y="788"/>
                      <a:pt x="722" y="788"/>
                    </a:cubicBezTo>
                    <a:cubicBezTo>
                      <a:pt x="722" y="787"/>
                      <a:pt x="722" y="787"/>
                      <a:pt x="722" y="786"/>
                    </a:cubicBezTo>
                    <a:cubicBezTo>
                      <a:pt x="722" y="780"/>
                      <a:pt x="717" y="776"/>
                      <a:pt x="712" y="776"/>
                    </a:cubicBezTo>
                    <a:cubicBezTo>
                      <a:pt x="711" y="776"/>
                      <a:pt x="710" y="776"/>
                      <a:pt x="710" y="776"/>
                    </a:cubicBezTo>
                    <a:cubicBezTo>
                      <a:pt x="707" y="777"/>
                      <a:pt x="704" y="781"/>
                      <a:pt x="701" y="786"/>
                    </a:cubicBezTo>
                    <a:cubicBezTo>
                      <a:pt x="700" y="786"/>
                      <a:pt x="700" y="786"/>
                      <a:pt x="700" y="787"/>
                    </a:cubicBezTo>
                    <a:cubicBezTo>
                      <a:pt x="697" y="780"/>
                      <a:pt x="688" y="771"/>
                      <a:pt x="688" y="763"/>
                    </a:cubicBezTo>
                    <a:cubicBezTo>
                      <a:pt x="688" y="763"/>
                      <a:pt x="688" y="762"/>
                      <a:pt x="688" y="762"/>
                    </a:cubicBezTo>
                    <a:cubicBezTo>
                      <a:pt x="688" y="754"/>
                      <a:pt x="694" y="739"/>
                      <a:pt x="696" y="733"/>
                    </a:cubicBezTo>
                    <a:cubicBezTo>
                      <a:pt x="696" y="732"/>
                      <a:pt x="696" y="732"/>
                      <a:pt x="696" y="732"/>
                    </a:cubicBezTo>
                    <a:cubicBezTo>
                      <a:pt x="696" y="727"/>
                      <a:pt x="692" y="725"/>
                      <a:pt x="688" y="725"/>
                    </a:cubicBezTo>
                    <a:cubicBezTo>
                      <a:pt x="686" y="725"/>
                      <a:pt x="683" y="726"/>
                      <a:pt x="681" y="728"/>
                    </a:cubicBezTo>
                    <a:cubicBezTo>
                      <a:pt x="679" y="730"/>
                      <a:pt x="678" y="735"/>
                      <a:pt x="676" y="741"/>
                    </a:cubicBezTo>
                    <a:cubicBezTo>
                      <a:pt x="676" y="742"/>
                      <a:pt x="676" y="744"/>
                      <a:pt x="675" y="745"/>
                    </a:cubicBezTo>
                    <a:cubicBezTo>
                      <a:pt x="672" y="740"/>
                      <a:pt x="666" y="733"/>
                      <a:pt x="665" y="727"/>
                    </a:cubicBezTo>
                    <a:cubicBezTo>
                      <a:pt x="665" y="727"/>
                      <a:pt x="665" y="726"/>
                      <a:pt x="665" y="726"/>
                    </a:cubicBezTo>
                    <a:cubicBezTo>
                      <a:pt x="665" y="721"/>
                      <a:pt x="669" y="712"/>
                      <a:pt x="670" y="706"/>
                    </a:cubicBezTo>
                    <a:cubicBezTo>
                      <a:pt x="670" y="706"/>
                      <a:pt x="670" y="705"/>
                      <a:pt x="669" y="704"/>
                    </a:cubicBezTo>
                    <a:cubicBezTo>
                      <a:pt x="667" y="699"/>
                      <a:pt x="660" y="697"/>
                      <a:pt x="656" y="697"/>
                    </a:cubicBezTo>
                    <a:cubicBezTo>
                      <a:pt x="655" y="697"/>
                      <a:pt x="654" y="697"/>
                      <a:pt x="653" y="698"/>
                    </a:cubicBezTo>
                    <a:cubicBezTo>
                      <a:pt x="650" y="699"/>
                      <a:pt x="650" y="702"/>
                      <a:pt x="649" y="704"/>
                    </a:cubicBezTo>
                    <a:cubicBezTo>
                      <a:pt x="649" y="705"/>
                      <a:pt x="649" y="705"/>
                      <a:pt x="649" y="706"/>
                    </a:cubicBezTo>
                    <a:cubicBezTo>
                      <a:pt x="646" y="698"/>
                      <a:pt x="641" y="688"/>
                      <a:pt x="640" y="684"/>
                    </a:cubicBezTo>
                    <a:cubicBezTo>
                      <a:pt x="639" y="683"/>
                      <a:pt x="639" y="683"/>
                      <a:pt x="639" y="683"/>
                    </a:cubicBezTo>
                    <a:cubicBezTo>
                      <a:pt x="637" y="682"/>
                      <a:pt x="634" y="681"/>
                      <a:pt x="632" y="681"/>
                    </a:cubicBezTo>
                    <a:cubicBezTo>
                      <a:pt x="627" y="681"/>
                      <a:pt x="621" y="684"/>
                      <a:pt x="620" y="690"/>
                    </a:cubicBezTo>
                    <a:cubicBezTo>
                      <a:pt x="620" y="690"/>
                      <a:pt x="620" y="690"/>
                      <a:pt x="620" y="691"/>
                    </a:cubicBezTo>
                    <a:cubicBezTo>
                      <a:pt x="620" y="695"/>
                      <a:pt x="623" y="702"/>
                      <a:pt x="626" y="709"/>
                    </a:cubicBezTo>
                    <a:cubicBezTo>
                      <a:pt x="628" y="715"/>
                      <a:pt x="631" y="722"/>
                      <a:pt x="631" y="724"/>
                    </a:cubicBezTo>
                    <a:cubicBezTo>
                      <a:pt x="630" y="724"/>
                      <a:pt x="628" y="722"/>
                      <a:pt x="625" y="721"/>
                    </a:cubicBezTo>
                    <a:cubicBezTo>
                      <a:pt x="623" y="720"/>
                      <a:pt x="620" y="718"/>
                      <a:pt x="617" y="718"/>
                    </a:cubicBezTo>
                    <a:cubicBezTo>
                      <a:pt x="617" y="718"/>
                      <a:pt x="616" y="718"/>
                      <a:pt x="616" y="718"/>
                    </a:cubicBezTo>
                    <a:cubicBezTo>
                      <a:pt x="612" y="720"/>
                      <a:pt x="608" y="725"/>
                      <a:pt x="608" y="730"/>
                    </a:cubicBezTo>
                    <a:cubicBezTo>
                      <a:pt x="608" y="732"/>
                      <a:pt x="609" y="734"/>
                      <a:pt x="610" y="735"/>
                    </a:cubicBezTo>
                    <a:cubicBezTo>
                      <a:pt x="611" y="735"/>
                      <a:pt x="611" y="735"/>
                      <a:pt x="611" y="735"/>
                    </a:cubicBezTo>
                    <a:cubicBezTo>
                      <a:pt x="619" y="738"/>
                      <a:pt x="629" y="742"/>
                      <a:pt x="637" y="749"/>
                    </a:cubicBezTo>
                    <a:cubicBezTo>
                      <a:pt x="645" y="757"/>
                      <a:pt x="650" y="766"/>
                      <a:pt x="658" y="783"/>
                    </a:cubicBezTo>
                    <a:cubicBezTo>
                      <a:pt x="666" y="800"/>
                      <a:pt x="681" y="831"/>
                      <a:pt x="683" y="851"/>
                    </a:cubicBezTo>
                    <a:cubicBezTo>
                      <a:pt x="684" y="853"/>
                      <a:pt x="684" y="855"/>
                      <a:pt x="684" y="858"/>
                    </a:cubicBezTo>
                    <a:cubicBezTo>
                      <a:pt x="684" y="875"/>
                      <a:pt x="676" y="891"/>
                      <a:pt x="672" y="901"/>
                    </a:cubicBezTo>
                    <a:cubicBezTo>
                      <a:pt x="668" y="910"/>
                      <a:pt x="661" y="911"/>
                      <a:pt x="656" y="913"/>
                    </a:cubicBezTo>
                    <a:cubicBezTo>
                      <a:pt x="655" y="912"/>
                      <a:pt x="653" y="911"/>
                      <a:pt x="651" y="911"/>
                    </a:cubicBezTo>
                    <a:cubicBezTo>
                      <a:pt x="647" y="911"/>
                      <a:pt x="643" y="914"/>
                      <a:pt x="641" y="913"/>
                    </a:cubicBezTo>
                    <a:cubicBezTo>
                      <a:pt x="639" y="914"/>
                      <a:pt x="636" y="912"/>
                      <a:pt x="633" y="912"/>
                    </a:cubicBezTo>
                    <a:cubicBezTo>
                      <a:pt x="631" y="912"/>
                      <a:pt x="629" y="913"/>
                      <a:pt x="628" y="914"/>
                    </a:cubicBezTo>
                    <a:cubicBezTo>
                      <a:pt x="627" y="915"/>
                      <a:pt x="627" y="916"/>
                      <a:pt x="627" y="918"/>
                    </a:cubicBezTo>
                    <a:cubicBezTo>
                      <a:pt x="625" y="918"/>
                      <a:pt x="623" y="919"/>
                      <a:pt x="622" y="919"/>
                    </a:cubicBezTo>
                    <a:cubicBezTo>
                      <a:pt x="621" y="919"/>
                      <a:pt x="621" y="919"/>
                      <a:pt x="621" y="919"/>
                    </a:cubicBezTo>
                    <a:cubicBezTo>
                      <a:pt x="620" y="918"/>
                      <a:pt x="619" y="918"/>
                      <a:pt x="618" y="917"/>
                    </a:cubicBezTo>
                    <a:cubicBezTo>
                      <a:pt x="617" y="916"/>
                      <a:pt x="616" y="915"/>
                      <a:pt x="615" y="915"/>
                    </a:cubicBezTo>
                    <a:cubicBezTo>
                      <a:pt x="615" y="914"/>
                      <a:pt x="615" y="913"/>
                      <a:pt x="614" y="913"/>
                    </a:cubicBezTo>
                    <a:cubicBezTo>
                      <a:pt x="613" y="912"/>
                      <a:pt x="612" y="912"/>
                      <a:pt x="611" y="912"/>
                    </a:cubicBezTo>
                    <a:cubicBezTo>
                      <a:pt x="610" y="912"/>
                      <a:pt x="610" y="912"/>
                      <a:pt x="609" y="912"/>
                    </a:cubicBezTo>
                    <a:cubicBezTo>
                      <a:pt x="608" y="912"/>
                      <a:pt x="607" y="912"/>
                      <a:pt x="607" y="912"/>
                    </a:cubicBezTo>
                    <a:cubicBezTo>
                      <a:pt x="605" y="911"/>
                      <a:pt x="601" y="905"/>
                      <a:pt x="596" y="904"/>
                    </a:cubicBezTo>
                    <a:cubicBezTo>
                      <a:pt x="596" y="904"/>
                      <a:pt x="595" y="904"/>
                      <a:pt x="595" y="904"/>
                    </a:cubicBezTo>
                    <a:cubicBezTo>
                      <a:pt x="593" y="904"/>
                      <a:pt x="590" y="903"/>
                      <a:pt x="589" y="902"/>
                    </a:cubicBezTo>
                    <a:cubicBezTo>
                      <a:pt x="587" y="901"/>
                      <a:pt x="584" y="896"/>
                      <a:pt x="583" y="893"/>
                    </a:cubicBezTo>
                    <a:cubicBezTo>
                      <a:pt x="583" y="893"/>
                      <a:pt x="583" y="893"/>
                      <a:pt x="583" y="893"/>
                    </a:cubicBezTo>
                    <a:cubicBezTo>
                      <a:pt x="583" y="887"/>
                      <a:pt x="578" y="886"/>
                      <a:pt x="577" y="884"/>
                    </a:cubicBezTo>
                    <a:cubicBezTo>
                      <a:pt x="575" y="882"/>
                      <a:pt x="573" y="877"/>
                      <a:pt x="568" y="876"/>
                    </a:cubicBezTo>
                    <a:cubicBezTo>
                      <a:pt x="568" y="876"/>
                      <a:pt x="567" y="877"/>
                      <a:pt x="567" y="877"/>
                    </a:cubicBezTo>
                    <a:cubicBezTo>
                      <a:pt x="564" y="875"/>
                      <a:pt x="558" y="872"/>
                      <a:pt x="556" y="870"/>
                    </a:cubicBezTo>
                    <a:cubicBezTo>
                      <a:pt x="555" y="868"/>
                      <a:pt x="554" y="865"/>
                      <a:pt x="553" y="863"/>
                    </a:cubicBezTo>
                    <a:cubicBezTo>
                      <a:pt x="552" y="855"/>
                      <a:pt x="544" y="851"/>
                      <a:pt x="541" y="848"/>
                    </a:cubicBezTo>
                    <a:cubicBezTo>
                      <a:pt x="538" y="844"/>
                      <a:pt x="536" y="839"/>
                      <a:pt x="530" y="839"/>
                    </a:cubicBezTo>
                    <a:cubicBezTo>
                      <a:pt x="522" y="834"/>
                      <a:pt x="522" y="834"/>
                      <a:pt x="522" y="834"/>
                    </a:cubicBezTo>
                    <a:cubicBezTo>
                      <a:pt x="517" y="824"/>
                      <a:pt x="517" y="824"/>
                      <a:pt x="517" y="824"/>
                    </a:cubicBezTo>
                    <a:cubicBezTo>
                      <a:pt x="517" y="824"/>
                      <a:pt x="517" y="824"/>
                      <a:pt x="517" y="824"/>
                    </a:cubicBezTo>
                    <a:cubicBezTo>
                      <a:pt x="517" y="818"/>
                      <a:pt x="510" y="817"/>
                      <a:pt x="509" y="815"/>
                    </a:cubicBezTo>
                    <a:cubicBezTo>
                      <a:pt x="508" y="814"/>
                      <a:pt x="506" y="812"/>
                      <a:pt x="505" y="809"/>
                    </a:cubicBezTo>
                    <a:cubicBezTo>
                      <a:pt x="503" y="807"/>
                      <a:pt x="502" y="805"/>
                      <a:pt x="499" y="805"/>
                    </a:cubicBezTo>
                    <a:cubicBezTo>
                      <a:pt x="498" y="805"/>
                      <a:pt x="498" y="805"/>
                      <a:pt x="498" y="805"/>
                    </a:cubicBezTo>
                    <a:cubicBezTo>
                      <a:pt x="494" y="804"/>
                      <a:pt x="494" y="804"/>
                      <a:pt x="494" y="804"/>
                    </a:cubicBezTo>
                    <a:cubicBezTo>
                      <a:pt x="491" y="799"/>
                      <a:pt x="491" y="799"/>
                      <a:pt x="491" y="799"/>
                    </a:cubicBezTo>
                    <a:cubicBezTo>
                      <a:pt x="490" y="792"/>
                      <a:pt x="482" y="791"/>
                      <a:pt x="481" y="789"/>
                    </a:cubicBezTo>
                    <a:cubicBezTo>
                      <a:pt x="480" y="788"/>
                      <a:pt x="480" y="786"/>
                      <a:pt x="479" y="784"/>
                    </a:cubicBezTo>
                    <a:cubicBezTo>
                      <a:pt x="478" y="782"/>
                      <a:pt x="477" y="780"/>
                      <a:pt x="474" y="780"/>
                    </a:cubicBezTo>
                    <a:cubicBezTo>
                      <a:pt x="473" y="780"/>
                      <a:pt x="473" y="780"/>
                      <a:pt x="472" y="781"/>
                    </a:cubicBezTo>
                    <a:cubicBezTo>
                      <a:pt x="468" y="779"/>
                      <a:pt x="468" y="779"/>
                      <a:pt x="468" y="779"/>
                    </a:cubicBezTo>
                    <a:cubicBezTo>
                      <a:pt x="465" y="775"/>
                      <a:pt x="465" y="775"/>
                      <a:pt x="465" y="775"/>
                    </a:cubicBezTo>
                    <a:cubicBezTo>
                      <a:pt x="465" y="775"/>
                      <a:pt x="465" y="775"/>
                      <a:pt x="465" y="775"/>
                    </a:cubicBezTo>
                    <a:cubicBezTo>
                      <a:pt x="464" y="771"/>
                      <a:pt x="460" y="769"/>
                      <a:pt x="459" y="767"/>
                    </a:cubicBezTo>
                    <a:cubicBezTo>
                      <a:pt x="457" y="765"/>
                      <a:pt x="456" y="761"/>
                      <a:pt x="451" y="761"/>
                    </a:cubicBezTo>
                    <a:cubicBezTo>
                      <a:pt x="451" y="761"/>
                      <a:pt x="450" y="761"/>
                      <a:pt x="450" y="761"/>
                    </a:cubicBezTo>
                    <a:cubicBezTo>
                      <a:pt x="446" y="758"/>
                      <a:pt x="446" y="758"/>
                      <a:pt x="446" y="758"/>
                    </a:cubicBezTo>
                    <a:cubicBezTo>
                      <a:pt x="443" y="751"/>
                      <a:pt x="443" y="751"/>
                      <a:pt x="443" y="751"/>
                    </a:cubicBezTo>
                    <a:cubicBezTo>
                      <a:pt x="444" y="750"/>
                      <a:pt x="444" y="749"/>
                      <a:pt x="444" y="747"/>
                    </a:cubicBezTo>
                    <a:cubicBezTo>
                      <a:pt x="444" y="742"/>
                      <a:pt x="440" y="736"/>
                      <a:pt x="439" y="733"/>
                    </a:cubicBezTo>
                    <a:cubicBezTo>
                      <a:pt x="439" y="731"/>
                      <a:pt x="439" y="728"/>
                      <a:pt x="438" y="725"/>
                    </a:cubicBezTo>
                    <a:cubicBezTo>
                      <a:pt x="438" y="723"/>
                      <a:pt x="437" y="720"/>
                      <a:pt x="434" y="719"/>
                    </a:cubicBezTo>
                    <a:cubicBezTo>
                      <a:pt x="435" y="719"/>
                      <a:pt x="435" y="719"/>
                      <a:pt x="435" y="719"/>
                    </a:cubicBezTo>
                    <a:cubicBezTo>
                      <a:pt x="433" y="718"/>
                      <a:pt x="432" y="718"/>
                      <a:pt x="431" y="717"/>
                    </a:cubicBezTo>
                    <a:cubicBezTo>
                      <a:pt x="430" y="717"/>
                      <a:pt x="429" y="716"/>
                      <a:pt x="429" y="716"/>
                    </a:cubicBezTo>
                    <a:cubicBezTo>
                      <a:pt x="429" y="715"/>
                      <a:pt x="429" y="715"/>
                      <a:pt x="429" y="714"/>
                    </a:cubicBezTo>
                    <a:cubicBezTo>
                      <a:pt x="429" y="712"/>
                      <a:pt x="429" y="711"/>
                      <a:pt x="429" y="709"/>
                    </a:cubicBezTo>
                    <a:cubicBezTo>
                      <a:pt x="431" y="708"/>
                      <a:pt x="432" y="706"/>
                      <a:pt x="432" y="704"/>
                    </a:cubicBezTo>
                    <a:cubicBezTo>
                      <a:pt x="431" y="699"/>
                      <a:pt x="429" y="694"/>
                      <a:pt x="428" y="691"/>
                    </a:cubicBezTo>
                    <a:cubicBezTo>
                      <a:pt x="428" y="688"/>
                      <a:pt x="428" y="685"/>
                      <a:pt x="428" y="682"/>
                    </a:cubicBezTo>
                    <a:cubicBezTo>
                      <a:pt x="428" y="678"/>
                      <a:pt x="427" y="675"/>
                      <a:pt x="424" y="673"/>
                    </a:cubicBezTo>
                    <a:cubicBezTo>
                      <a:pt x="423" y="671"/>
                      <a:pt x="422" y="666"/>
                      <a:pt x="422" y="664"/>
                    </a:cubicBezTo>
                    <a:cubicBezTo>
                      <a:pt x="422" y="663"/>
                      <a:pt x="424" y="660"/>
                      <a:pt x="425" y="658"/>
                    </a:cubicBezTo>
                    <a:cubicBezTo>
                      <a:pt x="427" y="657"/>
                      <a:pt x="429" y="655"/>
                      <a:pt x="429" y="653"/>
                    </a:cubicBezTo>
                    <a:cubicBezTo>
                      <a:pt x="428" y="650"/>
                      <a:pt x="427" y="648"/>
                      <a:pt x="427" y="646"/>
                    </a:cubicBezTo>
                    <a:cubicBezTo>
                      <a:pt x="427" y="644"/>
                      <a:pt x="428" y="639"/>
                      <a:pt x="428" y="634"/>
                    </a:cubicBezTo>
                    <a:cubicBezTo>
                      <a:pt x="428" y="631"/>
                      <a:pt x="427" y="628"/>
                      <a:pt x="425" y="626"/>
                    </a:cubicBezTo>
                    <a:cubicBezTo>
                      <a:pt x="424" y="623"/>
                      <a:pt x="423" y="619"/>
                      <a:pt x="423" y="617"/>
                    </a:cubicBezTo>
                    <a:cubicBezTo>
                      <a:pt x="423" y="616"/>
                      <a:pt x="425" y="613"/>
                      <a:pt x="426" y="611"/>
                    </a:cubicBezTo>
                    <a:cubicBezTo>
                      <a:pt x="426" y="611"/>
                      <a:pt x="426" y="611"/>
                      <a:pt x="426" y="611"/>
                    </a:cubicBezTo>
                    <a:cubicBezTo>
                      <a:pt x="427" y="609"/>
                      <a:pt x="427" y="607"/>
                      <a:pt x="427" y="606"/>
                    </a:cubicBezTo>
                    <a:cubicBezTo>
                      <a:pt x="427" y="604"/>
                      <a:pt x="426" y="602"/>
                      <a:pt x="426" y="601"/>
                    </a:cubicBezTo>
                    <a:cubicBezTo>
                      <a:pt x="426" y="600"/>
                      <a:pt x="426" y="597"/>
                      <a:pt x="425" y="593"/>
                    </a:cubicBezTo>
                    <a:cubicBezTo>
                      <a:pt x="425" y="593"/>
                      <a:pt x="425" y="593"/>
                      <a:pt x="425" y="593"/>
                    </a:cubicBezTo>
                    <a:cubicBezTo>
                      <a:pt x="424" y="590"/>
                      <a:pt x="422" y="585"/>
                      <a:pt x="422" y="583"/>
                    </a:cubicBezTo>
                    <a:cubicBezTo>
                      <a:pt x="422" y="581"/>
                      <a:pt x="424" y="579"/>
                      <a:pt x="425" y="577"/>
                    </a:cubicBezTo>
                    <a:cubicBezTo>
                      <a:pt x="428" y="575"/>
                      <a:pt x="428" y="571"/>
                      <a:pt x="428" y="567"/>
                    </a:cubicBezTo>
                    <a:cubicBezTo>
                      <a:pt x="428" y="562"/>
                      <a:pt x="427" y="557"/>
                      <a:pt x="427" y="553"/>
                    </a:cubicBezTo>
                    <a:cubicBezTo>
                      <a:pt x="426" y="550"/>
                      <a:pt x="427" y="545"/>
                      <a:pt x="426" y="541"/>
                    </a:cubicBezTo>
                    <a:cubicBezTo>
                      <a:pt x="425" y="539"/>
                      <a:pt x="424" y="536"/>
                      <a:pt x="423" y="534"/>
                    </a:cubicBezTo>
                    <a:cubicBezTo>
                      <a:pt x="423" y="534"/>
                      <a:pt x="423" y="534"/>
                      <a:pt x="423" y="534"/>
                    </a:cubicBezTo>
                    <a:cubicBezTo>
                      <a:pt x="423" y="532"/>
                      <a:pt x="421" y="526"/>
                      <a:pt x="421" y="524"/>
                    </a:cubicBezTo>
                    <a:cubicBezTo>
                      <a:pt x="421" y="523"/>
                      <a:pt x="422" y="521"/>
                      <a:pt x="423" y="519"/>
                    </a:cubicBezTo>
                    <a:cubicBezTo>
                      <a:pt x="423" y="519"/>
                      <a:pt x="423" y="519"/>
                      <a:pt x="423" y="519"/>
                    </a:cubicBezTo>
                    <a:cubicBezTo>
                      <a:pt x="426" y="517"/>
                      <a:pt x="427" y="514"/>
                      <a:pt x="427" y="510"/>
                    </a:cubicBezTo>
                    <a:cubicBezTo>
                      <a:pt x="427" y="506"/>
                      <a:pt x="426" y="502"/>
                      <a:pt x="426" y="498"/>
                    </a:cubicBezTo>
                    <a:cubicBezTo>
                      <a:pt x="426" y="495"/>
                      <a:pt x="429" y="491"/>
                      <a:pt x="429" y="486"/>
                    </a:cubicBezTo>
                    <a:cubicBezTo>
                      <a:pt x="429" y="485"/>
                      <a:pt x="429" y="483"/>
                      <a:pt x="428" y="482"/>
                    </a:cubicBezTo>
                    <a:cubicBezTo>
                      <a:pt x="429" y="482"/>
                      <a:pt x="429" y="482"/>
                      <a:pt x="429" y="482"/>
                    </a:cubicBezTo>
                    <a:cubicBezTo>
                      <a:pt x="428" y="480"/>
                      <a:pt x="424" y="474"/>
                      <a:pt x="424" y="472"/>
                    </a:cubicBezTo>
                    <a:cubicBezTo>
                      <a:pt x="424" y="472"/>
                      <a:pt x="424" y="471"/>
                      <a:pt x="424" y="471"/>
                    </a:cubicBezTo>
                    <a:cubicBezTo>
                      <a:pt x="423" y="470"/>
                      <a:pt x="426" y="468"/>
                      <a:pt x="427" y="465"/>
                    </a:cubicBezTo>
                    <a:cubicBezTo>
                      <a:pt x="427" y="465"/>
                      <a:pt x="427" y="465"/>
                      <a:pt x="427" y="465"/>
                    </a:cubicBezTo>
                    <a:cubicBezTo>
                      <a:pt x="428" y="463"/>
                      <a:pt x="428" y="461"/>
                      <a:pt x="428" y="459"/>
                    </a:cubicBezTo>
                    <a:cubicBezTo>
                      <a:pt x="428" y="456"/>
                      <a:pt x="428" y="453"/>
                      <a:pt x="428" y="451"/>
                    </a:cubicBezTo>
                    <a:cubicBezTo>
                      <a:pt x="428" y="449"/>
                      <a:pt x="428" y="447"/>
                      <a:pt x="428" y="444"/>
                    </a:cubicBezTo>
                    <a:cubicBezTo>
                      <a:pt x="428" y="440"/>
                      <a:pt x="428" y="437"/>
                      <a:pt x="424" y="434"/>
                    </a:cubicBezTo>
                    <a:cubicBezTo>
                      <a:pt x="424" y="432"/>
                      <a:pt x="422" y="428"/>
                      <a:pt x="422" y="426"/>
                    </a:cubicBezTo>
                    <a:cubicBezTo>
                      <a:pt x="422" y="426"/>
                      <a:pt x="422" y="425"/>
                      <a:pt x="422" y="425"/>
                    </a:cubicBezTo>
                    <a:cubicBezTo>
                      <a:pt x="422" y="423"/>
                      <a:pt x="425" y="419"/>
                      <a:pt x="426" y="417"/>
                    </a:cubicBezTo>
                    <a:cubicBezTo>
                      <a:pt x="427" y="416"/>
                      <a:pt x="428" y="414"/>
                      <a:pt x="428" y="413"/>
                    </a:cubicBezTo>
                    <a:cubicBezTo>
                      <a:pt x="428" y="410"/>
                      <a:pt x="427" y="407"/>
                      <a:pt x="427" y="406"/>
                    </a:cubicBezTo>
                    <a:cubicBezTo>
                      <a:pt x="427" y="406"/>
                      <a:pt x="427" y="406"/>
                      <a:pt x="427" y="406"/>
                    </a:cubicBezTo>
                    <a:cubicBezTo>
                      <a:pt x="427" y="404"/>
                      <a:pt x="428" y="401"/>
                      <a:pt x="428" y="398"/>
                    </a:cubicBezTo>
                    <a:cubicBezTo>
                      <a:pt x="428" y="397"/>
                      <a:pt x="427" y="394"/>
                      <a:pt x="425" y="393"/>
                    </a:cubicBezTo>
                    <a:cubicBezTo>
                      <a:pt x="424" y="391"/>
                      <a:pt x="423" y="390"/>
                      <a:pt x="423" y="388"/>
                    </a:cubicBezTo>
                    <a:cubicBezTo>
                      <a:pt x="423" y="388"/>
                      <a:pt x="423" y="387"/>
                      <a:pt x="423" y="386"/>
                    </a:cubicBezTo>
                    <a:cubicBezTo>
                      <a:pt x="423" y="385"/>
                      <a:pt x="423" y="383"/>
                      <a:pt x="423" y="381"/>
                    </a:cubicBezTo>
                    <a:cubicBezTo>
                      <a:pt x="424" y="381"/>
                      <a:pt x="424" y="380"/>
                      <a:pt x="424" y="379"/>
                    </a:cubicBezTo>
                    <a:cubicBezTo>
                      <a:pt x="424" y="376"/>
                      <a:pt x="423" y="374"/>
                      <a:pt x="423" y="373"/>
                    </a:cubicBezTo>
                    <a:cubicBezTo>
                      <a:pt x="423" y="372"/>
                      <a:pt x="424" y="370"/>
                      <a:pt x="424" y="367"/>
                    </a:cubicBezTo>
                    <a:cubicBezTo>
                      <a:pt x="425" y="366"/>
                      <a:pt x="424" y="364"/>
                      <a:pt x="423" y="363"/>
                    </a:cubicBezTo>
                    <a:cubicBezTo>
                      <a:pt x="422" y="361"/>
                      <a:pt x="421" y="359"/>
                      <a:pt x="421" y="357"/>
                    </a:cubicBezTo>
                    <a:cubicBezTo>
                      <a:pt x="421" y="356"/>
                      <a:pt x="421" y="356"/>
                      <a:pt x="421" y="356"/>
                    </a:cubicBezTo>
                    <a:cubicBezTo>
                      <a:pt x="421" y="354"/>
                      <a:pt x="421" y="352"/>
                      <a:pt x="421" y="351"/>
                    </a:cubicBezTo>
                    <a:cubicBezTo>
                      <a:pt x="422" y="350"/>
                      <a:pt x="422" y="349"/>
                      <a:pt x="422" y="348"/>
                    </a:cubicBezTo>
                    <a:cubicBezTo>
                      <a:pt x="422" y="345"/>
                      <a:pt x="421" y="342"/>
                      <a:pt x="421" y="340"/>
                    </a:cubicBezTo>
                    <a:cubicBezTo>
                      <a:pt x="421" y="338"/>
                      <a:pt x="422" y="336"/>
                      <a:pt x="422" y="334"/>
                    </a:cubicBezTo>
                    <a:cubicBezTo>
                      <a:pt x="422" y="332"/>
                      <a:pt x="421" y="331"/>
                      <a:pt x="420" y="329"/>
                    </a:cubicBezTo>
                    <a:cubicBezTo>
                      <a:pt x="420" y="327"/>
                      <a:pt x="419" y="324"/>
                      <a:pt x="419" y="322"/>
                    </a:cubicBezTo>
                    <a:cubicBezTo>
                      <a:pt x="419" y="321"/>
                      <a:pt x="421" y="318"/>
                      <a:pt x="422" y="315"/>
                    </a:cubicBezTo>
                    <a:cubicBezTo>
                      <a:pt x="422" y="315"/>
                      <a:pt x="422" y="315"/>
                      <a:pt x="422" y="315"/>
                    </a:cubicBezTo>
                    <a:cubicBezTo>
                      <a:pt x="423" y="315"/>
                      <a:pt x="424" y="313"/>
                      <a:pt x="424" y="312"/>
                    </a:cubicBezTo>
                    <a:cubicBezTo>
                      <a:pt x="424" y="309"/>
                      <a:pt x="422" y="307"/>
                      <a:pt x="422" y="306"/>
                    </a:cubicBezTo>
                    <a:cubicBezTo>
                      <a:pt x="422" y="305"/>
                      <a:pt x="424" y="302"/>
                      <a:pt x="424" y="299"/>
                    </a:cubicBezTo>
                    <a:cubicBezTo>
                      <a:pt x="424" y="298"/>
                      <a:pt x="424" y="297"/>
                      <a:pt x="423" y="296"/>
                    </a:cubicBezTo>
                    <a:cubicBezTo>
                      <a:pt x="423" y="296"/>
                      <a:pt x="423" y="296"/>
                      <a:pt x="423" y="296"/>
                    </a:cubicBezTo>
                    <a:cubicBezTo>
                      <a:pt x="422" y="293"/>
                      <a:pt x="421" y="290"/>
                      <a:pt x="420" y="287"/>
                    </a:cubicBezTo>
                    <a:cubicBezTo>
                      <a:pt x="420" y="287"/>
                      <a:pt x="420" y="286"/>
                      <a:pt x="420" y="286"/>
                    </a:cubicBezTo>
                    <a:cubicBezTo>
                      <a:pt x="420" y="284"/>
                      <a:pt x="421" y="280"/>
                      <a:pt x="421" y="278"/>
                    </a:cubicBezTo>
                    <a:cubicBezTo>
                      <a:pt x="423" y="277"/>
                      <a:pt x="423" y="275"/>
                      <a:pt x="423" y="273"/>
                    </a:cubicBezTo>
                    <a:cubicBezTo>
                      <a:pt x="423" y="270"/>
                      <a:pt x="421" y="266"/>
                      <a:pt x="421" y="264"/>
                    </a:cubicBezTo>
                    <a:cubicBezTo>
                      <a:pt x="421" y="264"/>
                      <a:pt x="421" y="264"/>
                      <a:pt x="421" y="264"/>
                    </a:cubicBezTo>
                    <a:cubicBezTo>
                      <a:pt x="421" y="262"/>
                      <a:pt x="424" y="259"/>
                      <a:pt x="424" y="255"/>
                    </a:cubicBezTo>
                    <a:cubicBezTo>
                      <a:pt x="424" y="252"/>
                      <a:pt x="423" y="251"/>
                      <a:pt x="421" y="249"/>
                    </a:cubicBezTo>
                    <a:cubicBezTo>
                      <a:pt x="420" y="248"/>
                      <a:pt x="419" y="246"/>
                      <a:pt x="419" y="246"/>
                    </a:cubicBezTo>
                    <a:cubicBezTo>
                      <a:pt x="419" y="245"/>
                      <a:pt x="420" y="242"/>
                      <a:pt x="421" y="241"/>
                    </a:cubicBezTo>
                    <a:cubicBezTo>
                      <a:pt x="421" y="241"/>
                      <a:pt x="421" y="241"/>
                      <a:pt x="421" y="241"/>
                    </a:cubicBezTo>
                    <a:cubicBezTo>
                      <a:pt x="423" y="240"/>
                      <a:pt x="424" y="238"/>
                      <a:pt x="424" y="237"/>
                    </a:cubicBezTo>
                    <a:cubicBezTo>
                      <a:pt x="424" y="234"/>
                      <a:pt x="423" y="232"/>
                      <a:pt x="423" y="231"/>
                    </a:cubicBezTo>
                    <a:cubicBezTo>
                      <a:pt x="423" y="231"/>
                      <a:pt x="423" y="231"/>
                      <a:pt x="423" y="231"/>
                    </a:cubicBezTo>
                    <a:cubicBezTo>
                      <a:pt x="423" y="229"/>
                      <a:pt x="424" y="227"/>
                      <a:pt x="424" y="224"/>
                    </a:cubicBezTo>
                    <a:cubicBezTo>
                      <a:pt x="424" y="223"/>
                      <a:pt x="424" y="222"/>
                      <a:pt x="424" y="221"/>
                    </a:cubicBezTo>
                    <a:cubicBezTo>
                      <a:pt x="423" y="218"/>
                      <a:pt x="421" y="216"/>
                      <a:pt x="419" y="215"/>
                    </a:cubicBezTo>
                    <a:cubicBezTo>
                      <a:pt x="422" y="214"/>
                      <a:pt x="424" y="212"/>
                      <a:pt x="426" y="210"/>
                    </a:cubicBezTo>
                    <a:cubicBezTo>
                      <a:pt x="433" y="200"/>
                      <a:pt x="433" y="179"/>
                      <a:pt x="437" y="170"/>
                    </a:cubicBezTo>
                    <a:cubicBezTo>
                      <a:pt x="439" y="166"/>
                      <a:pt x="442" y="164"/>
                      <a:pt x="445" y="161"/>
                    </a:cubicBezTo>
                    <a:cubicBezTo>
                      <a:pt x="448" y="159"/>
                      <a:pt x="451" y="155"/>
                      <a:pt x="454" y="149"/>
                    </a:cubicBezTo>
                    <a:cubicBezTo>
                      <a:pt x="459" y="137"/>
                      <a:pt x="463" y="113"/>
                      <a:pt x="468" y="98"/>
                    </a:cubicBezTo>
                    <a:cubicBezTo>
                      <a:pt x="473" y="83"/>
                      <a:pt x="484" y="67"/>
                      <a:pt x="486" y="56"/>
                    </a:cubicBezTo>
                    <a:cubicBezTo>
                      <a:pt x="486" y="54"/>
                      <a:pt x="486" y="53"/>
                      <a:pt x="486" y="52"/>
                    </a:cubicBezTo>
                    <a:cubicBezTo>
                      <a:pt x="486" y="43"/>
                      <a:pt x="480" y="40"/>
                      <a:pt x="479" y="34"/>
                    </a:cubicBezTo>
                    <a:cubicBezTo>
                      <a:pt x="476" y="27"/>
                      <a:pt x="476" y="13"/>
                      <a:pt x="471" y="7"/>
                    </a:cubicBezTo>
                    <a:cubicBezTo>
                      <a:pt x="467" y="3"/>
                      <a:pt x="460" y="1"/>
                      <a:pt x="455" y="0"/>
                    </a:cubicBezTo>
                    <a:cubicBezTo>
                      <a:pt x="454" y="1"/>
                      <a:pt x="452" y="1"/>
                      <a:pt x="451" y="2"/>
                    </a:cubicBezTo>
                    <a:cubicBezTo>
                      <a:pt x="449" y="3"/>
                      <a:pt x="449" y="5"/>
                      <a:pt x="449" y="6"/>
                    </a:cubicBezTo>
                    <a:cubicBezTo>
                      <a:pt x="449" y="11"/>
                      <a:pt x="451" y="18"/>
                      <a:pt x="453" y="22"/>
                    </a:cubicBezTo>
                    <a:cubicBezTo>
                      <a:pt x="455" y="25"/>
                      <a:pt x="458" y="28"/>
                      <a:pt x="460" y="30"/>
                    </a:cubicBezTo>
                    <a:cubicBezTo>
                      <a:pt x="462" y="32"/>
                      <a:pt x="464" y="34"/>
                      <a:pt x="464" y="35"/>
                    </a:cubicBezTo>
                    <a:cubicBezTo>
                      <a:pt x="464" y="36"/>
                      <a:pt x="464" y="37"/>
                      <a:pt x="464" y="39"/>
                    </a:cubicBezTo>
                    <a:cubicBezTo>
                      <a:pt x="464" y="41"/>
                      <a:pt x="464" y="43"/>
                      <a:pt x="463" y="45"/>
                    </a:cubicBezTo>
                    <a:cubicBezTo>
                      <a:pt x="463" y="47"/>
                      <a:pt x="462" y="47"/>
                      <a:pt x="461" y="47"/>
                    </a:cubicBezTo>
                    <a:cubicBezTo>
                      <a:pt x="461" y="47"/>
                      <a:pt x="460" y="47"/>
                      <a:pt x="459" y="46"/>
                    </a:cubicBezTo>
                    <a:cubicBezTo>
                      <a:pt x="455" y="45"/>
                      <a:pt x="448" y="35"/>
                      <a:pt x="439" y="26"/>
                    </a:cubicBezTo>
                    <a:cubicBezTo>
                      <a:pt x="431" y="17"/>
                      <a:pt x="422" y="8"/>
                      <a:pt x="413" y="8"/>
                    </a:cubicBezTo>
                    <a:cubicBezTo>
                      <a:pt x="412" y="8"/>
                      <a:pt x="412" y="8"/>
                      <a:pt x="412" y="8"/>
                    </a:cubicBezTo>
                    <a:cubicBezTo>
                      <a:pt x="403" y="8"/>
                      <a:pt x="395" y="19"/>
                      <a:pt x="387" y="29"/>
                    </a:cubicBezTo>
                    <a:cubicBezTo>
                      <a:pt x="380" y="40"/>
                      <a:pt x="371" y="49"/>
                      <a:pt x="365" y="49"/>
                    </a:cubicBezTo>
                    <a:cubicBezTo>
                      <a:pt x="365" y="49"/>
                      <a:pt x="365" y="49"/>
                      <a:pt x="365" y="49"/>
                    </a:cubicBezTo>
                    <a:cubicBezTo>
                      <a:pt x="359" y="49"/>
                      <a:pt x="352" y="39"/>
                      <a:pt x="345" y="28"/>
                    </a:cubicBezTo>
                    <a:cubicBezTo>
                      <a:pt x="337" y="17"/>
                      <a:pt x="330" y="5"/>
                      <a:pt x="320" y="4"/>
                    </a:cubicBezTo>
                    <a:cubicBezTo>
                      <a:pt x="320" y="4"/>
                      <a:pt x="319" y="4"/>
                      <a:pt x="319" y="4"/>
                    </a:cubicBezTo>
                    <a:cubicBezTo>
                      <a:pt x="310" y="4"/>
                      <a:pt x="299" y="13"/>
                      <a:pt x="288" y="22"/>
                    </a:cubicBezTo>
                    <a:cubicBezTo>
                      <a:pt x="278" y="31"/>
                      <a:pt x="269" y="40"/>
                      <a:pt x="265" y="41"/>
                    </a:cubicBezTo>
                    <a:cubicBezTo>
                      <a:pt x="264" y="42"/>
                      <a:pt x="264" y="42"/>
                      <a:pt x="263" y="42"/>
                    </a:cubicBezTo>
                    <a:cubicBezTo>
                      <a:pt x="263" y="42"/>
                      <a:pt x="263" y="42"/>
                      <a:pt x="263" y="41"/>
                    </a:cubicBezTo>
                    <a:cubicBezTo>
                      <a:pt x="262" y="41"/>
                      <a:pt x="262" y="40"/>
                      <a:pt x="262" y="39"/>
                    </a:cubicBezTo>
                    <a:cubicBezTo>
                      <a:pt x="262" y="35"/>
                      <a:pt x="264" y="30"/>
                      <a:pt x="264" y="27"/>
                    </a:cubicBezTo>
                    <a:cubicBezTo>
                      <a:pt x="264" y="24"/>
                      <a:pt x="270" y="20"/>
                      <a:pt x="272" y="16"/>
                    </a:cubicBezTo>
                    <a:cubicBezTo>
                      <a:pt x="274" y="13"/>
                      <a:pt x="276" y="8"/>
                      <a:pt x="276" y="5"/>
                    </a:cubicBezTo>
                    <a:cubicBezTo>
                      <a:pt x="276" y="3"/>
                      <a:pt x="275" y="2"/>
                      <a:pt x="274" y="1"/>
                    </a:cubicBezTo>
                    <a:cubicBezTo>
                      <a:pt x="273" y="1"/>
                      <a:pt x="272" y="0"/>
                      <a:pt x="270" y="0"/>
                    </a:cubicBezTo>
                    <a:cubicBezTo>
                      <a:pt x="265" y="1"/>
                      <a:pt x="257" y="2"/>
                      <a:pt x="253" y="7"/>
                    </a:cubicBezTo>
                    <a:cubicBezTo>
                      <a:pt x="248" y="13"/>
                      <a:pt x="249" y="25"/>
                      <a:pt x="248" y="32"/>
                    </a:cubicBezTo>
                    <a:cubicBezTo>
                      <a:pt x="247" y="37"/>
                      <a:pt x="242" y="41"/>
                      <a:pt x="242" y="49"/>
                    </a:cubicBezTo>
                    <a:cubicBezTo>
                      <a:pt x="242" y="50"/>
                      <a:pt x="242" y="52"/>
                      <a:pt x="243" y="54"/>
                    </a:cubicBezTo>
                    <a:cubicBezTo>
                      <a:pt x="246" y="66"/>
                      <a:pt x="258" y="84"/>
                      <a:pt x="263" y="98"/>
                    </a:cubicBezTo>
                    <a:cubicBezTo>
                      <a:pt x="268" y="113"/>
                      <a:pt x="268" y="132"/>
                      <a:pt x="273" y="146"/>
                    </a:cubicBezTo>
                    <a:cubicBezTo>
                      <a:pt x="279" y="159"/>
                      <a:pt x="288" y="164"/>
                      <a:pt x="294" y="174"/>
                    </a:cubicBezTo>
                    <a:cubicBezTo>
                      <a:pt x="299" y="184"/>
                      <a:pt x="299" y="200"/>
                      <a:pt x="306" y="209"/>
                    </a:cubicBezTo>
                    <a:cubicBezTo>
                      <a:pt x="308" y="211"/>
                      <a:pt x="310" y="213"/>
                      <a:pt x="313" y="214"/>
                    </a:cubicBezTo>
                    <a:cubicBezTo>
                      <a:pt x="311" y="215"/>
                      <a:pt x="310" y="215"/>
                      <a:pt x="309" y="216"/>
                    </a:cubicBezTo>
                    <a:cubicBezTo>
                      <a:pt x="308" y="217"/>
                      <a:pt x="307" y="218"/>
                      <a:pt x="307" y="220"/>
                    </a:cubicBezTo>
                    <a:cubicBezTo>
                      <a:pt x="308" y="223"/>
                      <a:pt x="309" y="226"/>
                      <a:pt x="309" y="229"/>
                    </a:cubicBezTo>
                    <a:cubicBezTo>
                      <a:pt x="309" y="229"/>
                      <a:pt x="309" y="229"/>
                      <a:pt x="309" y="230"/>
                    </a:cubicBezTo>
                    <a:cubicBezTo>
                      <a:pt x="309" y="231"/>
                      <a:pt x="309" y="233"/>
                      <a:pt x="309" y="235"/>
                    </a:cubicBezTo>
                    <a:cubicBezTo>
                      <a:pt x="309" y="237"/>
                      <a:pt x="309" y="239"/>
                      <a:pt x="311" y="241"/>
                    </a:cubicBezTo>
                    <a:cubicBezTo>
                      <a:pt x="310" y="241"/>
                      <a:pt x="310" y="241"/>
                      <a:pt x="310" y="241"/>
                    </a:cubicBezTo>
                    <a:cubicBezTo>
                      <a:pt x="310" y="241"/>
                      <a:pt x="310" y="241"/>
                      <a:pt x="310" y="241"/>
                    </a:cubicBezTo>
                    <a:cubicBezTo>
                      <a:pt x="311" y="242"/>
                      <a:pt x="312" y="245"/>
                      <a:pt x="312" y="245"/>
                    </a:cubicBezTo>
                    <a:cubicBezTo>
                      <a:pt x="312" y="246"/>
                      <a:pt x="311" y="248"/>
                      <a:pt x="310" y="249"/>
                    </a:cubicBezTo>
                    <a:cubicBezTo>
                      <a:pt x="311" y="249"/>
                      <a:pt x="311" y="249"/>
                      <a:pt x="311" y="249"/>
                    </a:cubicBezTo>
                    <a:cubicBezTo>
                      <a:pt x="310" y="250"/>
                      <a:pt x="310" y="251"/>
                      <a:pt x="310" y="252"/>
                    </a:cubicBezTo>
                    <a:cubicBezTo>
                      <a:pt x="310" y="256"/>
                      <a:pt x="313" y="260"/>
                      <a:pt x="313" y="262"/>
                    </a:cubicBezTo>
                    <a:cubicBezTo>
                      <a:pt x="313" y="262"/>
                      <a:pt x="313" y="262"/>
                      <a:pt x="313" y="262"/>
                    </a:cubicBezTo>
                    <a:cubicBezTo>
                      <a:pt x="313" y="264"/>
                      <a:pt x="311" y="266"/>
                      <a:pt x="311" y="269"/>
                    </a:cubicBezTo>
                    <a:cubicBezTo>
                      <a:pt x="311" y="271"/>
                      <a:pt x="312" y="272"/>
                      <a:pt x="313" y="273"/>
                    </a:cubicBezTo>
                    <a:cubicBezTo>
                      <a:pt x="313" y="275"/>
                      <a:pt x="314" y="279"/>
                      <a:pt x="314" y="282"/>
                    </a:cubicBezTo>
                    <a:cubicBezTo>
                      <a:pt x="314" y="282"/>
                      <a:pt x="314" y="283"/>
                      <a:pt x="314" y="283"/>
                    </a:cubicBezTo>
                    <a:cubicBezTo>
                      <a:pt x="313" y="286"/>
                      <a:pt x="311" y="289"/>
                      <a:pt x="311" y="292"/>
                    </a:cubicBezTo>
                    <a:cubicBezTo>
                      <a:pt x="311" y="292"/>
                      <a:pt x="311" y="292"/>
                      <a:pt x="311" y="292"/>
                    </a:cubicBezTo>
                    <a:cubicBezTo>
                      <a:pt x="310" y="293"/>
                      <a:pt x="310" y="294"/>
                      <a:pt x="310" y="295"/>
                    </a:cubicBezTo>
                    <a:cubicBezTo>
                      <a:pt x="310" y="299"/>
                      <a:pt x="312" y="302"/>
                      <a:pt x="312" y="303"/>
                    </a:cubicBezTo>
                    <a:cubicBezTo>
                      <a:pt x="312" y="305"/>
                      <a:pt x="310" y="307"/>
                      <a:pt x="310" y="310"/>
                    </a:cubicBezTo>
                    <a:cubicBezTo>
                      <a:pt x="310" y="312"/>
                      <a:pt x="311" y="313"/>
                      <a:pt x="312" y="314"/>
                    </a:cubicBezTo>
                    <a:cubicBezTo>
                      <a:pt x="312" y="316"/>
                      <a:pt x="313" y="319"/>
                      <a:pt x="313" y="321"/>
                    </a:cubicBezTo>
                    <a:cubicBezTo>
                      <a:pt x="313" y="323"/>
                      <a:pt x="311" y="327"/>
                      <a:pt x="310" y="330"/>
                    </a:cubicBezTo>
                    <a:cubicBezTo>
                      <a:pt x="310" y="330"/>
                      <a:pt x="310" y="330"/>
                      <a:pt x="310" y="330"/>
                    </a:cubicBezTo>
                    <a:cubicBezTo>
                      <a:pt x="310" y="330"/>
                      <a:pt x="310" y="330"/>
                      <a:pt x="310" y="330"/>
                    </a:cubicBezTo>
                    <a:cubicBezTo>
                      <a:pt x="310" y="330"/>
                      <a:pt x="310" y="330"/>
                      <a:pt x="310" y="330"/>
                    </a:cubicBezTo>
                    <a:cubicBezTo>
                      <a:pt x="310" y="331"/>
                      <a:pt x="310" y="331"/>
                      <a:pt x="310" y="332"/>
                    </a:cubicBezTo>
                    <a:cubicBezTo>
                      <a:pt x="310" y="336"/>
                      <a:pt x="313" y="340"/>
                      <a:pt x="313" y="342"/>
                    </a:cubicBezTo>
                    <a:cubicBezTo>
                      <a:pt x="313" y="344"/>
                      <a:pt x="311" y="348"/>
                      <a:pt x="311" y="351"/>
                    </a:cubicBezTo>
                    <a:cubicBezTo>
                      <a:pt x="311" y="352"/>
                      <a:pt x="311" y="353"/>
                      <a:pt x="312" y="354"/>
                    </a:cubicBezTo>
                    <a:cubicBezTo>
                      <a:pt x="313" y="356"/>
                      <a:pt x="313" y="357"/>
                      <a:pt x="313" y="358"/>
                    </a:cubicBezTo>
                    <a:cubicBezTo>
                      <a:pt x="313" y="359"/>
                      <a:pt x="313" y="362"/>
                      <a:pt x="313" y="364"/>
                    </a:cubicBezTo>
                    <a:cubicBezTo>
                      <a:pt x="312" y="365"/>
                      <a:pt x="312" y="366"/>
                      <a:pt x="312" y="367"/>
                    </a:cubicBezTo>
                    <a:cubicBezTo>
                      <a:pt x="312" y="371"/>
                      <a:pt x="315" y="374"/>
                      <a:pt x="315" y="375"/>
                    </a:cubicBezTo>
                    <a:cubicBezTo>
                      <a:pt x="315" y="375"/>
                      <a:pt x="315" y="375"/>
                      <a:pt x="315" y="375"/>
                    </a:cubicBezTo>
                    <a:cubicBezTo>
                      <a:pt x="315" y="376"/>
                      <a:pt x="314" y="378"/>
                      <a:pt x="314" y="381"/>
                    </a:cubicBezTo>
                    <a:cubicBezTo>
                      <a:pt x="314" y="382"/>
                      <a:pt x="314" y="383"/>
                      <a:pt x="314" y="383"/>
                    </a:cubicBezTo>
                    <a:cubicBezTo>
                      <a:pt x="314" y="385"/>
                      <a:pt x="314" y="388"/>
                      <a:pt x="314" y="390"/>
                    </a:cubicBezTo>
                    <a:cubicBezTo>
                      <a:pt x="313" y="392"/>
                      <a:pt x="312" y="395"/>
                      <a:pt x="312" y="397"/>
                    </a:cubicBezTo>
                    <a:cubicBezTo>
                      <a:pt x="311" y="398"/>
                      <a:pt x="311" y="398"/>
                      <a:pt x="311" y="399"/>
                    </a:cubicBezTo>
                    <a:cubicBezTo>
                      <a:pt x="311" y="399"/>
                      <a:pt x="311" y="399"/>
                      <a:pt x="311" y="399"/>
                    </a:cubicBezTo>
                    <a:cubicBezTo>
                      <a:pt x="311" y="399"/>
                      <a:pt x="311" y="399"/>
                      <a:pt x="311" y="399"/>
                    </a:cubicBezTo>
                    <a:cubicBezTo>
                      <a:pt x="311" y="400"/>
                      <a:pt x="311" y="400"/>
                      <a:pt x="311" y="400"/>
                    </a:cubicBezTo>
                    <a:cubicBezTo>
                      <a:pt x="311" y="403"/>
                      <a:pt x="313" y="407"/>
                      <a:pt x="313" y="408"/>
                    </a:cubicBezTo>
                    <a:cubicBezTo>
                      <a:pt x="313" y="409"/>
                      <a:pt x="312" y="412"/>
                      <a:pt x="312" y="415"/>
                    </a:cubicBezTo>
                    <a:cubicBezTo>
                      <a:pt x="312" y="416"/>
                      <a:pt x="312" y="417"/>
                      <a:pt x="313" y="417"/>
                    </a:cubicBezTo>
                    <a:cubicBezTo>
                      <a:pt x="313" y="420"/>
                      <a:pt x="315" y="424"/>
                      <a:pt x="315" y="426"/>
                    </a:cubicBezTo>
                    <a:cubicBezTo>
                      <a:pt x="315" y="429"/>
                      <a:pt x="313" y="432"/>
                      <a:pt x="312" y="435"/>
                    </a:cubicBezTo>
                    <a:cubicBezTo>
                      <a:pt x="311" y="436"/>
                      <a:pt x="311" y="438"/>
                      <a:pt x="311" y="439"/>
                    </a:cubicBezTo>
                    <a:cubicBezTo>
                      <a:pt x="311" y="444"/>
                      <a:pt x="313" y="448"/>
                      <a:pt x="313" y="450"/>
                    </a:cubicBezTo>
                    <a:cubicBezTo>
                      <a:pt x="313" y="452"/>
                      <a:pt x="311" y="455"/>
                      <a:pt x="311" y="458"/>
                    </a:cubicBezTo>
                    <a:cubicBezTo>
                      <a:pt x="311" y="460"/>
                      <a:pt x="312" y="461"/>
                      <a:pt x="313" y="462"/>
                    </a:cubicBezTo>
                    <a:cubicBezTo>
                      <a:pt x="314" y="466"/>
                      <a:pt x="316" y="471"/>
                      <a:pt x="316" y="474"/>
                    </a:cubicBezTo>
                    <a:cubicBezTo>
                      <a:pt x="316" y="476"/>
                      <a:pt x="315" y="479"/>
                      <a:pt x="314" y="481"/>
                    </a:cubicBezTo>
                    <a:cubicBezTo>
                      <a:pt x="312" y="483"/>
                      <a:pt x="311" y="486"/>
                      <a:pt x="311" y="489"/>
                    </a:cubicBezTo>
                    <a:cubicBezTo>
                      <a:pt x="311" y="493"/>
                      <a:pt x="313" y="498"/>
                      <a:pt x="313" y="500"/>
                    </a:cubicBezTo>
                    <a:cubicBezTo>
                      <a:pt x="313" y="500"/>
                      <a:pt x="313" y="501"/>
                      <a:pt x="313" y="501"/>
                    </a:cubicBezTo>
                    <a:cubicBezTo>
                      <a:pt x="313" y="504"/>
                      <a:pt x="311" y="508"/>
                      <a:pt x="311" y="511"/>
                    </a:cubicBezTo>
                    <a:cubicBezTo>
                      <a:pt x="311" y="513"/>
                      <a:pt x="312" y="515"/>
                      <a:pt x="313" y="516"/>
                    </a:cubicBezTo>
                    <a:cubicBezTo>
                      <a:pt x="313" y="518"/>
                      <a:pt x="314" y="520"/>
                      <a:pt x="314" y="522"/>
                    </a:cubicBezTo>
                    <a:cubicBezTo>
                      <a:pt x="314" y="524"/>
                      <a:pt x="312" y="527"/>
                      <a:pt x="311" y="529"/>
                    </a:cubicBezTo>
                    <a:cubicBezTo>
                      <a:pt x="309" y="531"/>
                      <a:pt x="309" y="534"/>
                      <a:pt x="309" y="537"/>
                    </a:cubicBezTo>
                    <a:cubicBezTo>
                      <a:pt x="309" y="543"/>
                      <a:pt x="311" y="549"/>
                      <a:pt x="311" y="552"/>
                    </a:cubicBezTo>
                    <a:cubicBezTo>
                      <a:pt x="311" y="552"/>
                      <a:pt x="311" y="552"/>
                      <a:pt x="311" y="552"/>
                    </a:cubicBezTo>
                    <a:cubicBezTo>
                      <a:pt x="311" y="558"/>
                      <a:pt x="311" y="561"/>
                      <a:pt x="310" y="563"/>
                    </a:cubicBezTo>
                    <a:cubicBezTo>
                      <a:pt x="310" y="564"/>
                      <a:pt x="310" y="564"/>
                      <a:pt x="310" y="564"/>
                    </a:cubicBezTo>
                    <a:cubicBezTo>
                      <a:pt x="309" y="565"/>
                      <a:pt x="308" y="566"/>
                      <a:pt x="308" y="568"/>
                    </a:cubicBezTo>
                    <a:cubicBezTo>
                      <a:pt x="308" y="568"/>
                      <a:pt x="308" y="568"/>
                      <a:pt x="308" y="569"/>
                    </a:cubicBezTo>
                    <a:cubicBezTo>
                      <a:pt x="308" y="569"/>
                      <a:pt x="308" y="572"/>
                      <a:pt x="309" y="575"/>
                    </a:cubicBezTo>
                    <a:cubicBezTo>
                      <a:pt x="308" y="575"/>
                      <a:pt x="308" y="575"/>
                      <a:pt x="308" y="575"/>
                    </a:cubicBezTo>
                    <a:cubicBezTo>
                      <a:pt x="308" y="575"/>
                      <a:pt x="309" y="576"/>
                      <a:pt x="309" y="576"/>
                    </a:cubicBezTo>
                    <a:cubicBezTo>
                      <a:pt x="309" y="577"/>
                      <a:pt x="309" y="578"/>
                      <a:pt x="310" y="579"/>
                    </a:cubicBezTo>
                    <a:cubicBezTo>
                      <a:pt x="310" y="581"/>
                      <a:pt x="311" y="583"/>
                      <a:pt x="311" y="585"/>
                    </a:cubicBezTo>
                    <a:cubicBezTo>
                      <a:pt x="311" y="586"/>
                      <a:pt x="310" y="588"/>
                      <a:pt x="310" y="590"/>
                    </a:cubicBezTo>
                    <a:cubicBezTo>
                      <a:pt x="309" y="591"/>
                      <a:pt x="308" y="592"/>
                      <a:pt x="308" y="594"/>
                    </a:cubicBezTo>
                    <a:cubicBezTo>
                      <a:pt x="308" y="594"/>
                      <a:pt x="308" y="594"/>
                      <a:pt x="308" y="594"/>
                    </a:cubicBezTo>
                    <a:cubicBezTo>
                      <a:pt x="308" y="594"/>
                      <a:pt x="308" y="594"/>
                      <a:pt x="308" y="594"/>
                    </a:cubicBezTo>
                    <a:cubicBezTo>
                      <a:pt x="308" y="595"/>
                      <a:pt x="308" y="595"/>
                      <a:pt x="308" y="595"/>
                    </a:cubicBezTo>
                    <a:cubicBezTo>
                      <a:pt x="309" y="597"/>
                      <a:pt x="310" y="599"/>
                      <a:pt x="310" y="600"/>
                    </a:cubicBezTo>
                    <a:cubicBezTo>
                      <a:pt x="310" y="601"/>
                      <a:pt x="309" y="604"/>
                      <a:pt x="309" y="607"/>
                    </a:cubicBezTo>
                    <a:cubicBezTo>
                      <a:pt x="309" y="608"/>
                      <a:pt x="309" y="609"/>
                      <a:pt x="310" y="610"/>
                    </a:cubicBezTo>
                    <a:cubicBezTo>
                      <a:pt x="309" y="611"/>
                      <a:pt x="309" y="611"/>
                      <a:pt x="309" y="611"/>
                    </a:cubicBezTo>
                    <a:cubicBezTo>
                      <a:pt x="310" y="612"/>
                      <a:pt x="312" y="618"/>
                      <a:pt x="312" y="620"/>
                    </a:cubicBezTo>
                    <a:cubicBezTo>
                      <a:pt x="312" y="623"/>
                      <a:pt x="310" y="627"/>
                      <a:pt x="309" y="629"/>
                    </a:cubicBezTo>
                    <a:cubicBezTo>
                      <a:pt x="310" y="630"/>
                      <a:pt x="310" y="630"/>
                      <a:pt x="310" y="630"/>
                    </a:cubicBezTo>
                    <a:cubicBezTo>
                      <a:pt x="309" y="631"/>
                      <a:pt x="309" y="633"/>
                      <a:pt x="309" y="635"/>
                    </a:cubicBezTo>
                    <a:cubicBezTo>
                      <a:pt x="309" y="638"/>
                      <a:pt x="310" y="641"/>
                      <a:pt x="310" y="644"/>
                    </a:cubicBezTo>
                    <a:cubicBezTo>
                      <a:pt x="310" y="646"/>
                      <a:pt x="310" y="649"/>
                      <a:pt x="310" y="652"/>
                    </a:cubicBezTo>
                    <a:cubicBezTo>
                      <a:pt x="311" y="653"/>
                      <a:pt x="311" y="654"/>
                      <a:pt x="312" y="655"/>
                    </a:cubicBezTo>
                    <a:cubicBezTo>
                      <a:pt x="312" y="657"/>
                      <a:pt x="314" y="661"/>
                      <a:pt x="314" y="663"/>
                    </a:cubicBezTo>
                    <a:cubicBezTo>
                      <a:pt x="314" y="666"/>
                      <a:pt x="312" y="669"/>
                      <a:pt x="311" y="672"/>
                    </a:cubicBezTo>
                    <a:cubicBezTo>
                      <a:pt x="307" y="674"/>
                      <a:pt x="307" y="680"/>
                      <a:pt x="307" y="685"/>
                    </a:cubicBezTo>
                    <a:cubicBezTo>
                      <a:pt x="307" y="687"/>
                      <a:pt x="307" y="689"/>
                      <a:pt x="307" y="691"/>
                    </a:cubicBezTo>
                    <a:cubicBezTo>
                      <a:pt x="307" y="692"/>
                      <a:pt x="307" y="692"/>
                      <a:pt x="307" y="693"/>
                    </a:cubicBezTo>
                    <a:cubicBezTo>
                      <a:pt x="307" y="695"/>
                      <a:pt x="306" y="698"/>
                      <a:pt x="306" y="700"/>
                    </a:cubicBezTo>
                    <a:cubicBezTo>
                      <a:pt x="306" y="702"/>
                      <a:pt x="307" y="705"/>
                      <a:pt x="309" y="706"/>
                    </a:cubicBezTo>
                    <a:cubicBezTo>
                      <a:pt x="310" y="709"/>
                      <a:pt x="311" y="712"/>
                      <a:pt x="311" y="714"/>
                    </a:cubicBezTo>
                    <a:cubicBezTo>
                      <a:pt x="311" y="714"/>
                      <a:pt x="311" y="714"/>
                      <a:pt x="311" y="715"/>
                    </a:cubicBezTo>
                    <a:cubicBezTo>
                      <a:pt x="311" y="716"/>
                      <a:pt x="309" y="719"/>
                      <a:pt x="307" y="722"/>
                    </a:cubicBezTo>
                    <a:cubicBezTo>
                      <a:pt x="305" y="722"/>
                      <a:pt x="304" y="724"/>
                      <a:pt x="303" y="725"/>
                    </a:cubicBezTo>
                    <a:cubicBezTo>
                      <a:pt x="302" y="727"/>
                      <a:pt x="302" y="730"/>
                      <a:pt x="302" y="732"/>
                    </a:cubicBezTo>
                    <a:cubicBezTo>
                      <a:pt x="302" y="734"/>
                      <a:pt x="302" y="736"/>
                      <a:pt x="302" y="738"/>
                    </a:cubicBezTo>
                    <a:cubicBezTo>
                      <a:pt x="302" y="739"/>
                      <a:pt x="302" y="740"/>
                      <a:pt x="302" y="740"/>
                    </a:cubicBezTo>
                    <a:cubicBezTo>
                      <a:pt x="302" y="744"/>
                      <a:pt x="300" y="748"/>
                      <a:pt x="300" y="752"/>
                    </a:cubicBezTo>
                    <a:cubicBezTo>
                      <a:pt x="300" y="753"/>
                      <a:pt x="300" y="754"/>
                      <a:pt x="300" y="755"/>
                    </a:cubicBezTo>
                    <a:cubicBezTo>
                      <a:pt x="300" y="755"/>
                      <a:pt x="300" y="755"/>
                      <a:pt x="300" y="755"/>
                    </a:cubicBezTo>
                    <a:cubicBezTo>
                      <a:pt x="300" y="755"/>
                      <a:pt x="300" y="755"/>
                      <a:pt x="300" y="755"/>
                    </a:cubicBezTo>
                    <a:cubicBezTo>
                      <a:pt x="300" y="756"/>
                      <a:pt x="300" y="757"/>
                      <a:pt x="300" y="757"/>
                    </a:cubicBezTo>
                    <a:cubicBezTo>
                      <a:pt x="300" y="758"/>
                      <a:pt x="300" y="758"/>
                      <a:pt x="300" y="758"/>
                    </a:cubicBezTo>
                    <a:cubicBezTo>
                      <a:pt x="300" y="758"/>
                      <a:pt x="300" y="758"/>
                      <a:pt x="300" y="758"/>
                    </a:cubicBezTo>
                    <a:cubicBezTo>
                      <a:pt x="300" y="758"/>
                      <a:pt x="298" y="759"/>
                      <a:pt x="297" y="759"/>
                    </a:cubicBezTo>
                    <a:cubicBezTo>
                      <a:pt x="297" y="759"/>
                      <a:pt x="297" y="759"/>
                      <a:pt x="296" y="760"/>
                    </a:cubicBezTo>
                    <a:cubicBezTo>
                      <a:pt x="296" y="760"/>
                      <a:pt x="296" y="760"/>
                      <a:pt x="296" y="760"/>
                    </a:cubicBezTo>
                    <a:cubicBezTo>
                      <a:pt x="294" y="760"/>
                      <a:pt x="293" y="762"/>
                      <a:pt x="292" y="764"/>
                    </a:cubicBezTo>
                    <a:cubicBezTo>
                      <a:pt x="291" y="766"/>
                      <a:pt x="290" y="768"/>
                      <a:pt x="289" y="770"/>
                    </a:cubicBezTo>
                    <a:cubicBezTo>
                      <a:pt x="288" y="772"/>
                      <a:pt x="281" y="775"/>
                      <a:pt x="281" y="782"/>
                    </a:cubicBezTo>
                    <a:cubicBezTo>
                      <a:pt x="281" y="783"/>
                      <a:pt x="281" y="784"/>
                      <a:pt x="282" y="785"/>
                    </a:cubicBezTo>
                    <a:cubicBezTo>
                      <a:pt x="282" y="785"/>
                      <a:pt x="282" y="786"/>
                      <a:pt x="283" y="786"/>
                    </a:cubicBezTo>
                    <a:cubicBezTo>
                      <a:pt x="282" y="786"/>
                      <a:pt x="282" y="786"/>
                      <a:pt x="282" y="786"/>
                    </a:cubicBezTo>
                    <a:cubicBezTo>
                      <a:pt x="282" y="787"/>
                      <a:pt x="282" y="788"/>
                      <a:pt x="282" y="788"/>
                    </a:cubicBezTo>
                    <a:cubicBezTo>
                      <a:pt x="282" y="789"/>
                      <a:pt x="282" y="789"/>
                      <a:pt x="282" y="789"/>
                    </a:cubicBezTo>
                    <a:cubicBezTo>
                      <a:pt x="282" y="789"/>
                      <a:pt x="282" y="789"/>
                      <a:pt x="282" y="789"/>
                    </a:cubicBezTo>
                    <a:cubicBezTo>
                      <a:pt x="282" y="789"/>
                      <a:pt x="279" y="791"/>
                      <a:pt x="278" y="791"/>
                    </a:cubicBezTo>
                    <a:cubicBezTo>
                      <a:pt x="278" y="792"/>
                      <a:pt x="278" y="792"/>
                      <a:pt x="278" y="792"/>
                    </a:cubicBezTo>
                    <a:cubicBezTo>
                      <a:pt x="273" y="793"/>
                      <a:pt x="271" y="799"/>
                      <a:pt x="269" y="801"/>
                    </a:cubicBezTo>
                    <a:cubicBezTo>
                      <a:pt x="266" y="804"/>
                      <a:pt x="262" y="809"/>
                      <a:pt x="261" y="814"/>
                    </a:cubicBezTo>
                    <a:cubicBezTo>
                      <a:pt x="260" y="813"/>
                      <a:pt x="260" y="813"/>
                      <a:pt x="260" y="813"/>
                    </a:cubicBezTo>
                    <a:cubicBezTo>
                      <a:pt x="259" y="814"/>
                      <a:pt x="258" y="816"/>
                      <a:pt x="257" y="816"/>
                    </a:cubicBezTo>
                    <a:cubicBezTo>
                      <a:pt x="256" y="816"/>
                      <a:pt x="255" y="816"/>
                      <a:pt x="254" y="816"/>
                    </a:cubicBezTo>
                    <a:cubicBezTo>
                      <a:pt x="254" y="816"/>
                      <a:pt x="253" y="816"/>
                      <a:pt x="253" y="816"/>
                    </a:cubicBezTo>
                    <a:cubicBezTo>
                      <a:pt x="250" y="816"/>
                      <a:pt x="248" y="818"/>
                      <a:pt x="247" y="818"/>
                    </a:cubicBezTo>
                    <a:cubicBezTo>
                      <a:pt x="246" y="819"/>
                      <a:pt x="244" y="819"/>
                      <a:pt x="242" y="820"/>
                    </a:cubicBezTo>
                    <a:cubicBezTo>
                      <a:pt x="240" y="821"/>
                      <a:pt x="238" y="823"/>
                      <a:pt x="238" y="825"/>
                    </a:cubicBezTo>
                    <a:cubicBezTo>
                      <a:pt x="238" y="825"/>
                      <a:pt x="238" y="825"/>
                      <a:pt x="237" y="825"/>
                    </a:cubicBezTo>
                    <a:cubicBezTo>
                      <a:pt x="237" y="826"/>
                      <a:pt x="237" y="826"/>
                      <a:pt x="237" y="826"/>
                    </a:cubicBezTo>
                    <a:cubicBezTo>
                      <a:pt x="237" y="826"/>
                      <a:pt x="237" y="826"/>
                      <a:pt x="237" y="826"/>
                    </a:cubicBezTo>
                    <a:cubicBezTo>
                      <a:pt x="236" y="826"/>
                      <a:pt x="233" y="825"/>
                      <a:pt x="232" y="824"/>
                    </a:cubicBezTo>
                    <a:cubicBezTo>
                      <a:pt x="232" y="824"/>
                      <a:pt x="232" y="824"/>
                      <a:pt x="232" y="824"/>
                    </a:cubicBezTo>
                    <a:cubicBezTo>
                      <a:pt x="231" y="823"/>
                      <a:pt x="229" y="823"/>
                      <a:pt x="228" y="823"/>
                    </a:cubicBezTo>
                    <a:cubicBezTo>
                      <a:pt x="228" y="823"/>
                      <a:pt x="228" y="823"/>
                      <a:pt x="228" y="823"/>
                    </a:cubicBezTo>
                    <a:cubicBezTo>
                      <a:pt x="228" y="823"/>
                      <a:pt x="228" y="823"/>
                      <a:pt x="228" y="823"/>
                    </a:cubicBezTo>
                    <a:cubicBezTo>
                      <a:pt x="228" y="823"/>
                      <a:pt x="228" y="823"/>
                      <a:pt x="228" y="823"/>
                    </a:cubicBezTo>
                    <a:cubicBezTo>
                      <a:pt x="228" y="823"/>
                      <a:pt x="228" y="823"/>
                      <a:pt x="228" y="823"/>
                    </a:cubicBezTo>
                    <a:cubicBezTo>
                      <a:pt x="227" y="822"/>
                      <a:pt x="225" y="820"/>
                      <a:pt x="223" y="820"/>
                    </a:cubicBezTo>
                    <a:cubicBezTo>
                      <a:pt x="222" y="820"/>
                      <a:pt x="222" y="820"/>
                      <a:pt x="221" y="821"/>
                    </a:cubicBezTo>
                    <a:cubicBezTo>
                      <a:pt x="221" y="820"/>
                      <a:pt x="221" y="820"/>
                      <a:pt x="221" y="820"/>
                    </a:cubicBezTo>
                    <a:cubicBezTo>
                      <a:pt x="219" y="820"/>
                      <a:pt x="216" y="821"/>
                      <a:pt x="213" y="821"/>
                    </a:cubicBezTo>
                    <a:cubicBezTo>
                      <a:pt x="212" y="821"/>
                      <a:pt x="211" y="821"/>
                      <a:pt x="211" y="821"/>
                    </a:cubicBezTo>
                    <a:cubicBezTo>
                      <a:pt x="210" y="821"/>
                      <a:pt x="209" y="819"/>
                      <a:pt x="208" y="818"/>
                    </a:cubicBezTo>
                    <a:cubicBezTo>
                      <a:pt x="207" y="813"/>
                      <a:pt x="204" y="811"/>
                      <a:pt x="202" y="810"/>
                    </a:cubicBezTo>
                    <a:cubicBezTo>
                      <a:pt x="200" y="808"/>
                      <a:pt x="196" y="806"/>
                      <a:pt x="194" y="805"/>
                    </a:cubicBezTo>
                    <a:cubicBezTo>
                      <a:pt x="194" y="803"/>
                      <a:pt x="194" y="802"/>
                      <a:pt x="194" y="800"/>
                    </a:cubicBezTo>
                    <a:cubicBezTo>
                      <a:pt x="194" y="798"/>
                      <a:pt x="194" y="797"/>
                      <a:pt x="194" y="796"/>
                    </a:cubicBezTo>
                    <a:cubicBezTo>
                      <a:pt x="193" y="785"/>
                      <a:pt x="187" y="772"/>
                      <a:pt x="187" y="758"/>
                    </a:cubicBezTo>
                    <a:cubicBezTo>
                      <a:pt x="187" y="755"/>
                      <a:pt x="188" y="752"/>
                      <a:pt x="188" y="749"/>
                    </a:cubicBezTo>
                    <a:cubicBezTo>
                      <a:pt x="192" y="732"/>
                      <a:pt x="210" y="701"/>
                      <a:pt x="217" y="689"/>
                    </a:cubicBezTo>
                    <a:cubicBezTo>
                      <a:pt x="217" y="689"/>
                      <a:pt x="217" y="688"/>
                      <a:pt x="217" y="688"/>
                    </a:cubicBezTo>
                    <a:cubicBezTo>
                      <a:pt x="215" y="680"/>
                      <a:pt x="209" y="676"/>
                      <a:pt x="202" y="676"/>
                    </a:cubicBezTo>
                    <a:cubicBezTo>
                      <a:pt x="202" y="676"/>
                      <a:pt x="201" y="676"/>
                      <a:pt x="201" y="676"/>
                    </a:cubicBezTo>
                    <a:cubicBezTo>
                      <a:pt x="200" y="677"/>
                      <a:pt x="200" y="677"/>
                      <a:pt x="200" y="677"/>
                    </a:cubicBezTo>
                    <a:cubicBezTo>
                      <a:pt x="193" y="681"/>
                      <a:pt x="191" y="690"/>
                      <a:pt x="187" y="694"/>
                    </a:cubicBezTo>
                    <a:cubicBezTo>
                      <a:pt x="185" y="697"/>
                      <a:pt x="184" y="701"/>
                      <a:pt x="183" y="704"/>
                    </a:cubicBezTo>
                    <a:cubicBezTo>
                      <a:pt x="183" y="704"/>
                      <a:pt x="183" y="704"/>
                      <a:pt x="182" y="704"/>
                    </a:cubicBezTo>
                    <a:cubicBezTo>
                      <a:pt x="182" y="703"/>
                      <a:pt x="182" y="700"/>
                      <a:pt x="182" y="698"/>
                    </a:cubicBezTo>
                    <a:cubicBezTo>
                      <a:pt x="182" y="693"/>
                      <a:pt x="182" y="688"/>
                      <a:pt x="181" y="685"/>
                    </a:cubicBezTo>
                    <a:cubicBezTo>
                      <a:pt x="181" y="685"/>
                      <a:pt x="181" y="684"/>
                      <a:pt x="181" y="684"/>
                    </a:cubicBezTo>
                    <a:cubicBezTo>
                      <a:pt x="178" y="682"/>
                      <a:pt x="175" y="681"/>
                      <a:pt x="172" y="681"/>
                    </a:cubicBezTo>
                    <a:cubicBezTo>
                      <a:pt x="168" y="681"/>
                      <a:pt x="165" y="683"/>
                      <a:pt x="164" y="688"/>
                    </a:cubicBezTo>
                    <a:cubicBezTo>
                      <a:pt x="163" y="688"/>
                      <a:pt x="163" y="688"/>
                      <a:pt x="163" y="688"/>
                    </a:cubicBezTo>
                    <a:cubicBezTo>
                      <a:pt x="163" y="691"/>
                      <a:pt x="163" y="695"/>
                      <a:pt x="163" y="699"/>
                    </a:cubicBezTo>
                    <a:cubicBezTo>
                      <a:pt x="163" y="703"/>
                      <a:pt x="163" y="708"/>
                      <a:pt x="163" y="711"/>
                    </a:cubicBezTo>
                    <a:cubicBezTo>
                      <a:pt x="163" y="716"/>
                      <a:pt x="161" y="722"/>
                      <a:pt x="160" y="728"/>
                    </a:cubicBezTo>
                    <a:cubicBezTo>
                      <a:pt x="158" y="723"/>
                      <a:pt x="157" y="719"/>
                      <a:pt x="155" y="716"/>
                    </a:cubicBezTo>
                    <a:cubicBezTo>
                      <a:pt x="153" y="713"/>
                      <a:pt x="150" y="712"/>
                      <a:pt x="147" y="712"/>
                    </a:cubicBezTo>
                    <a:cubicBezTo>
                      <a:pt x="141" y="712"/>
                      <a:pt x="135" y="716"/>
                      <a:pt x="134" y="722"/>
                    </a:cubicBezTo>
                    <a:cubicBezTo>
                      <a:pt x="134" y="723"/>
                      <a:pt x="134" y="723"/>
                      <a:pt x="134" y="723"/>
                    </a:cubicBezTo>
                    <a:cubicBezTo>
                      <a:pt x="135" y="728"/>
                      <a:pt x="136" y="730"/>
                      <a:pt x="137" y="732"/>
                    </a:cubicBezTo>
                    <a:cubicBezTo>
                      <a:pt x="136" y="730"/>
                      <a:pt x="134" y="729"/>
                      <a:pt x="133" y="728"/>
                    </a:cubicBezTo>
                    <a:cubicBezTo>
                      <a:pt x="130" y="725"/>
                      <a:pt x="127" y="723"/>
                      <a:pt x="123" y="722"/>
                    </a:cubicBezTo>
                    <a:cubicBezTo>
                      <a:pt x="120" y="723"/>
                      <a:pt x="117" y="724"/>
                      <a:pt x="115" y="727"/>
                    </a:cubicBezTo>
                    <a:cubicBezTo>
                      <a:pt x="113" y="729"/>
                      <a:pt x="111" y="732"/>
                      <a:pt x="111" y="735"/>
                    </a:cubicBezTo>
                    <a:cubicBezTo>
                      <a:pt x="111" y="737"/>
                      <a:pt x="111" y="738"/>
                      <a:pt x="112" y="740"/>
                    </a:cubicBezTo>
                    <a:cubicBezTo>
                      <a:pt x="113" y="740"/>
                      <a:pt x="113" y="740"/>
                      <a:pt x="113" y="740"/>
                    </a:cubicBezTo>
                    <a:cubicBezTo>
                      <a:pt x="122" y="746"/>
                      <a:pt x="122" y="747"/>
                      <a:pt x="126" y="752"/>
                    </a:cubicBezTo>
                    <a:cubicBezTo>
                      <a:pt x="130" y="756"/>
                      <a:pt x="132" y="760"/>
                      <a:pt x="136" y="767"/>
                    </a:cubicBezTo>
                    <a:cubicBezTo>
                      <a:pt x="139" y="775"/>
                      <a:pt x="145" y="786"/>
                      <a:pt x="147" y="796"/>
                    </a:cubicBezTo>
                    <a:cubicBezTo>
                      <a:pt x="148" y="803"/>
                      <a:pt x="150" y="811"/>
                      <a:pt x="150" y="818"/>
                    </a:cubicBezTo>
                    <a:cubicBezTo>
                      <a:pt x="150" y="821"/>
                      <a:pt x="150" y="823"/>
                      <a:pt x="149" y="825"/>
                    </a:cubicBezTo>
                    <a:cubicBezTo>
                      <a:pt x="146" y="825"/>
                      <a:pt x="141" y="824"/>
                      <a:pt x="139" y="822"/>
                    </a:cubicBezTo>
                    <a:cubicBezTo>
                      <a:pt x="136" y="818"/>
                      <a:pt x="132" y="813"/>
                      <a:pt x="131" y="807"/>
                    </a:cubicBezTo>
                    <a:cubicBezTo>
                      <a:pt x="131" y="806"/>
                      <a:pt x="131" y="804"/>
                      <a:pt x="131" y="803"/>
                    </a:cubicBezTo>
                    <a:cubicBezTo>
                      <a:pt x="131" y="796"/>
                      <a:pt x="133" y="788"/>
                      <a:pt x="133" y="784"/>
                    </a:cubicBezTo>
                    <a:cubicBezTo>
                      <a:pt x="133" y="783"/>
                      <a:pt x="133" y="783"/>
                      <a:pt x="133" y="783"/>
                    </a:cubicBezTo>
                    <a:cubicBezTo>
                      <a:pt x="132" y="780"/>
                      <a:pt x="128" y="779"/>
                      <a:pt x="125" y="779"/>
                    </a:cubicBezTo>
                    <a:cubicBezTo>
                      <a:pt x="123" y="779"/>
                      <a:pt x="120" y="780"/>
                      <a:pt x="118" y="781"/>
                    </a:cubicBezTo>
                    <a:cubicBezTo>
                      <a:pt x="117" y="781"/>
                      <a:pt x="117" y="781"/>
                      <a:pt x="117" y="781"/>
                    </a:cubicBezTo>
                    <a:cubicBezTo>
                      <a:pt x="115" y="784"/>
                      <a:pt x="115" y="789"/>
                      <a:pt x="114" y="792"/>
                    </a:cubicBezTo>
                    <a:cubicBezTo>
                      <a:pt x="113" y="794"/>
                      <a:pt x="113" y="795"/>
                      <a:pt x="112" y="796"/>
                    </a:cubicBezTo>
                    <a:cubicBezTo>
                      <a:pt x="112" y="797"/>
                      <a:pt x="112" y="797"/>
                      <a:pt x="111" y="797"/>
                    </a:cubicBezTo>
                    <a:cubicBezTo>
                      <a:pt x="111" y="797"/>
                      <a:pt x="111" y="797"/>
                      <a:pt x="111" y="797"/>
                    </a:cubicBezTo>
                    <a:cubicBezTo>
                      <a:pt x="110" y="797"/>
                      <a:pt x="106" y="793"/>
                      <a:pt x="102" y="789"/>
                    </a:cubicBezTo>
                    <a:cubicBezTo>
                      <a:pt x="98" y="784"/>
                      <a:pt x="94" y="780"/>
                      <a:pt x="90" y="778"/>
                    </a:cubicBezTo>
                    <a:cubicBezTo>
                      <a:pt x="90" y="778"/>
                      <a:pt x="89" y="778"/>
                      <a:pt x="89" y="778"/>
                    </a:cubicBezTo>
                    <a:cubicBezTo>
                      <a:pt x="84" y="778"/>
                      <a:pt x="78" y="782"/>
                      <a:pt x="78" y="789"/>
                    </a:cubicBezTo>
                    <a:cubicBezTo>
                      <a:pt x="78" y="790"/>
                      <a:pt x="78" y="791"/>
                      <a:pt x="79" y="792"/>
                    </a:cubicBezTo>
                    <a:cubicBezTo>
                      <a:pt x="79" y="793"/>
                      <a:pt x="79" y="793"/>
                      <a:pt x="79" y="793"/>
                    </a:cubicBezTo>
                    <a:cubicBezTo>
                      <a:pt x="81" y="796"/>
                      <a:pt x="87" y="801"/>
                      <a:pt x="93" y="807"/>
                    </a:cubicBezTo>
                    <a:cubicBezTo>
                      <a:pt x="98" y="813"/>
                      <a:pt x="103" y="820"/>
                      <a:pt x="103" y="821"/>
                    </a:cubicBezTo>
                    <a:cubicBezTo>
                      <a:pt x="103" y="821"/>
                      <a:pt x="103" y="821"/>
                      <a:pt x="103" y="821"/>
                    </a:cubicBezTo>
                    <a:cubicBezTo>
                      <a:pt x="103" y="822"/>
                      <a:pt x="98" y="823"/>
                      <a:pt x="93" y="823"/>
                    </a:cubicBezTo>
                    <a:cubicBezTo>
                      <a:pt x="82" y="823"/>
                      <a:pt x="68" y="821"/>
                      <a:pt x="60" y="820"/>
                    </a:cubicBezTo>
                    <a:cubicBezTo>
                      <a:pt x="49" y="819"/>
                      <a:pt x="39" y="814"/>
                      <a:pt x="34" y="811"/>
                    </a:cubicBezTo>
                    <a:cubicBezTo>
                      <a:pt x="33" y="811"/>
                      <a:pt x="33" y="811"/>
                      <a:pt x="33" y="811"/>
                    </a:cubicBezTo>
                    <a:cubicBezTo>
                      <a:pt x="27" y="812"/>
                      <a:pt x="25" y="817"/>
                      <a:pt x="25" y="822"/>
                    </a:cubicBezTo>
                    <a:cubicBezTo>
                      <a:pt x="25" y="823"/>
                      <a:pt x="25" y="825"/>
                      <a:pt x="26" y="826"/>
                    </a:cubicBezTo>
                    <a:cubicBezTo>
                      <a:pt x="28" y="829"/>
                      <a:pt x="32" y="830"/>
                      <a:pt x="36" y="832"/>
                    </a:cubicBezTo>
                    <a:cubicBezTo>
                      <a:pt x="38" y="833"/>
                      <a:pt x="40" y="833"/>
                      <a:pt x="41" y="834"/>
                    </a:cubicBezTo>
                    <a:cubicBezTo>
                      <a:pt x="42" y="834"/>
                      <a:pt x="42" y="835"/>
                      <a:pt x="42" y="835"/>
                    </a:cubicBezTo>
                    <a:cubicBezTo>
                      <a:pt x="42" y="835"/>
                      <a:pt x="42" y="835"/>
                      <a:pt x="42" y="835"/>
                    </a:cubicBezTo>
                    <a:cubicBezTo>
                      <a:pt x="42" y="835"/>
                      <a:pt x="42" y="835"/>
                      <a:pt x="42" y="836"/>
                    </a:cubicBezTo>
                    <a:cubicBezTo>
                      <a:pt x="40" y="837"/>
                      <a:pt x="36" y="840"/>
                      <a:pt x="31" y="842"/>
                    </a:cubicBezTo>
                    <a:cubicBezTo>
                      <a:pt x="27" y="844"/>
                      <a:pt x="23" y="846"/>
                      <a:pt x="21" y="849"/>
                    </a:cubicBezTo>
                    <a:cubicBezTo>
                      <a:pt x="20" y="851"/>
                      <a:pt x="20" y="852"/>
                      <a:pt x="20" y="854"/>
                    </a:cubicBezTo>
                    <a:cubicBezTo>
                      <a:pt x="19" y="859"/>
                      <a:pt x="23" y="864"/>
                      <a:pt x="29" y="865"/>
                    </a:cubicBezTo>
                    <a:cubicBezTo>
                      <a:pt x="30" y="864"/>
                      <a:pt x="30" y="864"/>
                      <a:pt x="30" y="864"/>
                    </a:cubicBezTo>
                    <a:cubicBezTo>
                      <a:pt x="37" y="861"/>
                      <a:pt x="46" y="856"/>
                      <a:pt x="64" y="854"/>
                    </a:cubicBezTo>
                    <a:cubicBezTo>
                      <a:pt x="80" y="852"/>
                      <a:pt x="114" y="852"/>
                      <a:pt x="132" y="852"/>
                    </a:cubicBezTo>
                    <a:cubicBezTo>
                      <a:pt x="130" y="854"/>
                      <a:pt x="128" y="856"/>
                      <a:pt x="126" y="858"/>
                    </a:cubicBezTo>
                    <a:cubicBezTo>
                      <a:pt x="116" y="867"/>
                      <a:pt x="101" y="876"/>
                      <a:pt x="88" y="883"/>
                    </a:cubicBezTo>
                    <a:cubicBezTo>
                      <a:pt x="75" y="890"/>
                      <a:pt x="53" y="893"/>
                      <a:pt x="45" y="899"/>
                    </a:cubicBezTo>
                    <a:cubicBezTo>
                      <a:pt x="45" y="899"/>
                      <a:pt x="45" y="899"/>
                      <a:pt x="45" y="899"/>
                    </a:cubicBezTo>
                    <a:cubicBezTo>
                      <a:pt x="43" y="903"/>
                      <a:pt x="42" y="905"/>
                      <a:pt x="42" y="907"/>
                    </a:cubicBezTo>
                    <a:cubicBezTo>
                      <a:pt x="42" y="910"/>
                      <a:pt x="43" y="912"/>
                      <a:pt x="46" y="914"/>
                    </a:cubicBezTo>
                    <a:cubicBezTo>
                      <a:pt x="46" y="915"/>
                      <a:pt x="47" y="915"/>
                      <a:pt x="47" y="915"/>
                    </a:cubicBezTo>
                    <a:cubicBezTo>
                      <a:pt x="51" y="914"/>
                      <a:pt x="57" y="913"/>
                      <a:pt x="62" y="912"/>
                    </a:cubicBezTo>
                    <a:cubicBezTo>
                      <a:pt x="61" y="912"/>
                      <a:pt x="60" y="913"/>
                      <a:pt x="59" y="913"/>
                    </a:cubicBezTo>
                    <a:cubicBezTo>
                      <a:pt x="55" y="915"/>
                      <a:pt x="51" y="918"/>
                      <a:pt x="49" y="920"/>
                    </a:cubicBezTo>
                    <a:cubicBezTo>
                      <a:pt x="49" y="920"/>
                      <a:pt x="49" y="921"/>
                      <a:pt x="49" y="921"/>
                    </a:cubicBezTo>
                    <a:cubicBezTo>
                      <a:pt x="48" y="922"/>
                      <a:pt x="48" y="922"/>
                      <a:pt x="48" y="923"/>
                    </a:cubicBezTo>
                    <a:cubicBezTo>
                      <a:pt x="48" y="932"/>
                      <a:pt x="56" y="935"/>
                      <a:pt x="61" y="935"/>
                    </a:cubicBezTo>
                    <a:cubicBezTo>
                      <a:pt x="61" y="935"/>
                      <a:pt x="62" y="935"/>
                      <a:pt x="62" y="935"/>
                    </a:cubicBezTo>
                    <a:cubicBezTo>
                      <a:pt x="63" y="935"/>
                      <a:pt x="63" y="935"/>
                      <a:pt x="63" y="935"/>
                    </a:cubicBezTo>
                    <a:cubicBezTo>
                      <a:pt x="70" y="931"/>
                      <a:pt x="74" y="924"/>
                      <a:pt x="79" y="921"/>
                    </a:cubicBezTo>
                    <a:cubicBezTo>
                      <a:pt x="84" y="919"/>
                      <a:pt x="93" y="915"/>
                      <a:pt x="97" y="915"/>
                    </a:cubicBezTo>
                    <a:cubicBezTo>
                      <a:pt x="96" y="916"/>
                      <a:pt x="94" y="920"/>
                      <a:pt x="92" y="924"/>
                    </a:cubicBezTo>
                    <a:cubicBezTo>
                      <a:pt x="90" y="928"/>
                      <a:pt x="87" y="933"/>
                      <a:pt x="87" y="936"/>
                    </a:cubicBezTo>
                    <a:cubicBezTo>
                      <a:pt x="87" y="937"/>
                      <a:pt x="87" y="937"/>
                      <a:pt x="87" y="937"/>
                    </a:cubicBezTo>
                    <a:cubicBezTo>
                      <a:pt x="87" y="944"/>
                      <a:pt x="94" y="947"/>
                      <a:pt x="99" y="947"/>
                    </a:cubicBezTo>
                    <a:cubicBezTo>
                      <a:pt x="99" y="947"/>
                      <a:pt x="99" y="947"/>
                      <a:pt x="99" y="947"/>
                    </a:cubicBezTo>
                    <a:cubicBezTo>
                      <a:pt x="102" y="947"/>
                      <a:pt x="105" y="946"/>
                      <a:pt x="107" y="945"/>
                    </a:cubicBezTo>
                    <a:cubicBezTo>
                      <a:pt x="107" y="945"/>
                      <a:pt x="107" y="945"/>
                      <a:pt x="107" y="945"/>
                    </a:cubicBezTo>
                    <a:cubicBezTo>
                      <a:pt x="110" y="942"/>
                      <a:pt x="111" y="938"/>
                      <a:pt x="113" y="935"/>
                    </a:cubicBezTo>
                    <a:cubicBezTo>
                      <a:pt x="113" y="934"/>
                      <a:pt x="113" y="934"/>
                      <a:pt x="114" y="933"/>
                    </a:cubicBezTo>
                    <a:cubicBezTo>
                      <a:pt x="114" y="934"/>
                      <a:pt x="114" y="935"/>
                      <a:pt x="114" y="935"/>
                    </a:cubicBezTo>
                    <a:cubicBezTo>
                      <a:pt x="115" y="938"/>
                      <a:pt x="115" y="941"/>
                      <a:pt x="118" y="942"/>
                    </a:cubicBezTo>
                    <a:cubicBezTo>
                      <a:pt x="119" y="943"/>
                      <a:pt x="121" y="943"/>
                      <a:pt x="124" y="943"/>
                    </a:cubicBezTo>
                    <a:cubicBezTo>
                      <a:pt x="128" y="943"/>
                      <a:pt x="134" y="942"/>
                      <a:pt x="137" y="937"/>
                    </a:cubicBezTo>
                    <a:cubicBezTo>
                      <a:pt x="137" y="936"/>
                      <a:pt x="137" y="936"/>
                      <a:pt x="137" y="936"/>
                    </a:cubicBezTo>
                    <a:cubicBezTo>
                      <a:pt x="138" y="935"/>
                      <a:pt x="138" y="933"/>
                      <a:pt x="138" y="931"/>
                    </a:cubicBezTo>
                    <a:cubicBezTo>
                      <a:pt x="138" y="926"/>
                      <a:pt x="137" y="921"/>
                      <a:pt x="137" y="915"/>
                    </a:cubicBezTo>
                    <a:cubicBezTo>
                      <a:pt x="137" y="910"/>
                      <a:pt x="138" y="906"/>
                      <a:pt x="139" y="902"/>
                    </a:cubicBezTo>
                    <a:cubicBezTo>
                      <a:pt x="142" y="894"/>
                      <a:pt x="152" y="888"/>
                      <a:pt x="159" y="880"/>
                    </a:cubicBezTo>
                    <a:cubicBezTo>
                      <a:pt x="164" y="876"/>
                      <a:pt x="169" y="871"/>
                      <a:pt x="174" y="868"/>
                    </a:cubicBezTo>
                    <a:cubicBezTo>
                      <a:pt x="176" y="869"/>
                      <a:pt x="180" y="872"/>
                      <a:pt x="185" y="872"/>
                    </a:cubicBezTo>
                    <a:cubicBezTo>
                      <a:pt x="185" y="872"/>
                      <a:pt x="185" y="872"/>
                      <a:pt x="185" y="872"/>
                    </a:cubicBezTo>
                    <a:cubicBezTo>
                      <a:pt x="185" y="872"/>
                      <a:pt x="185" y="872"/>
                      <a:pt x="185" y="872"/>
                    </a:cubicBezTo>
                    <a:cubicBezTo>
                      <a:pt x="186" y="872"/>
                      <a:pt x="187" y="872"/>
                      <a:pt x="189" y="873"/>
                    </a:cubicBezTo>
                    <a:cubicBezTo>
                      <a:pt x="190" y="873"/>
                      <a:pt x="191" y="873"/>
                      <a:pt x="192" y="873"/>
                    </a:cubicBezTo>
                    <a:cubicBezTo>
                      <a:pt x="192" y="873"/>
                      <a:pt x="192" y="873"/>
                      <a:pt x="192" y="873"/>
                    </a:cubicBezTo>
                    <a:cubicBezTo>
                      <a:pt x="193" y="874"/>
                      <a:pt x="194" y="878"/>
                      <a:pt x="193" y="879"/>
                    </a:cubicBezTo>
                    <a:cubicBezTo>
                      <a:pt x="194" y="879"/>
                      <a:pt x="194" y="879"/>
                      <a:pt x="194" y="879"/>
                    </a:cubicBezTo>
                    <a:cubicBezTo>
                      <a:pt x="195" y="884"/>
                      <a:pt x="200" y="885"/>
                      <a:pt x="201" y="886"/>
                    </a:cubicBezTo>
                    <a:cubicBezTo>
                      <a:pt x="201" y="886"/>
                      <a:pt x="202" y="887"/>
                      <a:pt x="203" y="888"/>
                    </a:cubicBezTo>
                    <a:cubicBezTo>
                      <a:pt x="203" y="889"/>
                      <a:pt x="204" y="891"/>
                      <a:pt x="206" y="891"/>
                    </a:cubicBezTo>
                    <a:cubicBezTo>
                      <a:pt x="207" y="891"/>
                      <a:pt x="208" y="891"/>
                      <a:pt x="209" y="891"/>
                    </a:cubicBezTo>
                    <a:cubicBezTo>
                      <a:pt x="209" y="891"/>
                      <a:pt x="210" y="891"/>
                      <a:pt x="210" y="891"/>
                    </a:cubicBezTo>
                    <a:cubicBezTo>
                      <a:pt x="210" y="891"/>
                      <a:pt x="210" y="891"/>
                      <a:pt x="210" y="891"/>
                    </a:cubicBezTo>
                    <a:cubicBezTo>
                      <a:pt x="210" y="892"/>
                      <a:pt x="210" y="893"/>
                      <a:pt x="210" y="894"/>
                    </a:cubicBezTo>
                    <a:cubicBezTo>
                      <a:pt x="210" y="895"/>
                      <a:pt x="210" y="897"/>
                      <a:pt x="210" y="898"/>
                    </a:cubicBezTo>
                    <a:cubicBezTo>
                      <a:pt x="209" y="899"/>
                      <a:pt x="209" y="900"/>
                      <a:pt x="209" y="902"/>
                    </a:cubicBezTo>
                    <a:cubicBezTo>
                      <a:pt x="209" y="904"/>
                      <a:pt x="209" y="906"/>
                      <a:pt x="209" y="907"/>
                    </a:cubicBezTo>
                    <a:cubicBezTo>
                      <a:pt x="209" y="908"/>
                      <a:pt x="209" y="910"/>
                      <a:pt x="209" y="912"/>
                    </a:cubicBezTo>
                    <a:cubicBezTo>
                      <a:pt x="209" y="913"/>
                      <a:pt x="209" y="913"/>
                      <a:pt x="209" y="914"/>
                    </a:cubicBezTo>
                    <a:cubicBezTo>
                      <a:pt x="209" y="914"/>
                      <a:pt x="209" y="914"/>
                      <a:pt x="209" y="914"/>
                    </a:cubicBezTo>
                    <a:cubicBezTo>
                      <a:pt x="209" y="915"/>
                      <a:pt x="209" y="915"/>
                      <a:pt x="209" y="916"/>
                    </a:cubicBezTo>
                    <a:cubicBezTo>
                      <a:pt x="209" y="917"/>
                      <a:pt x="209" y="917"/>
                      <a:pt x="209" y="918"/>
                    </a:cubicBezTo>
                    <a:cubicBezTo>
                      <a:pt x="209" y="919"/>
                      <a:pt x="206" y="923"/>
                      <a:pt x="205" y="925"/>
                    </a:cubicBezTo>
                    <a:cubicBezTo>
                      <a:pt x="205" y="925"/>
                      <a:pt x="205" y="925"/>
                      <a:pt x="205" y="925"/>
                    </a:cubicBezTo>
                    <a:cubicBezTo>
                      <a:pt x="205" y="925"/>
                      <a:pt x="204" y="926"/>
                      <a:pt x="204" y="926"/>
                    </a:cubicBezTo>
                    <a:cubicBezTo>
                      <a:pt x="203" y="928"/>
                      <a:pt x="203" y="929"/>
                      <a:pt x="203" y="930"/>
                    </a:cubicBezTo>
                    <a:cubicBezTo>
                      <a:pt x="201" y="933"/>
                      <a:pt x="201" y="938"/>
                      <a:pt x="200" y="940"/>
                    </a:cubicBezTo>
                    <a:cubicBezTo>
                      <a:pt x="200" y="940"/>
                      <a:pt x="200" y="940"/>
                      <a:pt x="200" y="940"/>
                    </a:cubicBezTo>
                    <a:cubicBezTo>
                      <a:pt x="200" y="940"/>
                      <a:pt x="200" y="940"/>
                      <a:pt x="201" y="941"/>
                    </a:cubicBezTo>
                    <a:cubicBezTo>
                      <a:pt x="201" y="941"/>
                      <a:pt x="201" y="941"/>
                      <a:pt x="201" y="941"/>
                    </a:cubicBezTo>
                    <a:cubicBezTo>
                      <a:pt x="201" y="941"/>
                      <a:pt x="201" y="941"/>
                      <a:pt x="201" y="941"/>
                    </a:cubicBezTo>
                    <a:cubicBezTo>
                      <a:pt x="201" y="941"/>
                      <a:pt x="201" y="941"/>
                      <a:pt x="201" y="941"/>
                    </a:cubicBezTo>
                    <a:cubicBezTo>
                      <a:pt x="201" y="941"/>
                      <a:pt x="201" y="941"/>
                      <a:pt x="201" y="941"/>
                    </a:cubicBezTo>
                    <a:cubicBezTo>
                      <a:pt x="201" y="941"/>
                      <a:pt x="201" y="941"/>
                      <a:pt x="201" y="941"/>
                    </a:cubicBezTo>
                    <a:cubicBezTo>
                      <a:pt x="201" y="941"/>
                      <a:pt x="201" y="941"/>
                      <a:pt x="201" y="941"/>
                    </a:cubicBezTo>
                    <a:cubicBezTo>
                      <a:pt x="201" y="941"/>
                      <a:pt x="201" y="941"/>
                      <a:pt x="201" y="942"/>
                    </a:cubicBezTo>
                    <a:cubicBezTo>
                      <a:pt x="201" y="942"/>
                      <a:pt x="201" y="942"/>
                      <a:pt x="201" y="942"/>
                    </a:cubicBezTo>
                    <a:cubicBezTo>
                      <a:pt x="197" y="951"/>
                      <a:pt x="187" y="973"/>
                      <a:pt x="177" y="992"/>
                    </a:cubicBezTo>
                    <a:cubicBezTo>
                      <a:pt x="176" y="987"/>
                      <a:pt x="173" y="979"/>
                      <a:pt x="172" y="976"/>
                    </a:cubicBezTo>
                    <a:cubicBezTo>
                      <a:pt x="172" y="975"/>
                      <a:pt x="172" y="975"/>
                      <a:pt x="172" y="975"/>
                    </a:cubicBezTo>
                    <a:cubicBezTo>
                      <a:pt x="170" y="973"/>
                      <a:pt x="167" y="972"/>
                      <a:pt x="165" y="972"/>
                    </a:cubicBezTo>
                    <a:cubicBezTo>
                      <a:pt x="161" y="972"/>
                      <a:pt x="157" y="974"/>
                      <a:pt x="156" y="979"/>
                    </a:cubicBezTo>
                    <a:cubicBezTo>
                      <a:pt x="156" y="980"/>
                      <a:pt x="156" y="980"/>
                      <a:pt x="156" y="980"/>
                    </a:cubicBezTo>
                    <a:cubicBezTo>
                      <a:pt x="157" y="987"/>
                      <a:pt x="162" y="1007"/>
                      <a:pt x="164" y="1016"/>
                    </a:cubicBezTo>
                    <a:cubicBezTo>
                      <a:pt x="163" y="1016"/>
                      <a:pt x="163" y="1016"/>
                      <a:pt x="163" y="1016"/>
                    </a:cubicBezTo>
                    <a:cubicBezTo>
                      <a:pt x="163" y="1016"/>
                      <a:pt x="163" y="1016"/>
                      <a:pt x="163" y="1016"/>
                    </a:cubicBezTo>
                    <a:cubicBezTo>
                      <a:pt x="163" y="1016"/>
                      <a:pt x="164" y="1017"/>
                      <a:pt x="164" y="1018"/>
                    </a:cubicBezTo>
                    <a:cubicBezTo>
                      <a:pt x="161" y="1024"/>
                      <a:pt x="158" y="1030"/>
                      <a:pt x="156" y="1036"/>
                    </a:cubicBezTo>
                    <a:cubicBezTo>
                      <a:pt x="156" y="1036"/>
                      <a:pt x="156" y="1036"/>
                      <a:pt x="156" y="1036"/>
                    </a:cubicBezTo>
                    <a:cubicBezTo>
                      <a:pt x="149" y="1036"/>
                      <a:pt x="129" y="1035"/>
                      <a:pt x="121" y="1033"/>
                    </a:cubicBezTo>
                    <a:cubicBezTo>
                      <a:pt x="117" y="1032"/>
                      <a:pt x="114" y="1029"/>
                      <a:pt x="111" y="1027"/>
                    </a:cubicBezTo>
                    <a:cubicBezTo>
                      <a:pt x="108" y="1024"/>
                      <a:pt x="106" y="1021"/>
                      <a:pt x="103" y="1021"/>
                    </a:cubicBezTo>
                    <a:cubicBezTo>
                      <a:pt x="102" y="1021"/>
                      <a:pt x="102" y="1020"/>
                      <a:pt x="102" y="1020"/>
                    </a:cubicBezTo>
                    <a:cubicBezTo>
                      <a:pt x="97" y="1021"/>
                      <a:pt x="92" y="1025"/>
                      <a:pt x="92" y="1030"/>
                    </a:cubicBezTo>
                    <a:cubicBezTo>
                      <a:pt x="92" y="1031"/>
                      <a:pt x="92" y="1031"/>
                      <a:pt x="93" y="1032"/>
                    </a:cubicBezTo>
                    <a:cubicBezTo>
                      <a:pt x="93" y="1035"/>
                      <a:pt x="97" y="1038"/>
                      <a:pt x="100" y="1042"/>
                    </a:cubicBezTo>
                    <a:cubicBezTo>
                      <a:pt x="104" y="1045"/>
                      <a:pt x="106" y="1048"/>
                      <a:pt x="106" y="1049"/>
                    </a:cubicBezTo>
                    <a:cubicBezTo>
                      <a:pt x="106" y="1049"/>
                      <a:pt x="106" y="1049"/>
                      <a:pt x="106" y="1049"/>
                    </a:cubicBezTo>
                    <a:cubicBezTo>
                      <a:pt x="106" y="1049"/>
                      <a:pt x="105" y="1050"/>
                      <a:pt x="104" y="1051"/>
                    </a:cubicBezTo>
                    <a:cubicBezTo>
                      <a:pt x="102" y="1052"/>
                      <a:pt x="98" y="1053"/>
                      <a:pt x="95" y="1054"/>
                    </a:cubicBezTo>
                    <a:cubicBezTo>
                      <a:pt x="92" y="1055"/>
                      <a:pt x="89" y="1056"/>
                      <a:pt x="88" y="1058"/>
                    </a:cubicBezTo>
                    <a:cubicBezTo>
                      <a:pt x="87" y="1059"/>
                      <a:pt x="87" y="1060"/>
                      <a:pt x="87" y="1062"/>
                    </a:cubicBezTo>
                    <a:cubicBezTo>
                      <a:pt x="87" y="1066"/>
                      <a:pt x="90" y="1071"/>
                      <a:pt x="96" y="1071"/>
                    </a:cubicBezTo>
                    <a:cubicBezTo>
                      <a:pt x="103" y="1071"/>
                      <a:pt x="116" y="1062"/>
                      <a:pt x="124" y="1061"/>
                    </a:cubicBezTo>
                    <a:cubicBezTo>
                      <a:pt x="127" y="1060"/>
                      <a:pt x="131" y="1060"/>
                      <a:pt x="134" y="1060"/>
                    </a:cubicBezTo>
                    <a:cubicBezTo>
                      <a:pt x="137" y="1060"/>
                      <a:pt x="139" y="1060"/>
                      <a:pt x="141" y="1060"/>
                    </a:cubicBezTo>
                    <a:cubicBezTo>
                      <a:pt x="138" y="1063"/>
                      <a:pt x="136" y="1065"/>
                      <a:pt x="133" y="1067"/>
                    </a:cubicBezTo>
                    <a:cubicBezTo>
                      <a:pt x="115" y="1079"/>
                      <a:pt x="73" y="1077"/>
                      <a:pt x="59" y="1079"/>
                    </a:cubicBezTo>
                    <a:cubicBezTo>
                      <a:pt x="59" y="1079"/>
                      <a:pt x="59" y="1079"/>
                      <a:pt x="59" y="1079"/>
                    </a:cubicBezTo>
                    <a:cubicBezTo>
                      <a:pt x="54" y="1081"/>
                      <a:pt x="51" y="1085"/>
                      <a:pt x="51" y="1089"/>
                    </a:cubicBezTo>
                    <a:cubicBezTo>
                      <a:pt x="52" y="1093"/>
                      <a:pt x="53" y="1096"/>
                      <a:pt x="55" y="1098"/>
                    </a:cubicBezTo>
                    <a:cubicBezTo>
                      <a:pt x="56" y="1098"/>
                      <a:pt x="56" y="1098"/>
                      <a:pt x="56" y="1098"/>
                    </a:cubicBezTo>
                    <a:cubicBezTo>
                      <a:pt x="57" y="1099"/>
                      <a:pt x="59" y="1099"/>
                      <a:pt x="61" y="1099"/>
                    </a:cubicBezTo>
                    <a:cubicBezTo>
                      <a:pt x="65" y="1099"/>
                      <a:pt x="68" y="1099"/>
                      <a:pt x="71" y="1099"/>
                    </a:cubicBezTo>
                    <a:cubicBezTo>
                      <a:pt x="73" y="1099"/>
                      <a:pt x="74" y="1099"/>
                      <a:pt x="75" y="1099"/>
                    </a:cubicBezTo>
                    <a:cubicBezTo>
                      <a:pt x="74" y="1101"/>
                      <a:pt x="70" y="1104"/>
                      <a:pt x="67" y="1107"/>
                    </a:cubicBezTo>
                    <a:cubicBezTo>
                      <a:pt x="63" y="1110"/>
                      <a:pt x="59" y="1113"/>
                      <a:pt x="58" y="1117"/>
                    </a:cubicBezTo>
                    <a:cubicBezTo>
                      <a:pt x="57" y="1118"/>
                      <a:pt x="57" y="1118"/>
                      <a:pt x="57" y="1119"/>
                    </a:cubicBezTo>
                    <a:cubicBezTo>
                      <a:pt x="58" y="1124"/>
                      <a:pt x="63" y="1131"/>
                      <a:pt x="70" y="1131"/>
                    </a:cubicBezTo>
                    <a:cubicBezTo>
                      <a:pt x="71" y="1131"/>
                      <a:pt x="72" y="1131"/>
                      <a:pt x="73" y="1130"/>
                    </a:cubicBezTo>
                    <a:cubicBezTo>
                      <a:pt x="73" y="1130"/>
                      <a:pt x="73" y="1130"/>
                      <a:pt x="73" y="1130"/>
                    </a:cubicBezTo>
                    <a:cubicBezTo>
                      <a:pt x="82" y="1126"/>
                      <a:pt x="92" y="1114"/>
                      <a:pt x="105" y="1109"/>
                    </a:cubicBezTo>
                    <a:cubicBezTo>
                      <a:pt x="109" y="1107"/>
                      <a:pt x="115" y="1105"/>
                      <a:pt x="121" y="1104"/>
                    </a:cubicBezTo>
                    <a:cubicBezTo>
                      <a:pt x="115" y="1120"/>
                      <a:pt x="107" y="1155"/>
                      <a:pt x="94" y="1169"/>
                    </a:cubicBezTo>
                    <a:cubicBezTo>
                      <a:pt x="80" y="1185"/>
                      <a:pt x="49" y="1192"/>
                      <a:pt x="34" y="1198"/>
                    </a:cubicBezTo>
                    <a:cubicBezTo>
                      <a:pt x="27" y="1200"/>
                      <a:pt x="22" y="1201"/>
                      <a:pt x="18" y="1201"/>
                    </a:cubicBezTo>
                    <a:cubicBezTo>
                      <a:pt x="16" y="1201"/>
                      <a:pt x="14" y="1201"/>
                      <a:pt x="12" y="1201"/>
                    </a:cubicBezTo>
                    <a:cubicBezTo>
                      <a:pt x="10" y="1201"/>
                      <a:pt x="9" y="1201"/>
                      <a:pt x="7" y="1201"/>
                    </a:cubicBezTo>
                    <a:cubicBezTo>
                      <a:pt x="7" y="1201"/>
                      <a:pt x="7" y="1201"/>
                      <a:pt x="7" y="1201"/>
                    </a:cubicBezTo>
                    <a:cubicBezTo>
                      <a:pt x="2" y="1204"/>
                      <a:pt x="0" y="1209"/>
                      <a:pt x="0" y="1214"/>
                    </a:cubicBezTo>
                    <a:cubicBezTo>
                      <a:pt x="0" y="1218"/>
                      <a:pt x="2" y="1222"/>
                      <a:pt x="4" y="1224"/>
                    </a:cubicBezTo>
                    <a:cubicBezTo>
                      <a:pt x="5" y="1225"/>
                      <a:pt x="5" y="1225"/>
                      <a:pt x="5" y="1225"/>
                    </a:cubicBezTo>
                    <a:cubicBezTo>
                      <a:pt x="6" y="1225"/>
                      <a:pt x="9" y="1225"/>
                      <a:pt x="12" y="1225"/>
                    </a:cubicBezTo>
                    <a:cubicBezTo>
                      <a:pt x="17" y="1225"/>
                      <a:pt x="22" y="1225"/>
                      <a:pt x="26" y="1224"/>
                    </a:cubicBezTo>
                    <a:cubicBezTo>
                      <a:pt x="29" y="1224"/>
                      <a:pt x="31" y="1222"/>
                      <a:pt x="34" y="1221"/>
                    </a:cubicBezTo>
                    <a:cubicBezTo>
                      <a:pt x="34" y="1221"/>
                      <a:pt x="35" y="1221"/>
                      <a:pt x="35" y="1221"/>
                    </a:cubicBezTo>
                    <a:cubicBezTo>
                      <a:pt x="34" y="1223"/>
                      <a:pt x="31" y="1227"/>
                      <a:pt x="29" y="1229"/>
                    </a:cubicBezTo>
                    <a:cubicBezTo>
                      <a:pt x="27" y="1231"/>
                      <a:pt x="23" y="1234"/>
                      <a:pt x="19" y="1236"/>
                    </a:cubicBezTo>
                    <a:cubicBezTo>
                      <a:pt x="15" y="1239"/>
                      <a:pt x="11" y="1241"/>
                      <a:pt x="10" y="1244"/>
                    </a:cubicBezTo>
                    <a:cubicBezTo>
                      <a:pt x="9" y="1245"/>
                      <a:pt x="9" y="1245"/>
                      <a:pt x="9" y="1246"/>
                    </a:cubicBezTo>
                    <a:cubicBezTo>
                      <a:pt x="10" y="1252"/>
                      <a:pt x="16" y="1257"/>
                      <a:pt x="22" y="1258"/>
                    </a:cubicBezTo>
                    <a:cubicBezTo>
                      <a:pt x="28" y="1257"/>
                      <a:pt x="37" y="1249"/>
                      <a:pt x="42" y="1245"/>
                    </a:cubicBezTo>
                    <a:cubicBezTo>
                      <a:pt x="43" y="1244"/>
                      <a:pt x="45" y="1242"/>
                      <a:pt x="46" y="1241"/>
                    </a:cubicBezTo>
                    <a:cubicBezTo>
                      <a:pt x="44" y="1245"/>
                      <a:pt x="43" y="1250"/>
                      <a:pt x="43" y="1253"/>
                    </a:cubicBezTo>
                    <a:cubicBezTo>
                      <a:pt x="43" y="1254"/>
                      <a:pt x="43" y="1255"/>
                      <a:pt x="43" y="1255"/>
                    </a:cubicBezTo>
                    <a:cubicBezTo>
                      <a:pt x="45" y="1259"/>
                      <a:pt x="49" y="1260"/>
                      <a:pt x="53" y="1260"/>
                    </a:cubicBezTo>
                    <a:cubicBezTo>
                      <a:pt x="57" y="1260"/>
                      <a:pt x="60" y="1259"/>
                      <a:pt x="63" y="1257"/>
                    </a:cubicBezTo>
                    <a:cubicBezTo>
                      <a:pt x="66" y="1255"/>
                      <a:pt x="66" y="1251"/>
                      <a:pt x="67" y="1247"/>
                    </a:cubicBezTo>
                    <a:cubicBezTo>
                      <a:pt x="67" y="1243"/>
                      <a:pt x="68" y="1239"/>
                      <a:pt x="69" y="1237"/>
                    </a:cubicBezTo>
                    <a:cubicBezTo>
                      <a:pt x="73" y="1232"/>
                      <a:pt x="80" y="1228"/>
                      <a:pt x="87" y="1223"/>
                    </a:cubicBezTo>
                    <a:cubicBezTo>
                      <a:pt x="88" y="1223"/>
                      <a:pt x="89" y="1222"/>
                      <a:pt x="90" y="1221"/>
                    </a:cubicBezTo>
                    <a:cubicBezTo>
                      <a:pt x="89" y="1225"/>
                      <a:pt x="90" y="1228"/>
                      <a:pt x="88" y="1232"/>
                    </a:cubicBezTo>
                    <a:cubicBezTo>
                      <a:pt x="85" y="1240"/>
                      <a:pt x="88" y="1246"/>
                      <a:pt x="75" y="1259"/>
                    </a:cubicBezTo>
                    <a:cubicBezTo>
                      <a:pt x="62" y="1272"/>
                      <a:pt x="21" y="1301"/>
                      <a:pt x="11" y="1311"/>
                    </a:cubicBezTo>
                    <a:cubicBezTo>
                      <a:pt x="9" y="1312"/>
                      <a:pt x="8" y="1315"/>
                      <a:pt x="8" y="1317"/>
                    </a:cubicBezTo>
                    <a:cubicBezTo>
                      <a:pt x="8" y="1321"/>
                      <a:pt x="10" y="1324"/>
                      <a:pt x="12" y="1327"/>
                    </a:cubicBezTo>
                    <a:cubicBezTo>
                      <a:pt x="14" y="1330"/>
                      <a:pt x="16" y="1332"/>
                      <a:pt x="19" y="1332"/>
                    </a:cubicBezTo>
                    <a:cubicBezTo>
                      <a:pt x="20" y="1332"/>
                      <a:pt x="21" y="1332"/>
                      <a:pt x="21" y="1331"/>
                    </a:cubicBezTo>
                    <a:cubicBezTo>
                      <a:pt x="22" y="1331"/>
                      <a:pt x="22" y="1331"/>
                      <a:pt x="22" y="1331"/>
                    </a:cubicBezTo>
                    <a:cubicBezTo>
                      <a:pt x="33" y="1323"/>
                      <a:pt x="71" y="1295"/>
                      <a:pt x="85" y="1281"/>
                    </a:cubicBezTo>
                    <a:cubicBezTo>
                      <a:pt x="85" y="1284"/>
                      <a:pt x="85" y="1287"/>
                      <a:pt x="85" y="1289"/>
                    </a:cubicBezTo>
                    <a:cubicBezTo>
                      <a:pt x="85" y="1296"/>
                      <a:pt x="85" y="1301"/>
                      <a:pt x="84" y="1311"/>
                    </a:cubicBezTo>
                    <a:cubicBezTo>
                      <a:pt x="82" y="1325"/>
                      <a:pt x="75" y="1354"/>
                      <a:pt x="73" y="1361"/>
                    </a:cubicBezTo>
                    <a:cubicBezTo>
                      <a:pt x="72" y="1361"/>
                      <a:pt x="72" y="1362"/>
                      <a:pt x="73" y="1362"/>
                    </a:cubicBezTo>
                    <a:cubicBezTo>
                      <a:pt x="74" y="1369"/>
                      <a:pt x="81" y="1371"/>
                      <a:pt x="88" y="1371"/>
                    </a:cubicBezTo>
                    <a:cubicBezTo>
                      <a:pt x="93" y="1371"/>
                      <a:pt x="97" y="1370"/>
                      <a:pt x="101" y="1367"/>
                    </a:cubicBezTo>
                    <a:cubicBezTo>
                      <a:pt x="101" y="1367"/>
                      <a:pt x="101" y="1367"/>
                      <a:pt x="101" y="1367"/>
                    </a:cubicBezTo>
                    <a:cubicBezTo>
                      <a:pt x="104" y="1363"/>
                      <a:pt x="105" y="1355"/>
                      <a:pt x="107" y="1348"/>
                    </a:cubicBezTo>
                    <a:cubicBezTo>
                      <a:pt x="108" y="1345"/>
                      <a:pt x="109" y="1342"/>
                      <a:pt x="110" y="1339"/>
                    </a:cubicBezTo>
                    <a:cubicBezTo>
                      <a:pt x="110" y="1339"/>
                      <a:pt x="110" y="1338"/>
                      <a:pt x="110" y="1338"/>
                    </a:cubicBezTo>
                    <a:cubicBezTo>
                      <a:pt x="111" y="1341"/>
                      <a:pt x="113" y="1347"/>
                      <a:pt x="114" y="1353"/>
                    </a:cubicBezTo>
                    <a:cubicBezTo>
                      <a:pt x="116" y="1361"/>
                      <a:pt x="117" y="1369"/>
                      <a:pt x="120" y="1372"/>
                    </a:cubicBezTo>
                    <a:cubicBezTo>
                      <a:pt x="122" y="1374"/>
                      <a:pt x="125" y="1375"/>
                      <a:pt x="127" y="1375"/>
                    </a:cubicBezTo>
                    <a:cubicBezTo>
                      <a:pt x="134" y="1374"/>
                      <a:pt x="142" y="1371"/>
                      <a:pt x="142" y="1363"/>
                    </a:cubicBezTo>
                    <a:cubicBezTo>
                      <a:pt x="142" y="1363"/>
                      <a:pt x="142" y="1362"/>
                      <a:pt x="142" y="1361"/>
                    </a:cubicBezTo>
                    <a:cubicBezTo>
                      <a:pt x="142" y="1346"/>
                      <a:pt x="133" y="1318"/>
                      <a:pt x="133" y="1295"/>
                    </a:cubicBezTo>
                    <a:cubicBezTo>
                      <a:pt x="133" y="1294"/>
                      <a:pt x="133" y="1293"/>
                      <a:pt x="133" y="1292"/>
                    </a:cubicBezTo>
                    <a:cubicBezTo>
                      <a:pt x="134" y="1279"/>
                      <a:pt x="136" y="1262"/>
                      <a:pt x="139" y="1246"/>
                    </a:cubicBezTo>
                    <a:cubicBezTo>
                      <a:pt x="141" y="1230"/>
                      <a:pt x="145" y="1217"/>
                      <a:pt x="148" y="1213"/>
                    </a:cubicBezTo>
                    <a:cubicBezTo>
                      <a:pt x="148" y="1213"/>
                      <a:pt x="148" y="1213"/>
                      <a:pt x="148" y="1213"/>
                    </a:cubicBezTo>
                    <a:cubicBezTo>
                      <a:pt x="148" y="1213"/>
                      <a:pt x="148" y="1213"/>
                      <a:pt x="148" y="1213"/>
                    </a:cubicBezTo>
                    <a:cubicBezTo>
                      <a:pt x="148" y="1213"/>
                      <a:pt x="148" y="1213"/>
                      <a:pt x="149" y="1213"/>
                    </a:cubicBezTo>
                    <a:cubicBezTo>
                      <a:pt x="151" y="1215"/>
                      <a:pt x="155" y="1222"/>
                      <a:pt x="158" y="1228"/>
                    </a:cubicBezTo>
                    <a:cubicBezTo>
                      <a:pt x="161" y="1234"/>
                      <a:pt x="163" y="1240"/>
                      <a:pt x="167" y="1242"/>
                    </a:cubicBezTo>
                    <a:cubicBezTo>
                      <a:pt x="169" y="1243"/>
                      <a:pt x="171" y="1244"/>
                      <a:pt x="173" y="1244"/>
                    </a:cubicBezTo>
                    <a:cubicBezTo>
                      <a:pt x="179" y="1244"/>
                      <a:pt x="187" y="1239"/>
                      <a:pt x="187" y="1231"/>
                    </a:cubicBezTo>
                    <a:cubicBezTo>
                      <a:pt x="187" y="1231"/>
                      <a:pt x="187" y="1230"/>
                      <a:pt x="187" y="1230"/>
                    </a:cubicBezTo>
                    <a:cubicBezTo>
                      <a:pt x="186" y="1224"/>
                      <a:pt x="181" y="1217"/>
                      <a:pt x="176" y="1208"/>
                    </a:cubicBezTo>
                    <a:cubicBezTo>
                      <a:pt x="170" y="1200"/>
                      <a:pt x="165" y="1191"/>
                      <a:pt x="164" y="1185"/>
                    </a:cubicBezTo>
                    <a:cubicBezTo>
                      <a:pt x="164" y="1184"/>
                      <a:pt x="164" y="1182"/>
                      <a:pt x="164" y="1181"/>
                    </a:cubicBezTo>
                    <a:cubicBezTo>
                      <a:pt x="164" y="1171"/>
                      <a:pt x="170" y="1160"/>
                      <a:pt x="173" y="1153"/>
                    </a:cubicBezTo>
                    <a:cubicBezTo>
                      <a:pt x="175" y="1155"/>
                      <a:pt x="177" y="1159"/>
                      <a:pt x="180" y="1163"/>
                    </a:cubicBezTo>
                    <a:cubicBezTo>
                      <a:pt x="183" y="1169"/>
                      <a:pt x="186" y="1175"/>
                      <a:pt x="189" y="1178"/>
                    </a:cubicBezTo>
                    <a:cubicBezTo>
                      <a:pt x="189" y="1178"/>
                      <a:pt x="190" y="1179"/>
                      <a:pt x="190" y="1179"/>
                    </a:cubicBezTo>
                    <a:cubicBezTo>
                      <a:pt x="191" y="1179"/>
                      <a:pt x="191" y="1179"/>
                      <a:pt x="191" y="1179"/>
                    </a:cubicBezTo>
                    <a:cubicBezTo>
                      <a:pt x="194" y="1178"/>
                      <a:pt x="196" y="1178"/>
                      <a:pt x="198" y="1177"/>
                    </a:cubicBezTo>
                    <a:cubicBezTo>
                      <a:pt x="200" y="1175"/>
                      <a:pt x="201" y="1173"/>
                      <a:pt x="203" y="1168"/>
                    </a:cubicBezTo>
                    <a:cubicBezTo>
                      <a:pt x="203" y="1167"/>
                      <a:pt x="203" y="1167"/>
                      <a:pt x="203" y="1167"/>
                    </a:cubicBezTo>
                    <a:cubicBezTo>
                      <a:pt x="202" y="1157"/>
                      <a:pt x="187" y="1144"/>
                      <a:pt x="188" y="1122"/>
                    </a:cubicBezTo>
                    <a:cubicBezTo>
                      <a:pt x="188" y="1117"/>
                      <a:pt x="188" y="1112"/>
                      <a:pt x="190" y="1106"/>
                    </a:cubicBezTo>
                    <a:cubicBezTo>
                      <a:pt x="192" y="1110"/>
                      <a:pt x="196" y="1115"/>
                      <a:pt x="199" y="1120"/>
                    </a:cubicBezTo>
                    <a:cubicBezTo>
                      <a:pt x="202" y="1127"/>
                      <a:pt x="205" y="1139"/>
                      <a:pt x="208" y="1144"/>
                    </a:cubicBezTo>
                    <a:cubicBezTo>
                      <a:pt x="209" y="1145"/>
                      <a:pt x="210" y="1146"/>
                      <a:pt x="212" y="1146"/>
                    </a:cubicBezTo>
                    <a:cubicBezTo>
                      <a:pt x="212" y="1146"/>
                      <a:pt x="212" y="1146"/>
                      <a:pt x="212" y="1146"/>
                    </a:cubicBezTo>
                    <a:cubicBezTo>
                      <a:pt x="215" y="1146"/>
                      <a:pt x="217" y="1143"/>
                      <a:pt x="218" y="1140"/>
                    </a:cubicBezTo>
                    <a:cubicBezTo>
                      <a:pt x="218" y="1140"/>
                      <a:pt x="219" y="1139"/>
                      <a:pt x="219" y="1138"/>
                    </a:cubicBezTo>
                    <a:cubicBezTo>
                      <a:pt x="218" y="1134"/>
                      <a:pt x="216" y="1127"/>
                      <a:pt x="216" y="1124"/>
                    </a:cubicBezTo>
                    <a:cubicBezTo>
                      <a:pt x="216" y="1124"/>
                      <a:pt x="216" y="1124"/>
                      <a:pt x="216" y="1124"/>
                    </a:cubicBezTo>
                    <a:cubicBezTo>
                      <a:pt x="217" y="1124"/>
                      <a:pt x="220" y="1126"/>
                      <a:pt x="222" y="1128"/>
                    </a:cubicBezTo>
                    <a:cubicBezTo>
                      <a:pt x="226" y="1130"/>
                      <a:pt x="228" y="1132"/>
                      <a:pt x="231" y="1133"/>
                    </a:cubicBezTo>
                    <a:cubicBezTo>
                      <a:pt x="235" y="1133"/>
                      <a:pt x="239" y="1130"/>
                      <a:pt x="239" y="1125"/>
                    </a:cubicBezTo>
                    <a:cubicBezTo>
                      <a:pt x="239" y="1124"/>
                      <a:pt x="238" y="1123"/>
                      <a:pt x="238" y="1121"/>
                    </a:cubicBezTo>
                    <a:cubicBezTo>
                      <a:pt x="234" y="1116"/>
                      <a:pt x="223" y="1110"/>
                      <a:pt x="217" y="1103"/>
                    </a:cubicBezTo>
                    <a:cubicBezTo>
                      <a:pt x="212" y="1097"/>
                      <a:pt x="204" y="1083"/>
                      <a:pt x="202" y="1079"/>
                    </a:cubicBezTo>
                    <a:cubicBezTo>
                      <a:pt x="200" y="1080"/>
                      <a:pt x="200" y="1080"/>
                      <a:pt x="200" y="1080"/>
                    </a:cubicBezTo>
                    <a:cubicBezTo>
                      <a:pt x="200" y="1080"/>
                      <a:pt x="200" y="1080"/>
                      <a:pt x="200" y="1079"/>
                    </a:cubicBezTo>
                    <a:cubicBezTo>
                      <a:pt x="200" y="1079"/>
                      <a:pt x="200" y="1079"/>
                      <a:pt x="200" y="1079"/>
                    </a:cubicBezTo>
                    <a:cubicBezTo>
                      <a:pt x="200" y="1079"/>
                      <a:pt x="200" y="1079"/>
                      <a:pt x="200" y="1079"/>
                    </a:cubicBezTo>
                    <a:cubicBezTo>
                      <a:pt x="209" y="1060"/>
                      <a:pt x="221" y="1036"/>
                      <a:pt x="233" y="1015"/>
                    </a:cubicBezTo>
                    <a:cubicBezTo>
                      <a:pt x="236" y="1015"/>
                      <a:pt x="242" y="1015"/>
                      <a:pt x="245" y="1017"/>
                    </a:cubicBezTo>
                    <a:cubicBezTo>
                      <a:pt x="247" y="1019"/>
                      <a:pt x="250" y="1027"/>
                      <a:pt x="254" y="1032"/>
                    </a:cubicBezTo>
                    <a:cubicBezTo>
                      <a:pt x="254" y="1032"/>
                      <a:pt x="254" y="1032"/>
                      <a:pt x="254" y="1032"/>
                    </a:cubicBezTo>
                    <a:cubicBezTo>
                      <a:pt x="255" y="1033"/>
                      <a:pt x="256" y="1033"/>
                      <a:pt x="257" y="1033"/>
                    </a:cubicBezTo>
                    <a:cubicBezTo>
                      <a:pt x="261" y="1033"/>
                      <a:pt x="265" y="1030"/>
                      <a:pt x="265" y="1026"/>
                    </a:cubicBezTo>
                    <a:cubicBezTo>
                      <a:pt x="265" y="1023"/>
                      <a:pt x="263" y="1020"/>
                      <a:pt x="261" y="1017"/>
                    </a:cubicBezTo>
                    <a:cubicBezTo>
                      <a:pt x="259" y="1014"/>
                      <a:pt x="257" y="1011"/>
                      <a:pt x="257" y="1010"/>
                    </a:cubicBezTo>
                    <a:cubicBezTo>
                      <a:pt x="257" y="1010"/>
                      <a:pt x="257" y="1010"/>
                      <a:pt x="257" y="1010"/>
                    </a:cubicBezTo>
                    <a:cubicBezTo>
                      <a:pt x="257" y="1010"/>
                      <a:pt x="257" y="1010"/>
                      <a:pt x="257" y="1010"/>
                    </a:cubicBezTo>
                    <a:cubicBezTo>
                      <a:pt x="258" y="1009"/>
                      <a:pt x="262" y="1009"/>
                      <a:pt x="265" y="1008"/>
                    </a:cubicBezTo>
                    <a:cubicBezTo>
                      <a:pt x="268" y="1008"/>
                      <a:pt x="271" y="1008"/>
                      <a:pt x="273" y="1006"/>
                    </a:cubicBezTo>
                    <a:cubicBezTo>
                      <a:pt x="275" y="1004"/>
                      <a:pt x="276" y="1002"/>
                      <a:pt x="276" y="999"/>
                    </a:cubicBezTo>
                    <a:cubicBezTo>
                      <a:pt x="276" y="997"/>
                      <a:pt x="274" y="993"/>
                      <a:pt x="270" y="993"/>
                    </a:cubicBezTo>
                    <a:cubicBezTo>
                      <a:pt x="269" y="993"/>
                      <a:pt x="269" y="993"/>
                      <a:pt x="269" y="993"/>
                    </a:cubicBezTo>
                    <a:cubicBezTo>
                      <a:pt x="265" y="994"/>
                      <a:pt x="251" y="995"/>
                      <a:pt x="243" y="995"/>
                    </a:cubicBezTo>
                    <a:cubicBezTo>
                      <a:pt x="249" y="984"/>
                      <a:pt x="255" y="973"/>
                      <a:pt x="259" y="966"/>
                    </a:cubicBezTo>
                    <a:cubicBezTo>
                      <a:pt x="259" y="966"/>
                      <a:pt x="259" y="966"/>
                      <a:pt x="259" y="966"/>
                    </a:cubicBezTo>
                    <a:cubicBezTo>
                      <a:pt x="260" y="966"/>
                      <a:pt x="260" y="966"/>
                      <a:pt x="260" y="966"/>
                    </a:cubicBezTo>
                    <a:cubicBezTo>
                      <a:pt x="260" y="966"/>
                      <a:pt x="260" y="966"/>
                      <a:pt x="260" y="966"/>
                    </a:cubicBezTo>
                    <a:cubicBezTo>
                      <a:pt x="262" y="966"/>
                      <a:pt x="263" y="965"/>
                      <a:pt x="263" y="964"/>
                    </a:cubicBezTo>
                    <a:cubicBezTo>
                      <a:pt x="265" y="961"/>
                      <a:pt x="265" y="957"/>
                      <a:pt x="265" y="956"/>
                    </a:cubicBezTo>
                    <a:cubicBezTo>
                      <a:pt x="265" y="955"/>
                      <a:pt x="269" y="953"/>
                      <a:pt x="269" y="949"/>
                    </a:cubicBezTo>
                    <a:cubicBezTo>
                      <a:pt x="269" y="949"/>
                      <a:pt x="269" y="949"/>
                      <a:pt x="269" y="948"/>
                    </a:cubicBezTo>
                    <a:cubicBezTo>
                      <a:pt x="270" y="946"/>
                      <a:pt x="271" y="941"/>
                      <a:pt x="272" y="940"/>
                    </a:cubicBezTo>
                    <a:cubicBezTo>
                      <a:pt x="274" y="937"/>
                      <a:pt x="277" y="935"/>
                      <a:pt x="279" y="933"/>
                    </a:cubicBezTo>
                    <a:cubicBezTo>
                      <a:pt x="279" y="933"/>
                      <a:pt x="279" y="933"/>
                      <a:pt x="279" y="933"/>
                    </a:cubicBezTo>
                    <a:cubicBezTo>
                      <a:pt x="284" y="932"/>
                      <a:pt x="285" y="927"/>
                      <a:pt x="286" y="926"/>
                    </a:cubicBezTo>
                    <a:cubicBezTo>
                      <a:pt x="286" y="925"/>
                      <a:pt x="287" y="925"/>
                      <a:pt x="288" y="924"/>
                    </a:cubicBezTo>
                    <a:cubicBezTo>
                      <a:pt x="289" y="923"/>
                      <a:pt x="291" y="922"/>
                      <a:pt x="291" y="919"/>
                    </a:cubicBezTo>
                    <a:cubicBezTo>
                      <a:pt x="291" y="919"/>
                      <a:pt x="291" y="919"/>
                      <a:pt x="291" y="918"/>
                    </a:cubicBezTo>
                    <a:cubicBezTo>
                      <a:pt x="292" y="916"/>
                      <a:pt x="292" y="912"/>
                      <a:pt x="294" y="911"/>
                    </a:cubicBezTo>
                    <a:cubicBezTo>
                      <a:pt x="295" y="909"/>
                      <a:pt x="302" y="907"/>
                      <a:pt x="303" y="906"/>
                    </a:cubicBezTo>
                    <a:cubicBezTo>
                      <a:pt x="303" y="906"/>
                      <a:pt x="303" y="906"/>
                      <a:pt x="303" y="906"/>
                    </a:cubicBezTo>
                    <a:cubicBezTo>
                      <a:pt x="303" y="906"/>
                      <a:pt x="303" y="906"/>
                      <a:pt x="304" y="906"/>
                    </a:cubicBezTo>
                    <a:cubicBezTo>
                      <a:pt x="304" y="906"/>
                      <a:pt x="304" y="906"/>
                      <a:pt x="304" y="906"/>
                    </a:cubicBezTo>
                    <a:cubicBezTo>
                      <a:pt x="308" y="906"/>
                      <a:pt x="310" y="903"/>
                      <a:pt x="311" y="901"/>
                    </a:cubicBezTo>
                    <a:cubicBezTo>
                      <a:pt x="312" y="898"/>
                      <a:pt x="313" y="896"/>
                      <a:pt x="313" y="895"/>
                    </a:cubicBezTo>
                    <a:cubicBezTo>
                      <a:pt x="315" y="892"/>
                      <a:pt x="317" y="890"/>
                      <a:pt x="317" y="886"/>
                    </a:cubicBezTo>
                    <a:cubicBezTo>
                      <a:pt x="317" y="886"/>
                      <a:pt x="317" y="886"/>
                      <a:pt x="317" y="886"/>
                    </a:cubicBezTo>
                    <a:cubicBezTo>
                      <a:pt x="318" y="883"/>
                      <a:pt x="317" y="880"/>
                      <a:pt x="318" y="879"/>
                    </a:cubicBezTo>
                    <a:cubicBezTo>
                      <a:pt x="319" y="879"/>
                      <a:pt x="320" y="877"/>
                      <a:pt x="322" y="877"/>
                    </a:cubicBezTo>
                    <a:cubicBezTo>
                      <a:pt x="323" y="876"/>
                      <a:pt x="325" y="875"/>
                      <a:pt x="326" y="874"/>
                    </a:cubicBezTo>
                    <a:cubicBezTo>
                      <a:pt x="325" y="874"/>
                      <a:pt x="325" y="874"/>
                      <a:pt x="325" y="874"/>
                    </a:cubicBezTo>
                    <a:cubicBezTo>
                      <a:pt x="327" y="873"/>
                      <a:pt x="328" y="871"/>
                      <a:pt x="329" y="870"/>
                    </a:cubicBezTo>
                    <a:cubicBezTo>
                      <a:pt x="330" y="868"/>
                      <a:pt x="331" y="867"/>
                      <a:pt x="332" y="866"/>
                    </a:cubicBezTo>
                    <a:cubicBezTo>
                      <a:pt x="334" y="864"/>
                      <a:pt x="336" y="861"/>
                      <a:pt x="338" y="858"/>
                    </a:cubicBezTo>
                    <a:cubicBezTo>
                      <a:pt x="338" y="858"/>
                      <a:pt x="338" y="858"/>
                      <a:pt x="338" y="858"/>
                    </a:cubicBezTo>
                    <a:cubicBezTo>
                      <a:pt x="338" y="857"/>
                      <a:pt x="340" y="851"/>
                      <a:pt x="341" y="850"/>
                    </a:cubicBezTo>
                    <a:cubicBezTo>
                      <a:pt x="341" y="850"/>
                      <a:pt x="342" y="850"/>
                      <a:pt x="343" y="850"/>
                    </a:cubicBezTo>
                    <a:cubicBezTo>
                      <a:pt x="344" y="849"/>
                      <a:pt x="345" y="849"/>
                      <a:pt x="346" y="849"/>
                    </a:cubicBezTo>
                    <a:cubicBezTo>
                      <a:pt x="347" y="849"/>
                      <a:pt x="347" y="849"/>
                      <a:pt x="347" y="849"/>
                    </a:cubicBezTo>
                    <a:cubicBezTo>
                      <a:pt x="350" y="849"/>
                      <a:pt x="352" y="847"/>
                      <a:pt x="353" y="845"/>
                    </a:cubicBezTo>
                    <a:cubicBezTo>
                      <a:pt x="355" y="843"/>
                      <a:pt x="357" y="841"/>
                      <a:pt x="357" y="839"/>
                    </a:cubicBezTo>
                    <a:cubicBezTo>
                      <a:pt x="359" y="837"/>
                      <a:pt x="360" y="835"/>
                      <a:pt x="360" y="832"/>
                    </a:cubicBezTo>
                    <a:cubicBezTo>
                      <a:pt x="360" y="832"/>
                      <a:pt x="360" y="832"/>
                      <a:pt x="360" y="832"/>
                    </a:cubicBezTo>
                    <a:cubicBezTo>
                      <a:pt x="360" y="832"/>
                      <a:pt x="360" y="832"/>
                      <a:pt x="360" y="831"/>
                    </a:cubicBezTo>
                    <a:cubicBezTo>
                      <a:pt x="360" y="831"/>
                      <a:pt x="360" y="830"/>
                      <a:pt x="360" y="830"/>
                    </a:cubicBezTo>
                    <a:cubicBezTo>
                      <a:pt x="360" y="830"/>
                      <a:pt x="360" y="830"/>
                      <a:pt x="360" y="829"/>
                    </a:cubicBezTo>
                    <a:cubicBezTo>
                      <a:pt x="360" y="829"/>
                      <a:pt x="360" y="829"/>
                      <a:pt x="360" y="829"/>
                    </a:cubicBezTo>
                    <a:cubicBezTo>
                      <a:pt x="360" y="829"/>
                      <a:pt x="361" y="828"/>
                      <a:pt x="361" y="828"/>
                    </a:cubicBezTo>
                    <a:cubicBezTo>
                      <a:pt x="361" y="828"/>
                      <a:pt x="361" y="827"/>
                      <a:pt x="361" y="827"/>
                    </a:cubicBezTo>
                    <a:cubicBezTo>
                      <a:pt x="361" y="827"/>
                      <a:pt x="363" y="827"/>
                      <a:pt x="364" y="827"/>
                    </a:cubicBezTo>
                    <a:cubicBezTo>
                      <a:pt x="366" y="827"/>
                      <a:pt x="367" y="828"/>
                      <a:pt x="369" y="828"/>
                    </a:cubicBezTo>
                    <a:cubicBezTo>
                      <a:pt x="370" y="828"/>
                      <a:pt x="371" y="827"/>
                      <a:pt x="372" y="827"/>
                    </a:cubicBezTo>
                    <a:cubicBezTo>
                      <a:pt x="373" y="827"/>
                      <a:pt x="374" y="828"/>
                      <a:pt x="375" y="828"/>
                    </a:cubicBezTo>
                    <a:cubicBezTo>
                      <a:pt x="375" y="828"/>
                      <a:pt x="376" y="828"/>
                      <a:pt x="376" y="828"/>
                    </a:cubicBezTo>
                    <a:cubicBezTo>
                      <a:pt x="377" y="828"/>
                      <a:pt x="377" y="828"/>
                      <a:pt x="378" y="829"/>
                    </a:cubicBezTo>
                    <a:cubicBezTo>
                      <a:pt x="378" y="829"/>
                      <a:pt x="379" y="829"/>
                      <a:pt x="379" y="829"/>
                    </a:cubicBezTo>
                    <a:cubicBezTo>
                      <a:pt x="379" y="832"/>
                      <a:pt x="381" y="833"/>
                      <a:pt x="382" y="834"/>
                    </a:cubicBezTo>
                    <a:cubicBezTo>
                      <a:pt x="384" y="835"/>
                      <a:pt x="385" y="835"/>
                      <a:pt x="386" y="836"/>
                    </a:cubicBezTo>
                    <a:cubicBezTo>
                      <a:pt x="386" y="836"/>
                      <a:pt x="386" y="838"/>
                      <a:pt x="387" y="839"/>
                    </a:cubicBezTo>
                    <a:cubicBezTo>
                      <a:pt x="387" y="841"/>
                      <a:pt x="389" y="843"/>
                      <a:pt x="391" y="843"/>
                    </a:cubicBezTo>
                    <a:cubicBezTo>
                      <a:pt x="391" y="843"/>
                      <a:pt x="391" y="843"/>
                      <a:pt x="391" y="843"/>
                    </a:cubicBezTo>
                    <a:cubicBezTo>
                      <a:pt x="398" y="846"/>
                      <a:pt x="398" y="846"/>
                      <a:pt x="398" y="846"/>
                    </a:cubicBezTo>
                    <a:cubicBezTo>
                      <a:pt x="402" y="854"/>
                      <a:pt x="402" y="854"/>
                      <a:pt x="402" y="854"/>
                    </a:cubicBezTo>
                    <a:cubicBezTo>
                      <a:pt x="402" y="855"/>
                      <a:pt x="403" y="856"/>
                      <a:pt x="403" y="857"/>
                    </a:cubicBezTo>
                    <a:cubicBezTo>
                      <a:pt x="403" y="857"/>
                      <a:pt x="403" y="857"/>
                      <a:pt x="403" y="857"/>
                    </a:cubicBezTo>
                    <a:cubicBezTo>
                      <a:pt x="403" y="857"/>
                      <a:pt x="403" y="857"/>
                      <a:pt x="403" y="857"/>
                    </a:cubicBezTo>
                    <a:cubicBezTo>
                      <a:pt x="405" y="859"/>
                      <a:pt x="408" y="861"/>
                      <a:pt x="409" y="862"/>
                    </a:cubicBezTo>
                    <a:cubicBezTo>
                      <a:pt x="411" y="863"/>
                      <a:pt x="412" y="869"/>
                      <a:pt x="418" y="870"/>
                    </a:cubicBezTo>
                    <a:cubicBezTo>
                      <a:pt x="424" y="874"/>
                      <a:pt x="424" y="874"/>
                      <a:pt x="424" y="874"/>
                    </a:cubicBezTo>
                    <a:cubicBezTo>
                      <a:pt x="427" y="882"/>
                      <a:pt x="427" y="882"/>
                      <a:pt x="427" y="882"/>
                    </a:cubicBezTo>
                    <a:cubicBezTo>
                      <a:pt x="427" y="882"/>
                      <a:pt x="427" y="882"/>
                      <a:pt x="427" y="882"/>
                    </a:cubicBezTo>
                    <a:cubicBezTo>
                      <a:pt x="427" y="882"/>
                      <a:pt x="427" y="882"/>
                      <a:pt x="427" y="882"/>
                    </a:cubicBezTo>
                    <a:cubicBezTo>
                      <a:pt x="427" y="885"/>
                      <a:pt x="429" y="887"/>
                      <a:pt x="431" y="888"/>
                    </a:cubicBezTo>
                    <a:cubicBezTo>
                      <a:pt x="433" y="889"/>
                      <a:pt x="435" y="890"/>
                      <a:pt x="436" y="891"/>
                    </a:cubicBezTo>
                    <a:cubicBezTo>
                      <a:pt x="438" y="893"/>
                      <a:pt x="440" y="898"/>
                      <a:pt x="445" y="899"/>
                    </a:cubicBezTo>
                    <a:cubicBezTo>
                      <a:pt x="445" y="899"/>
                      <a:pt x="445" y="899"/>
                      <a:pt x="445" y="899"/>
                    </a:cubicBezTo>
                    <a:cubicBezTo>
                      <a:pt x="450" y="902"/>
                      <a:pt x="450" y="902"/>
                      <a:pt x="450" y="902"/>
                    </a:cubicBezTo>
                    <a:cubicBezTo>
                      <a:pt x="452" y="907"/>
                      <a:pt x="452" y="907"/>
                      <a:pt x="452" y="907"/>
                    </a:cubicBezTo>
                    <a:cubicBezTo>
                      <a:pt x="452" y="908"/>
                      <a:pt x="452" y="911"/>
                      <a:pt x="455" y="913"/>
                    </a:cubicBezTo>
                    <a:cubicBezTo>
                      <a:pt x="457" y="916"/>
                      <a:pt x="464" y="921"/>
                      <a:pt x="468" y="923"/>
                    </a:cubicBezTo>
                    <a:cubicBezTo>
                      <a:pt x="470" y="923"/>
                      <a:pt x="471" y="924"/>
                      <a:pt x="472" y="924"/>
                    </a:cubicBezTo>
                    <a:cubicBezTo>
                      <a:pt x="473" y="924"/>
                      <a:pt x="474" y="923"/>
                      <a:pt x="475" y="923"/>
                    </a:cubicBezTo>
                    <a:cubicBezTo>
                      <a:pt x="475" y="923"/>
                      <a:pt x="475" y="923"/>
                      <a:pt x="475" y="923"/>
                    </a:cubicBezTo>
                    <a:cubicBezTo>
                      <a:pt x="476" y="924"/>
                      <a:pt x="478" y="927"/>
                      <a:pt x="479" y="928"/>
                    </a:cubicBezTo>
                    <a:cubicBezTo>
                      <a:pt x="479" y="928"/>
                      <a:pt x="479" y="928"/>
                      <a:pt x="479" y="929"/>
                    </a:cubicBezTo>
                    <a:cubicBezTo>
                      <a:pt x="479" y="929"/>
                      <a:pt x="479" y="929"/>
                      <a:pt x="479" y="929"/>
                    </a:cubicBezTo>
                    <a:cubicBezTo>
                      <a:pt x="479" y="929"/>
                      <a:pt x="479" y="929"/>
                      <a:pt x="479" y="929"/>
                    </a:cubicBezTo>
                    <a:cubicBezTo>
                      <a:pt x="479" y="930"/>
                      <a:pt x="478" y="931"/>
                      <a:pt x="478" y="932"/>
                    </a:cubicBezTo>
                    <a:cubicBezTo>
                      <a:pt x="478" y="933"/>
                      <a:pt x="479" y="935"/>
                      <a:pt x="480" y="935"/>
                    </a:cubicBezTo>
                    <a:cubicBezTo>
                      <a:pt x="481" y="937"/>
                      <a:pt x="486" y="946"/>
                      <a:pt x="494" y="946"/>
                    </a:cubicBezTo>
                    <a:cubicBezTo>
                      <a:pt x="494" y="946"/>
                      <a:pt x="495" y="946"/>
                      <a:pt x="495" y="946"/>
                    </a:cubicBezTo>
                    <a:cubicBezTo>
                      <a:pt x="500" y="950"/>
                      <a:pt x="500" y="950"/>
                      <a:pt x="500" y="950"/>
                    </a:cubicBezTo>
                    <a:cubicBezTo>
                      <a:pt x="501" y="955"/>
                      <a:pt x="501" y="955"/>
                      <a:pt x="501" y="955"/>
                    </a:cubicBezTo>
                    <a:cubicBezTo>
                      <a:pt x="501" y="955"/>
                      <a:pt x="501" y="956"/>
                      <a:pt x="501" y="956"/>
                    </a:cubicBezTo>
                    <a:cubicBezTo>
                      <a:pt x="501" y="961"/>
                      <a:pt x="506" y="962"/>
                      <a:pt x="508" y="964"/>
                    </a:cubicBezTo>
                    <a:cubicBezTo>
                      <a:pt x="510" y="965"/>
                      <a:pt x="512" y="971"/>
                      <a:pt x="517" y="972"/>
                    </a:cubicBezTo>
                    <a:cubicBezTo>
                      <a:pt x="517" y="972"/>
                      <a:pt x="517" y="972"/>
                      <a:pt x="517" y="972"/>
                    </a:cubicBezTo>
                    <a:cubicBezTo>
                      <a:pt x="519" y="973"/>
                      <a:pt x="525" y="976"/>
                      <a:pt x="526" y="978"/>
                    </a:cubicBezTo>
                    <a:cubicBezTo>
                      <a:pt x="527" y="979"/>
                      <a:pt x="527" y="981"/>
                      <a:pt x="528" y="983"/>
                    </a:cubicBezTo>
                    <a:cubicBezTo>
                      <a:pt x="527" y="984"/>
                      <a:pt x="527" y="985"/>
                      <a:pt x="527" y="986"/>
                    </a:cubicBezTo>
                    <a:cubicBezTo>
                      <a:pt x="527" y="991"/>
                      <a:pt x="533" y="994"/>
                      <a:pt x="535" y="996"/>
                    </a:cubicBezTo>
                    <a:cubicBezTo>
                      <a:pt x="537" y="997"/>
                      <a:pt x="539" y="1004"/>
                      <a:pt x="545" y="1005"/>
                    </a:cubicBezTo>
                    <a:cubicBezTo>
                      <a:pt x="545" y="1005"/>
                      <a:pt x="546" y="1005"/>
                      <a:pt x="546" y="1005"/>
                    </a:cubicBezTo>
                    <a:cubicBezTo>
                      <a:pt x="551" y="1011"/>
                      <a:pt x="551" y="1011"/>
                      <a:pt x="551" y="1011"/>
                    </a:cubicBezTo>
                    <a:cubicBezTo>
                      <a:pt x="550" y="1012"/>
                      <a:pt x="549" y="1013"/>
                      <a:pt x="549" y="1016"/>
                    </a:cubicBezTo>
                    <a:cubicBezTo>
                      <a:pt x="549" y="1016"/>
                      <a:pt x="549" y="1016"/>
                      <a:pt x="549" y="1016"/>
                    </a:cubicBezTo>
                    <a:cubicBezTo>
                      <a:pt x="550" y="1022"/>
                      <a:pt x="556" y="1035"/>
                      <a:pt x="560" y="1039"/>
                    </a:cubicBezTo>
                    <a:cubicBezTo>
                      <a:pt x="561" y="1041"/>
                      <a:pt x="562" y="1041"/>
                      <a:pt x="564" y="1041"/>
                    </a:cubicBezTo>
                    <a:cubicBezTo>
                      <a:pt x="564" y="1041"/>
                      <a:pt x="564" y="1041"/>
                      <a:pt x="564" y="1041"/>
                    </a:cubicBezTo>
                    <a:cubicBezTo>
                      <a:pt x="564" y="1041"/>
                      <a:pt x="565" y="1041"/>
                      <a:pt x="566" y="1041"/>
                    </a:cubicBezTo>
                    <a:cubicBezTo>
                      <a:pt x="570" y="1055"/>
                      <a:pt x="578" y="1080"/>
                      <a:pt x="587" y="1109"/>
                    </a:cubicBezTo>
                    <a:cubicBezTo>
                      <a:pt x="585" y="1116"/>
                      <a:pt x="577" y="1138"/>
                      <a:pt x="571" y="1148"/>
                    </a:cubicBezTo>
                    <a:cubicBezTo>
                      <a:pt x="566" y="1157"/>
                      <a:pt x="555" y="1162"/>
                      <a:pt x="552" y="1168"/>
                    </a:cubicBezTo>
                    <a:cubicBezTo>
                      <a:pt x="551" y="1169"/>
                      <a:pt x="551" y="1170"/>
                      <a:pt x="551" y="1170"/>
                    </a:cubicBezTo>
                    <a:cubicBezTo>
                      <a:pt x="551" y="1175"/>
                      <a:pt x="555" y="1178"/>
                      <a:pt x="559" y="1178"/>
                    </a:cubicBezTo>
                    <a:cubicBezTo>
                      <a:pt x="560" y="1178"/>
                      <a:pt x="560" y="1178"/>
                      <a:pt x="560" y="1178"/>
                    </a:cubicBezTo>
                    <a:cubicBezTo>
                      <a:pt x="564" y="1177"/>
                      <a:pt x="566" y="1174"/>
                      <a:pt x="569" y="1171"/>
                    </a:cubicBezTo>
                    <a:cubicBezTo>
                      <a:pt x="572" y="1169"/>
                      <a:pt x="576" y="1166"/>
                      <a:pt x="577" y="1166"/>
                    </a:cubicBezTo>
                    <a:cubicBezTo>
                      <a:pt x="579" y="1173"/>
                      <a:pt x="583" y="1192"/>
                      <a:pt x="586" y="1197"/>
                    </a:cubicBezTo>
                    <a:cubicBezTo>
                      <a:pt x="587" y="1198"/>
                      <a:pt x="589" y="1199"/>
                      <a:pt x="591" y="1199"/>
                    </a:cubicBezTo>
                    <a:cubicBezTo>
                      <a:pt x="591" y="1199"/>
                      <a:pt x="591" y="1199"/>
                      <a:pt x="591" y="1199"/>
                    </a:cubicBezTo>
                    <a:cubicBezTo>
                      <a:pt x="595" y="1199"/>
                      <a:pt x="598" y="1195"/>
                      <a:pt x="599" y="1192"/>
                    </a:cubicBezTo>
                    <a:cubicBezTo>
                      <a:pt x="599" y="1191"/>
                      <a:pt x="599" y="1190"/>
                      <a:pt x="599" y="1190"/>
                    </a:cubicBezTo>
                    <a:cubicBezTo>
                      <a:pt x="599" y="1184"/>
                      <a:pt x="595" y="1175"/>
                      <a:pt x="595" y="1169"/>
                    </a:cubicBezTo>
                    <a:cubicBezTo>
                      <a:pt x="595" y="1169"/>
                      <a:pt x="595" y="1169"/>
                      <a:pt x="596" y="1168"/>
                    </a:cubicBezTo>
                    <a:cubicBezTo>
                      <a:pt x="596" y="1163"/>
                      <a:pt x="599" y="1157"/>
                      <a:pt x="601" y="1152"/>
                    </a:cubicBezTo>
                    <a:cubicBezTo>
                      <a:pt x="614" y="1193"/>
                      <a:pt x="626" y="1235"/>
                      <a:pt x="629" y="1263"/>
                    </a:cubicBezTo>
                    <a:cubicBezTo>
                      <a:pt x="630" y="1272"/>
                      <a:pt x="631" y="1281"/>
                      <a:pt x="631" y="1289"/>
                    </a:cubicBezTo>
                    <a:cubicBezTo>
                      <a:pt x="631" y="1303"/>
                      <a:pt x="629" y="1316"/>
                      <a:pt x="627" y="1329"/>
                    </a:cubicBezTo>
                    <a:cubicBezTo>
                      <a:pt x="623" y="1330"/>
                      <a:pt x="611" y="1336"/>
                      <a:pt x="604" y="1337"/>
                    </a:cubicBezTo>
                    <a:cubicBezTo>
                      <a:pt x="602" y="1338"/>
                      <a:pt x="599" y="1338"/>
                      <a:pt x="596" y="1338"/>
                    </a:cubicBezTo>
                    <a:cubicBezTo>
                      <a:pt x="592" y="1338"/>
                      <a:pt x="588" y="1337"/>
                      <a:pt x="585" y="1337"/>
                    </a:cubicBezTo>
                    <a:cubicBezTo>
                      <a:pt x="581" y="1337"/>
                      <a:pt x="578" y="1338"/>
                      <a:pt x="575" y="1339"/>
                    </a:cubicBezTo>
                    <a:cubicBezTo>
                      <a:pt x="573" y="1340"/>
                      <a:pt x="572" y="1343"/>
                      <a:pt x="572" y="1345"/>
                    </a:cubicBezTo>
                    <a:cubicBezTo>
                      <a:pt x="572" y="1349"/>
                      <a:pt x="573" y="1353"/>
                      <a:pt x="576" y="1355"/>
                    </a:cubicBezTo>
                    <a:cubicBezTo>
                      <a:pt x="578" y="1357"/>
                      <a:pt x="582" y="1357"/>
                      <a:pt x="586" y="1357"/>
                    </a:cubicBezTo>
                    <a:cubicBezTo>
                      <a:pt x="585" y="1357"/>
                      <a:pt x="584" y="1357"/>
                      <a:pt x="583" y="1357"/>
                    </a:cubicBezTo>
                    <a:cubicBezTo>
                      <a:pt x="579" y="1359"/>
                      <a:pt x="575" y="1360"/>
                      <a:pt x="573" y="1363"/>
                    </a:cubicBezTo>
                    <a:cubicBezTo>
                      <a:pt x="572" y="1364"/>
                      <a:pt x="572" y="1366"/>
                      <a:pt x="572" y="1368"/>
                    </a:cubicBezTo>
                    <a:cubicBezTo>
                      <a:pt x="572" y="1370"/>
                      <a:pt x="572" y="1372"/>
                      <a:pt x="573" y="1373"/>
                    </a:cubicBezTo>
                    <a:cubicBezTo>
                      <a:pt x="574" y="1375"/>
                      <a:pt x="577" y="1377"/>
                      <a:pt x="579" y="1377"/>
                    </a:cubicBezTo>
                    <a:cubicBezTo>
                      <a:pt x="579" y="1377"/>
                      <a:pt x="579" y="1377"/>
                      <a:pt x="579" y="1377"/>
                    </a:cubicBezTo>
                    <a:cubicBezTo>
                      <a:pt x="580" y="1377"/>
                      <a:pt x="581" y="1376"/>
                      <a:pt x="582" y="1376"/>
                    </a:cubicBezTo>
                    <a:cubicBezTo>
                      <a:pt x="582" y="1376"/>
                      <a:pt x="582" y="1376"/>
                      <a:pt x="583" y="1376"/>
                    </a:cubicBezTo>
                    <a:cubicBezTo>
                      <a:pt x="589" y="1376"/>
                      <a:pt x="599" y="1371"/>
                      <a:pt x="605" y="1369"/>
                    </a:cubicBezTo>
                    <a:cubicBezTo>
                      <a:pt x="611" y="1366"/>
                      <a:pt x="617" y="1363"/>
                      <a:pt x="621" y="1361"/>
                    </a:cubicBezTo>
                    <a:cubicBezTo>
                      <a:pt x="617" y="1382"/>
                      <a:pt x="612" y="1399"/>
                      <a:pt x="610" y="1412"/>
                    </a:cubicBezTo>
                    <a:cubicBezTo>
                      <a:pt x="607" y="1427"/>
                      <a:pt x="604" y="1434"/>
                      <a:pt x="602" y="1437"/>
                    </a:cubicBezTo>
                    <a:cubicBezTo>
                      <a:pt x="600" y="1441"/>
                      <a:pt x="598" y="1442"/>
                      <a:pt x="598" y="1445"/>
                    </a:cubicBezTo>
                    <a:cubicBezTo>
                      <a:pt x="598" y="1446"/>
                      <a:pt x="598" y="1446"/>
                      <a:pt x="598" y="1446"/>
                    </a:cubicBezTo>
                    <a:cubicBezTo>
                      <a:pt x="599" y="1450"/>
                      <a:pt x="601" y="1453"/>
                      <a:pt x="605" y="1453"/>
                    </a:cubicBezTo>
                    <a:cubicBezTo>
                      <a:pt x="607" y="1453"/>
                      <a:pt x="608" y="1453"/>
                      <a:pt x="610" y="1452"/>
                    </a:cubicBezTo>
                    <a:cubicBezTo>
                      <a:pt x="612" y="1450"/>
                      <a:pt x="615" y="1445"/>
                      <a:pt x="617" y="1440"/>
                    </a:cubicBezTo>
                    <a:cubicBezTo>
                      <a:pt x="618" y="1437"/>
                      <a:pt x="620" y="1435"/>
                      <a:pt x="621" y="1433"/>
                    </a:cubicBezTo>
                    <a:cubicBezTo>
                      <a:pt x="621" y="1433"/>
                      <a:pt x="622" y="1432"/>
                      <a:pt x="622" y="1432"/>
                    </a:cubicBezTo>
                    <a:cubicBezTo>
                      <a:pt x="622" y="1433"/>
                      <a:pt x="623" y="1436"/>
                      <a:pt x="623" y="1439"/>
                    </a:cubicBezTo>
                    <a:cubicBezTo>
                      <a:pt x="624" y="1443"/>
                      <a:pt x="624" y="1446"/>
                      <a:pt x="627" y="1448"/>
                    </a:cubicBezTo>
                    <a:cubicBezTo>
                      <a:pt x="628" y="1449"/>
                      <a:pt x="629" y="1449"/>
                      <a:pt x="631" y="1449"/>
                    </a:cubicBezTo>
                    <a:cubicBezTo>
                      <a:pt x="635" y="1449"/>
                      <a:pt x="639" y="1447"/>
                      <a:pt x="641" y="1442"/>
                    </a:cubicBezTo>
                    <a:cubicBezTo>
                      <a:pt x="641" y="1441"/>
                      <a:pt x="641" y="1440"/>
                      <a:pt x="641" y="1439"/>
                    </a:cubicBezTo>
                    <a:cubicBezTo>
                      <a:pt x="641" y="1434"/>
                      <a:pt x="639" y="1428"/>
                      <a:pt x="639" y="1421"/>
                    </a:cubicBezTo>
                    <a:cubicBezTo>
                      <a:pt x="639" y="1419"/>
                      <a:pt x="639" y="1418"/>
                      <a:pt x="639" y="1416"/>
                    </a:cubicBezTo>
                    <a:cubicBezTo>
                      <a:pt x="640" y="1410"/>
                      <a:pt x="642" y="1399"/>
                      <a:pt x="645" y="1389"/>
                    </a:cubicBezTo>
                    <a:cubicBezTo>
                      <a:pt x="646" y="1384"/>
                      <a:pt x="647" y="1380"/>
                      <a:pt x="648" y="1376"/>
                    </a:cubicBezTo>
                    <a:cubicBezTo>
                      <a:pt x="649" y="1374"/>
                      <a:pt x="650" y="1372"/>
                      <a:pt x="650" y="1371"/>
                    </a:cubicBezTo>
                    <a:cubicBezTo>
                      <a:pt x="651" y="1372"/>
                      <a:pt x="652" y="1375"/>
                      <a:pt x="652" y="1379"/>
                    </a:cubicBezTo>
                    <a:cubicBezTo>
                      <a:pt x="654" y="1384"/>
                      <a:pt x="655" y="1390"/>
                      <a:pt x="657" y="1396"/>
                    </a:cubicBezTo>
                    <a:cubicBezTo>
                      <a:pt x="662" y="1411"/>
                      <a:pt x="673" y="1445"/>
                      <a:pt x="679" y="1456"/>
                    </a:cubicBezTo>
                    <a:cubicBezTo>
                      <a:pt x="681" y="1460"/>
                      <a:pt x="684" y="1462"/>
                      <a:pt x="686" y="1462"/>
                    </a:cubicBezTo>
                    <a:cubicBezTo>
                      <a:pt x="691" y="1462"/>
                      <a:pt x="693" y="1458"/>
                      <a:pt x="694" y="1456"/>
                    </a:cubicBezTo>
                    <a:cubicBezTo>
                      <a:pt x="694" y="1455"/>
                      <a:pt x="694" y="1455"/>
                      <a:pt x="694" y="1455"/>
                    </a:cubicBezTo>
                    <a:cubicBezTo>
                      <a:pt x="694" y="1452"/>
                      <a:pt x="692" y="1449"/>
                      <a:pt x="691" y="1446"/>
                    </a:cubicBezTo>
                    <a:cubicBezTo>
                      <a:pt x="690" y="1444"/>
                      <a:pt x="689" y="1443"/>
                      <a:pt x="689" y="1441"/>
                    </a:cubicBezTo>
                    <a:cubicBezTo>
                      <a:pt x="691" y="1442"/>
                      <a:pt x="694" y="1444"/>
                      <a:pt x="696" y="1446"/>
                    </a:cubicBezTo>
                    <a:cubicBezTo>
                      <a:pt x="699" y="1448"/>
                      <a:pt x="702" y="1449"/>
                      <a:pt x="705" y="1450"/>
                    </a:cubicBezTo>
                    <a:cubicBezTo>
                      <a:pt x="710" y="1449"/>
                      <a:pt x="713" y="1445"/>
                      <a:pt x="713" y="1440"/>
                    </a:cubicBezTo>
                    <a:cubicBezTo>
                      <a:pt x="713" y="1439"/>
                      <a:pt x="713" y="1437"/>
                      <a:pt x="712" y="1436"/>
                    </a:cubicBezTo>
                    <a:cubicBezTo>
                      <a:pt x="708" y="1430"/>
                      <a:pt x="699" y="1430"/>
                      <a:pt x="693" y="1419"/>
                    </a:cubicBezTo>
                    <a:cubicBezTo>
                      <a:pt x="687" y="1407"/>
                      <a:pt x="679" y="1384"/>
                      <a:pt x="676" y="1366"/>
                    </a:cubicBezTo>
                    <a:cubicBezTo>
                      <a:pt x="676" y="1365"/>
                      <a:pt x="676" y="1365"/>
                      <a:pt x="676" y="1364"/>
                    </a:cubicBezTo>
                    <a:cubicBezTo>
                      <a:pt x="680" y="1367"/>
                      <a:pt x="686" y="1371"/>
                      <a:pt x="691" y="1371"/>
                    </a:cubicBezTo>
                    <a:cubicBezTo>
                      <a:pt x="691" y="1371"/>
                      <a:pt x="692" y="1371"/>
                      <a:pt x="693" y="1370"/>
                    </a:cubicBezTo>
                    <a:cubicBezTo>
                      <a:pt x="696" y="1368"/>
                      <a:pt x="698" y="1363"/>
                      <a:pt x="698" y="1358"/>
                    </a:cubicBezTo>
                    <a:cubicBezTo>
                      <a:pt x="698" y="1355"/>
                      <a:pt x="697" y="1352"/>
                      <a:pt x="696" y="1349"/>
                    </a:cubicBezTo>
                    <a:cubicBezTo>
                      <a:pt x="691" y="1342"/>
                      <a:pt x="676" y="1333"/>
                      <a:pt x="673" y="1331"/>
                    </a:cubicBezTo>
                    <a:cubicBezTo>
                      <a:pt x="673" y="1328"/>
                      <a:pt x="673" y="1325"/>
                      <a:pt x="673" y="1322"/>
                    </a:cubicBezTo>
                    <a:cubicBezTo>
                      <a:pt x="673" y="1318"/>
                      <a:pt x="673" y="1315"/>
                      <a:pt x="673" y="1312"/>
                    </a:cubicBezTo>
                    <a:cubicBezTo>
                      <a:pt x="673" y="1311"/>
                      <a:pt x="673" y="1310"/>
                      <a:pt x="674" y="1310"/>
                    </a:cubicBezTo>
                    <a:cubicBezTo>
                      <a:pt x="681" y="1318"/>
                      <a:pt x="697" y="1338"/>
                      <a:pt x="705" y="1349"/>
                    </a:cubicBezTo>
                    <a:cubicBezTo>
                      <a:pt x="714" y="1360"/>
                      <a:pt x="716" y="1365"/>
                      <a:pt x="725" y="1376"/>
                    </a:cubicBezTo>
                    <a:cubicBezTo>
                      <a:pt x="735" y="1386"/>
                      <a:pt x="753" y="1408"/>
                      <a:pt x="762" y="1413"/>
                    </a:cubicBezTo>
                    <a:cubicBezTo>
                      <a:pt x="763" y="1414"/>
                      <a:pt x="765" y="1415"/>
                      <a:pt x="766" y="1415"/>
                    </a:cubicBezTo>
                    <a:cubicBezTo>
                      <a:pt x="771" y="1415"/>
                      <a:pt x="776" y="1411"/>
                      <a:pt x="776" y="1405"/>
                    </a:cubicBezTo>
                    <a:cubicBezTo>
                      <a:pt x="776" y="1404"/>
                      <a:pt x="776" y="1403"/>
                      <a:pt x="776" y="1402"/>
                    </a:cubicBezTo>
                    <a:cubicBezTo>
                      <a:pt x="776" y="1402"/>
                      <a:pt x="776" y="1402"/>
                      <a:pt x="776" y="1402"/>
                    </a:cubicBezTo>
                    <a:cubicBezTo>
                      <a:pt x="773" y="1398"/>
                      <a:pt x="767" y="1392"/>
                      <a:pt x="761" y="1386"/>
                    </a:cubicBezTo>
                    <a:cubicBezTo>
                      <a:pt x="756" y="1381"/>
                      <a:pt x="751" y="1375"/>
                      <a:pt x="751" y="1373"/>
                    </a:cubicBezTo>
                    <a:cubicBezTo>
                      <a:pt x="751" y="1373"/>
                      <a:pt x="751" y="1373"/>
                      <a:pt x="751" y="1373"/>
                    </a:cubicBezTo>
                    <a:cubicBezTo>
                      <a:pt x="751" y="1373"/>
                      <a:pt x="751" y="1373"/>
                      <a:pt x="751" y="1373"/>
                    </a:cubicBezTo>
                    <a:cubicBezTo>
                      <a:pt x="751" y="1373"/>
                      <a:pt x="756" y="1372"/>
                      <a:pt x="760" y="1372"/>
                    </a:cubicBezTo>
                    <a:cubicBezTo>
                      <a:pt x="764" y="1372"/>
                      <a:pt x="768" y="1372"/>
                      <a:pt x="771" y="1370"/>
                    </a:cubicBezTo>
                    <a:cubicBezTo>
                      <a:pt x="774" y="1368"/>
                      <a:pt x="775" y="1364"/>
                      <a:pt x="775" y="1361"/>
                    </a:cubicBezTo>
                    <a:cubicBezTo>
                      <a:pt x="775" y="1360"/>
                      <a:pt x="774" y="1359"/>
                      <a:pt x="774" y="1358"/>
                    </a:cubicBezTo>
                    <a:cubicBezTo>
                      <a:pt x="774" y="1357"/>
                      <a:pt x="773" y="1355"/>
                      <a:pt x="771" y="1355"/>
                    </a:cubicBezTo>
                    <a:cubicBezTo>
                      <a:pt x="770" y="1354"/>
                      <a:pt x="768" y="1354"/>
                      <a:pt x="766" y="1354"/>
                    </a:cubicBezTo>
                    <a:cubicBezTo>
                      <a:pt x="763" y="1354"/>
                      <a:pt x="759" y="1355"/>
                      <a:pt x="755" y="1355"/>
                    </a:cubicBezTo>
                    <a:cubicBezTo>
                      <a:pt x="749" y="1355"/>
                      <a:pt x="743" y="1354"/>
                      <a:pt x="738" y="1350"/>
                    </a:cubicBezTo>
                    <a:cubicBezTo>
                      <a:pt x="726" y="1341"/>
                      <a:pt x="706" y="1315"/>
                      <a:pt x="696" y="1302"/>
                    </a:cubicBezTo>
                    <a:cubicBezTo>
                      <a:pt x="687" y="1289"/>
                      <a:pt x="686" y="1286"/>
                      <a:pt x="682" y="1273"/>
                    </a:cubicBezTo>
                    <a:cubicBezTo>
                      <a:pt x="682" y="1271"/>
                      <a:pt x="681" y="1267"/>
                      <a:pt x="680" y="1264"/>
                    </a:cubicBezTo>
                    <a:cubicBezTo>
                      <a:pt x="686" y="1264"/>
                      <a:pt x="692" y="1264"/>
                      <a:pt x="695" y="1264"/>
                    </a:cubicBezTo>
                    <a:cubicBezTo>
                      <a:pt x="695" y="1262"/>
                      <a:pt x="695" y="1262"/>
                      <a:pt x="695" y="1262"/>
                    </a:cubicBezTo>
                    <a:cubicBezTo>
                      <a:pt x="696" y="1263"/>
                      <a:pt x="697" y="1264"/>
                      <a:pt x="697" y="1265"/>
                    </a:cubicBezTo>
                    <a:cubicBezTo>
                      <a:pt x="703" y="1278"/>
                      <a:pt x="706" y="1294"/>
                      <a:pt x="711" y="1303"/>
                    </a:cubicBezTo>
                    <a:cubicBezTo>
                      <a:pt x="711" y="1303"/>
                      <a:pt x="711" y="1303"/>
                      <a:pt x="711" y="1303"/>
                    </a:cubicBezTo>
                    <a:cubicBezTo>
                      <a:pt x="713" y="1306"/>
                      <a:pt x="716" y="1307"/>
                      <a:pt x="719" y="1307"/>
                    </a:cubicBezTo>
                    <a:cubicBezTo>
                      <a:pt x="724" y="1307"/>
                      <a:pt x="728" y="1304"/>
                      <a:pt x="730" y="1299"/>
                    </a:cubicBezTo>
                    <a:cubicBezTo>
                      <a:pt x="730" y="1299"/>
                      <a:pt x="730" y="1298"/>
                      <a:pt x="730" y="1298"/>
                    </a:cubicBezTo>
                    <a:cubicBezTo>
                      <a:pt x="730" y="1294"/>
                      <a:pt x="728" y="1289"/>
                      <a:pt x="726" y="1285"/>
                    </a:cubicBezTo>
                    <a:cubicBezTo>
                      <a:pt x="724" y="1280"/>
                      <a:pt x="722" y="1276"/>
                      <a:pt x="722" y="1274"/>
                    </a:cubicBezTo>
                    <a:cubicBezTo>
                      <a:pt x="723" y="1274"/>
                      <a:pt x="725" y="1276"/>
                      <a:pt x="727" y="1277"/>
                    </a:cubicBezTo>
                    <a:cubicBezTo>
                      <a:pt x="737" y="1284"/>
                      <a:pt x="753" y="1299"/>
                      <a:pt x="761" y="1301"/>
                    </a:cubicBezTo>
                    <a:cubicBezTo>
                      <a:pt x="762" y="1301"/>
                      <a:pt x="763" y="1301"/>
                      <a:pt x="764" y="1301"/>
                    </a:cubicBezTo>
                    <a:cubicBezTo>
                      <a:pt x="770" y="1301"/>
                      <a:pt x="775" y="1297"/>
                      <a:pt x="775" y="1290"/>
                    </a:cubicBezTo>
                    <a:cubicBezTo>
                      <a:pt x="775" y="1288"/>
                      <a:pt x="774" y="1285"/>
                      <a:pt x="772" y="1283"/>
                    </a:cubicBezTo>
                    <a:cubicBezTo>
                      <a:pt x="772" y="1283"/>
                      <a:pt x="772" y="1283"/>
                      <a:pt x="772" y="1283"/>
                    </a:cubicBezTo>
                    <a:cubicBezTo>
                      <a:pt x="769" y="1280"/>
                      <a:pt x="757" y="1271"/>
                      <a:pt x="746" y="1263"/>
                    </a:cubicBezTo>
                    <a:cubicBezTo>
                      <a:pt x="749" y="1263"/>
                      <a:pt x="752" y="1263"/>
                      <a:pt x="755" y="1263"/>
                    </a:cubicBezTo>
                    <a:cubicBezTo>
                      <a:pt x="763" y="1262"/>
                      <a:pt x="772" y="1263"/>
                      <a:pt x="776" y="1264"/>
                    </a:cubicBezTo>
                    <a:cubicBezTo>
                      <a:pt x="777" y="1264"/>
                      <a:pt x="777" y="1264"/>
                      <a:pt x="777" y="1264"/>
                    </a:cubicBezTo>
                    <a:cubicBezTo>
                      <a:pt x="781" y="1263"/>
                      <a:pt x="783" y="1259"/>
                      <a:pt x="783" y="1256"/>
                    </a:cubicBezTo>
                    <a:cubicBezTo>
                      <a:pt x="783" y="1253"/>
                      <a:pt x="782" y="1251"/>
                      <a:pt x="780" y="1249"/>
                    </a:cubicBezTo>
                    <a:cubicBezTo>
                      <a:pt x="778" y="1247"/>
                      <a:pt x="775" y="1247"/>
                      <a:pt x="771" y="1247"/>
                    </a:cubicBezTo>
                    <a:cubicBezTo>
                      <a:pt x="770" y="1247"/>
                      <a:pt x="770" y="1247"/>
                      <a:pt x="769" y="1247"/>
                    </a:cubicBezTo>
                    <a:cubicBezTo>
                      <a:pt x="774" y="1245"/>
                      <a:pt x="778" y="1243"/>
                      <a:pt x="780" y="1241"/>
                    </a:cubicBezTo>
                    <a:cubicBezTo>
                      <a:pt x="781" y="1240"/>
                      <a:pt x="782" y="1238"/>
                      <a:pt x="782" y="1236"/>
                    </a:cubicBezTo>
                    <a:cubicBezTo>
                      <a:pt x="782" y="1232"/>
                      <a:pt x="777" y="1228"/>
                      <a:pt x="772" y="1228"/>
                    </a:cubicBezTo>
                    <a:cubicBezTo>
                      <a:pt x="772" y="1228"/>
                      <a:pt x="772" y="1228"/>
                      <a:pt x="772" y="1228"/>
                    </a:cubicBezTo>
                    <a:cubicBezTo>
                      <a:pt x="766" y="1230"/>
                      <a:pt x="753" y="1236"/>
                      <a:pt x="745" y="1238"/>
                    </a:cubicBezTo>
                    <a:cubicBezTo>
                      <a:pt x="741" y="1238"/>
                      <a:pt x="736" y="1238"/>
                      <a:pt x="732" y="1238"/>
                    </a:cubicBezTo>
                    <a:cubicBezTo>
                      <a:pt x="727" y="1238"/>
                      <a:pt x="722" y="1238"/>
                      <a:pt x="719" y="1238"/>
                    </a:cubicBezTo>
                    <a:cubicBezTo>
                      <a:pt x="718" y="1236"/>
                      <a:pt x="716" y="1234"/>
                      <a:pt x="714" y="1233"/>
                    </a:cubicBezTo>
                    <a:cubicBezTo>
                      <a:pt x="711" y="1228"/>
                      <a:pt x="708" y="1224"/>
                      <a:pt x="708" y="1223"/>
                    </a:cubicBezTo>
                    <a:cubicBezTo>
                      <a:pt x="708" y="1223"/>
                      <a:pt x="708" y="1223"/>
                      <a:pt x="708" y="1223"/>
                    </a:cubicBezTo>
                    <a:cubicBezTo>
                      <a:pt x="715" y="1224"/>
                      <a:pt x="746" y="1228"/>
                      <a:pt x="755" y="1229"/>
                    </a:cubicBezTo>
                    <a:cubicBezTo>
                      <a:pt x="755" y="1229"/>
                      <a:pt x="755" y="1229"/>
                      <a:pt x="755" y="1229"/>
                    </a:cubicBezTo>
                    <a:cubicBezTo>
                      <a:pt x="761" y="1228"/>
                      <a:pt x="765" y="1223"/>
                      <a:pt x="765" y="1218"/>
                    </a:cubicBezTo>
                    <a:cubicBezTo>
                      <a:pt x="765" y="1214"/>
                      <a:pt x="763" y="1211"/>
                      <a:pt x="759" y="1209"/>
                    </a:cubicBezTo>
                    <a:cubicBezTo>
                      <a:pt x="759" y="1209"/>
                      <a:pt x="759" y="1209"/>
                      <a:pt x="759" y="1209"/>
                    </a:cubicBezTo>
                    <a:cubicBezTo>
                      <a:pt x="750" y="1207"/>
                      <a:pt x="727" y="1206"/>
                      <a:pt x="715" y="1199"/>
                    </a:cubicBezTo>
                    <a:cubicBezTo>
                      <a:pt x="702" y="1192"/>
                      <a:pt x="691" y="1185"/>
                      <a:pt x="681" y="1167"/>
                    </a:cubicBezTo>
                    <a:cubicBezTo>
                      <a:pt x="676" y="1158"/>
                      <a:pt x="671" y="1146"/>
                      <a:pt x="666" y="1133"/>
                    </a:cubicBezTo>
                    <a:cubicBezTo>
                      <a:pt x="666" y="1133"/>
                      <a:pt x="667" y="1133"/>
                      <a:pt x="668" y="1133"/>
                    </a:cubicBezTo>
                    <a:cubicBezTo>
                      <a:pt x="670" y="1133"/>
                      <a:pt x="672" y="1133"/>
                      <a:pt x="674" y="1131"/>
                    </a:cubicBezTo>
                    <a:cubicBezTo>
                      <a:pt x="675" y="1129"/>
                      <a:pt x="676" y="1127"/>
                      <a:pt x="676" y="1125"/>
                    </a:cubicBezTo>
                    <a:cubicBezTo>
                      <a:pt x="676" y="1122"/>
                      <a:pt x="675" y="1120"/>
                      <a:pt x="673" y="1118"/>
                    </a:cubicBezTo>
                    <a:cubicBezTo>
                      <a:pt x="670" y="1114"/>
                      <a:pt x="661" y="1111"/>
                      <a:pt x="658" y="1109"/>
                    </a:cubicBezTo>
                    <a:cubicBezTo>
                      <a:pt x="658" y="1110"/>
                      <a:pt x="658" y="1110"/>
                      <a:pt x="658" y="1110"/>
                    </a:cubicBezTo>
                    <a:cubicBezTo>
                      <a:pt x="656" y="1103"/>
                      <a:pt x="654" y="1097"/>
                      <a:pt x="652" y="1090"/>
                    </a:cubicBezTo>
                    <a:cubicBezTo>
                      <a:pt x="651" y="1086"/>
                      <a:pt x="650" y="1082"/>
                      <a:pt x="649" y="1078"/>
                    </a:cubicBezTo>
                    <a:cubicBezTo>
                      <a:pt x="655" y="1076"/>
                      <a:pt x="665" y="1073"/>
                      <a:pt x="675" y="1070"/>
                    </a:cubicBezTo>
                    <a:cubicBezTo>
                      <a:pt x="686" y="1068"/>
                      <a:pt x="705" y="1063"/>
                      <a:pt x="714" y="1062"/>
                    </a:cubicBezTo>
                    <a:cubicBezTo>
                      <a:pt x="715" y="1062"/>
                      <a:pt x="715" y="1062"/>
                      <a:pt x="715" y="1062"/>
                    </a:cubicBezTo>
                    <a:cubicBezTo>
                      <a:pt x="718" y="1060"/>
                      <a:pt x="719" y="1057"/>
                      <a:pt x="719" y="1054"/>
                    </a:cubicBezTo>
                    <a:cubicBezTo>
                      <a:pt x="719" y="1049"/>
                      <a:pt x="717" y="1045"/>
                      <a:pt x="713" y="1044"/>
                    </a:cubicBezTo>
                    <a:cubicBezTo>
                      <a:pt x="711" y="1043"/>
                      <a:pt x="710" y="1043"/>
                      <a:pt x="709" y="1043"/>
                    </a:cubicBezTo>
                    <a:cubicBezTo>
                      <a:pt x="704" y="1043"/>
                      <a:pt x="695" y="1045"/>
                      <a:pt x="689" y="1045"/>
                    </a:cubicBezTo>
                    <a:cubicBezTo>
                      <a:pt x="691" y="1043"/>
                      <a:pt x="693" y="1040"/>
                      <a:pt x="696" y="1037"/>
                    </a:cubicBezTo>
                    <a:cubicBezTo>
                      <a:pt x="700" y="1031"/>
                      <a:pt x="705" y="1025"/>
                      <a:pt x="705" y="1022"/>
                    </a:cubicBezTo>
                    <a:cubicBezTo>
                      <a:pt x="705" y="1021"/>
                      <a:pt x="705" y="1021"/>
                      <a:pt x="705" y="1021"/>
                    </a:cubicBezTo>
                    <a:cubicBezTo>
                      <a:pt x="705" y="1016"/>
                      <a:pt x="700" y="1014"/>
                      <a:pt x="696" y="1014"/>
                    </a:cubicBezTo>
                    <a:cubicBezTo>
                      <a:pt x="694" y="1014"/>
                      <a:pt x="692" y="1014"/>
                      <a:pt x="690" y="1015"/>
                    </a:cubicBezTo>
                    <a:cubicBezTo>
                      <a:pt x="683" y="1018"/>
                      <a:pt x="676" y="1032"/>
                      <a:pt x="668" y="1036"/>
                    </a:cubicBezTo>
                    <a:cubicBezTo>
                      <a:pt x="660" y="1041"/>
                      <a:pt x="644" y="1044"/>
                      <a:pt x="638" y="1046"/>
                    </a:cubicBezTo>
                    <a:cubicBezTo>
                      <a:pt x="634" y="1031"/>
                      <a:pt x="630" y="1018"/>
                      <a:pt x="630" y="1007"/>
                    </a:cubicBezTo>
                    <a:cubicBezTo>
                      <a:pt x="630" y="1003"/>
                      <a:pt x="631" y="1000"/>
                      <a:pt x="632" y="997"/>
                    </a:cubicBezTo>
                    <a:cubicBezTo>
                      <a:pt x="638" y="979"/>
                      <a:pt x="676" y="970"/>
                      <a:pt x="692" y="969"/>
                    </a:cubicBezTo>
                    <a:cubicBezTo>
                      <a:pt x="693" y="969"/>
                      <a:pt x="694" y="969"/>
                      <a:pt x="694" y="969"/>
                    </a:cubicBezTo>
                    <a:cubicBezTo>
                      <a:pt x="707" y="969"/>
                      <a:pt x="715" y="981"/>
                      <a:pt x="723" y="989"/>
                    </a:cubicBezTo>
                    <a:cubicBezTo>
                      <a:pt x="731" y="997"/>
                      <a:pt x="738" y="1006"/>
                      <a:pt x="740" y="1015"/>
                    </a:cubicBezTo>
                    <a:cubicBezTo>
                      <a:pt x="742" y="1019"/>
                      <a:pt x="742" y="1023"/>
                      <a:pt x="742" y="1028"/>
                    </a:cubicBezTo>
                    <a:cubicBezTo>
                      <a:pt x="742" y="1033"/>
                      <a:pt x="742" y="1038"/>
                      <a:pt x="740" y="1045"/>
                    </a:cubicBezTo>
                    <a:cubicBezTo>
                      <a:pt x="738" y="1057"/>
                      <a:pt x="727" y="1082"/>
                      <a:pt x="726" y="1090"/>
                    </a:cubicBezTo>
                    <a:cubicBezTo>
                      <a:pt x="726" y="1090"/>
                      <a:pt x="726" y="1090"/>
                      <a:pt x="726" y="1090"/>
                    </a:cubicBezTo>
                    <a:cubicBezTo>
                      <a:pt x="727" y="1097"/>
                      <a:pt x="733" y="1099"/>
                      <a:pt x="739" y="1099"/>
                    </a:cubicBezTo>
                    <a:cubicBezTo>
                      <a:pt x="743" y="1099"/>
                      <a:pt x="747" y="1098"/>
                      <a:pt x="749" y="1096"/>
                    </a:cubicBezTo>
                    <a:cubicBezTo>
                      <a:pt x="750" y="1096"/>
                      <a:pt x="750" y="1096"/>
                      <a:pt x="750" y="1096"/>
                    </a:cubicBezTo>
                    <a:cubicBezTo>
                      <a:pt x="752" y="1092"/>
                      <a:pt x="754" y="1083"/>
                      <a:pt x="756" y="1075"/>
                    </a:cubicBezTo>
                    <a:cubicBezTo>
                      <a:pt x="757" y="1071"/>
                      <a:pt x="758" y="1068"/>
                      <a:pt x="759" y="1065"/>
                    </a:cubicBezTo>
                    <a:cubicBezTo>
                      <a:pt x="760" y="1064"/>
                      <a:pt x="760" y="1062"/>
                      <a:pt x="761" y="1062"/>
                    </a:cubicBezTo>
                    <a:cubicBezTo>
                      <a:pt x="761" y="1062"/>
                      <a:pt x="761" y="1062"/>
                      <a:pt x="761" y="1061"/>
                    </a:cubicBezTo>
                    <a:cubicBezTo>
                      <a:pt x="762" y="1063"/>
                      <a:pt x="764" y="1068"/>
                      <a:pt x="765" y="1073"/>
                    </a:cubicBezTo>
                    <a:cubicBezTo>
                      <a:pt x="767" y="1079"/>
                      <a:pt x="768" y="1085"/>
                      <a:pt x="771" y="1087"/>
                    </a:cubicBezTo>
                    <a:cubicBezTo>
                      <a:pt x="773" y="1090"/>
                      <a:pt x="776" y="1091"/>
                      <a:pt x="779" y="1091"/>
                    </a:cubicBezTo>
                    <a:cubicBezTo>
                      <a:pt x="781" y="1091"/>
                      <a:pt x="782" y="1091"/>
                      <a:pt x="784" y="1089"/>
                    </a:cubicBezTo>
                    <a:cubicBezTo>
                      <a:pt x="785" y="1088"/>
                      <a:pt x="786" y="1086"/>
                      <a:pt x="786" y="1084"/>
                    </a:cubicBezTo>
                    <a:cubicBezTo>
                      <a:pt x="786" y="1076"/>
                      <a:pt x="776" y="1058"/>
                      <a:pt x="774" y="1046"/>
                    </a:cubicBezTo>
                    <a:cubicBezTo>
                      <a:pt x="772" y="1038"/>
                      <a:pt x="769" y="1023"/>
                      <a:pt x="769" y="1016"/>
                    </a:cubicBezTo>
                    <a:cubicBezTo>
                      <a:pt x="769" y="1014"/>
                      <a:pt x="769" y="1012"/>
                      <a:pt x="770" y="1012"/>
                    </a:cubicBezTo>
                    <a:cubicBezTo>
                      <a:pt x="770" y="1011"/>
                      <a:pt x="770" y="1011"/>
                      <a:pt x="770" y="1011"/>
                    </a:cubicBezTo>
                    <a:cubicBezTo>
                      <a:pt x="770" y="1011"/>
                      <a:pt x="770" y="1011"/>
                      <a:pt x="770" y="1011"/>
                    </a:cubicBezTo>
                    <a:cubicBezTo>
                      <a:pt x="770" y="1011"/>
                      <a:pt x="770" y="1011"/>
                      <a:pt x="770" y="1011"/>
                    </a:cubicBezTo>
                    <a:cubicBezTo>
                      <a:pt x="771" y="1011"/>
                      <a:pt x="774" y="1013"/>
                      <a:pt x="777" y="1017"/>
                    </a:cubicBezTo>
                    <a:cubicBezTo>
                      <a:pt x="788" y="1028"/>
                      <a:pt x="804" y="1050"/>
                      <a:pt x="812" y="1055"/>
                    </a:cubicBezTo>
                    <a:cubicBezTo>
                      <a:pt x="812" y="1055"/>
                      <a:pt x="812" y="1055"/>
                      <a:pt x="812" y="1055"/>
                    </a:cubicBezTo>
                    <a:cubicBezTo>
                      <a:pt x="814" y="1056"/>
                      <a:pt x="816" y="1056"/>
                      <a:pt x="817" y="1056"/>
                    </a:cubicBezTo>
                    <a:cubicBezTo>
                      <a:pt x="824" y="1056"/>
                      <a:pt x="830" y="1052"/>
                      <a:pt x="830" y="1045"/>
                    </a:cubicBezTo>
                    <a:cubicBezTo>
                      <a:pt x="830" y="1044"/>
                      <a:pt x="830" y="1043"/>
                      <a:pt x="830" y="1041"/>
                    </a:cubicBezTo>
                    <a:cubicBezTo>
                      <a:pt x="828" y="1036"/>
                      <a:pt x="819" y="1027"/>
                      <a:pt x="811" y="1017"/>
                    </a:cubicBezTo>
                    <a:cubicBezTo>
                      <a:pt x="803" y="1008"/>
                      <a:pt x="796" y="999"/>
                      <a:pt x="796" y="996"/>
                    </a:cubicBezTo>
                    <a:cubicBezTo>
                      <a:pt x="796" y="996"/>
                      <a:pt x="796" y="996"/>
                      <a:pt x="796" y="996"/>
                    </a:cubicBezTo>
                    <a:cubicBezTo>
                      <a:pt x="796" y="996"/>
                      <a:pt x="796" y="996"/>
                      <a:pt x="797" y="995"/>
                    </a:cubicBezTo>
                    <a:cubicBezTo>
                      <a:pt x="798" y="995"/>
                      <a:pt x="800" y="995"/>
                      <a:pt x="802" y="995"/>
                    </a:cubicBezTo>
                    <a:cubicBezTo>
                      <a:pt x="810" y="995"/>
                      <a:pt x="825" y="998"/>
                      <a:pt x="833" y="1000"/>
                    </a:cubicBezTo>
                    <a:cubicBezTo>
                      <a:pt x="834" y="1000"/>
                      <a:pt x="834" y="1000"/>
                      <a:pt x="835" y="1000"/>
                    </a:cubicBezTo>
                    <a:cubicBezTo>
                      <a:pt x="842" y="1000"/>
                      <a:pt x="844" y="994"/>
                      <a:pt x="844" y="990"/>
                    </a:cubicBezTo>
                    <a:cubicBezTo>
                      <a:pt x="844" y="986"/>
                      <a:pt x="843" y="982"/>
                      <a:pt x="839" y="982"/>
                    </a:cubicBezTo>
                    <a:close/>
                  </a:path>
                </a:pathLst>
              </a:custGeom>
              <a:solidFill>
                <a:srgbClr val="FFCC99"/>
              </a:solidFill>
              <a:ln w="9525">
                <a:noFill/>
                <a:round/>
                <a:headEnd/>
                <a:tailEnd/>
              </a:ln>
            </p:spPr>
            <p:txBody>
              <a:bodyPr/>
              <a:lstStyle/>
              <a:p>
                <a:endParaRPr lang="en-US"/>
              </a:p>
            </p:txBody>
          </p:sp>
          <p:grpSp>
            <p:nvGrpSpPr>
              <p:cNvPr id="11" name="Group 25"/>
              <p:cNvGrpSpPr>
                <a:grpSpLocks noChangeAspect="1"/>
              </p:cNvGrpSpPr>
              <p:nvPr/>
            </p:nvGrpSpPr>
            <p:grpSpPr bwMode="auto">
              <a:xfrm>
                <a:off x="744" y="888"/>
                <a:ext cx="1331" cy="2303"/>
                <a:chOff x="2137" y="722"/>
                <a:chExt cx="1691" cy="2926"/>
              </a:xfrm>
            </p:grpSpPr>
            <p:sp>
              <p:nvSpPr>
                <p:cNvPr id="17540" name="Freeform 26"/>
                <p:cNvSpPr>
                  <a:spLocks noChangeAspect="1"/>
                </p:cNvSpPr>
                <p:nvPr/>
              </p:nvSpPr>
              <p:spPr bwMode="auto">
                <a:xfrm>
                  <a:off x="2622" y="722"/>
                  <a:ext cx="487" cy="462"/>
                </a:xfrm>
                <a:custGeom>
                  <a:avLst/>
                  <a:gdLst>
                    <a:gd name="T0" fmla="*/ 316 w 487"/>
                    <a:gd name="T1" fmla="*/ 432 h 462"/>
                    <a:gd name="T2" fmla="*/ 282 w 487"/>
                    <a:gd name="T3" fmla="*/ 457 h 462"/>
                    <a:gd name="T4" fmla="*/ 221 w 487"/>
                    <a:gd name="T5" fmla="*/ 459 h 462"/>
                    <a:gd name="T6" fmla="*/ 188 w 487"/>
                    <a:gd name="T7" fmla="*/ 440 h 462"/>
                    <a:gd name="T8" fmla="*/ 131 w 487"/>
                    <a:gd name="T9" fmla="*/ 413 h 462"/>
                    <a:gd name="T10" fmla="*/ 106 w 487"/>
                    <a:gd name="T11" fmla="*/ 344 h 462"/>
                    <a:gd name="T12" fmla="*/ 66 w 487"/>
                    <a:gd name="T13" fmla="*/ 287 h 462"/>
                    <a:gd name="T14" fmla="*/ 45 w 487"/>
                    <a:gd name="T15" fmla="*/ 193 h 462"/>
                    <a:gd name="T16" fmla="*/ 5 w 487"/>
                    <a:gd name="T17" fmla="*/ 105 h 462"/>
                    <a:gd name="T18" fmla="*/ 15 w 487"/>
                    <a:gd name="T19" fmla="*/ 62 h 462"/>
                    <a:gd name="T20" fmla="*/ 24 w 487"/>
                    <a:gd name="T21" fmla="*/ 14 h 462"/>
                    <a:gd name="T22" fmla="*/ 61 w 487"/>
                    <a:gd name="T23" fmla="*/ 3 h 462"/>
                    <a:gd name="T24" fmla="*/ 56 w 487"/>
                    <a:gd name="T25" fmla="*/ 27 h 462"/>
                    <a:gd name="T26" fmla="*/ 40 w 487"/>
                    <a:gd name="T27" fmla="*/ 51 h 462"/>
                    <a:gd name="T28" fmla="*/ 47 w 487"/>
                    <a:gd name="T29" fmla="*/ 84 h 462"/>
                    <a:gd name="T30" fmla="*/ 155 w 487"/>
                    <a:gd name="T31" fmla="*/ 10 h 462"/>
                    <a:gd name="T32" fmla="*/ 246 w 487"/>
                    <a:gd name="T33" fmla="*/ 99 h 462"/>
                    <a:gd name="T34" fmla="*/ 340 w 487"/>
                    <a:gd name="T35" fmla="*/ 17 h 462"/>
                    <a:gd name="T36" fmla="*/ 432 w 487"/>
                    <a:gd name="T37" fmla="*/ 94 h 462"/>
                    <a:gd name="T38" fmla="*/ 448 w 487"/>
                    <a:gd name="T39" fmla="*/ 67 h 462"/>
                    <a:gd name="T40" fmla="*/ 426 w 487"/>
                    <a:gd name="T41" fmla="*/ 40 h 462"/>
                    <a:gd name="T42" fmla="*/ 420 w 487"/>
                    <a:gd name="T43" fmla="*/ 4 h 462"/>
                    <a:gd name="T44" fmla="*/ 455 w 487"/>
                    <a:gd name="T45" fmla="*/ 14 h 462"/>
                    <a:gd name="T46" fmla="*/ 469 w 487"/>
                    <a:gd name="T47" fmla="*/ 67 h 462"/>
                    <a:gd name="T48" fmla="*/ 484 w 487"/>
                    <a:gd name="T49" fmla="*/ 108 h 462"/>
                    <a:gd name="T50" fmla="*/ 448 w 487"/>
                    <a:gd name="T51" fmla="*/ 192 h 462"/>
                    <a:gd name="T52" fmla="*/ 420 w 487"/>
                    <a:gd name="T53" fmla="*/ 294 h 462"/>
                    <a:gd name="T54" fmla="*/ 386 w 487"/>
                    <a:gd name="T55" fmla="*/ 336 h 462"/>
                    <a:gd name="T56" fmla="*/ 365 w 487"/>
                    <a:gd name="T57" fmla="*/ 414 h 462"/>
                    <a:gd name="T58" fmla="*/ 316 w 487"/>
                    <a:gd name="T59" fmla="*/ 43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7"/>
                    <a:gd name="T91" fmla="*/ 0 h 462"/>
                    <a:gd name="T92" fmla="*/ 487 w 487"/>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7" h="462">
                      <a:moveTo>
                        <a:pt x="316" y="432"/>
                      </a:moveTo>
                      <a:cubicBezTo>
                        <a:pt x="302" y="439"/>
                        <a:pt x="298" y="452"/>
                        <a:pt x="282" y="457"/>
                      </a:cubicBezTo>
                      <a:cubicBezTo>
                        <a:pt x="266" y="462"/>
                        <a:pt x="237" y="462"/>
                        <a:pt x="221" y="459"/>
                      </a:cubicBezTo>
                      <a:cubicBezTo>
                        <a:pt x="205" y="456"/>
                        <a:pt x="203" y="448"/>
                        <a:pt x="188" y="440"/>
                      </a:cubicBezTo>
                      <a:cubicBezTo>
                        <a:pt x="173" y="432"/>
                        <a:pt x="145" y="429"/>
                        <a:pt x="131" y="413"/>
                      </a:cubicBezTo>
                      <a:cubicBezTo>
                        <a:pt x="117" y="397"/>
                        <a:pt x="117" y="365"/>
                        <a:pt x="106" y="344"/>
                      </a:cubicBezTo>
                      <a:cubicBezTo>
                        <a:pt x="95" y="323"/>
                        <a:pt x="76" y="312"/>
                        <a:pt x="66" y="287"/>
                      </a:cubicBezTo>
                      <a:cubicBezTo>
                        <a:pt x="56" y="262"/>
                        <a:pt x="55" y="223"/>
                        <a:pt x="45" y="193"/>
                      </a:cubicBezTo>
                      <a:cubicBezTo>
                        <a:pt x="35" y="163"/>
                        <a:pt x="10" y="127"/>
                        <a:pt x="5" y="105"/>
                      </a:cubicBezTo>
                      <a:cubicBezTo>
                        <a:pt x="0" y="83"/>
                        <a:pt x="12" y="77"/>
                        <a:pt x="15" y="62"/>
                      </a:cubicBezTo>
                      <a:cubicBezTo>
                        <a:pt x="18" y="47"/>
                        <a:pt x="16" y="24"/>
                        <a:pt x="24" y="14"/>
                      </a:cubicBezTo>
                      <a:cubicBezTo>
                        <a:pt x="32" y="4"/>
                        <a:pt x="56" y="1"/>
                        <a:pt x="61" y="3"/>
                      </a:cubicBezTo>
                      <a:cubicBezTo>
                        <a:pt x="66" y="5"/>
                        <a:pt x="60" y="19"/>
                        <a:pt x="56" y="27"/>
                      </a:cubicBezTo>
                      <a:cubicBezTo>
                        <a:pt x="52" y="35"/>
                        <a:pt x="41" y="42"/>
                        <a:pt x="40" y="51"/>
                      </a:cubicBezTo>
                      <a:cubicBezTo>
                        <a:pt x="39" y="60"/>
                        <a:pt x="28" y="91"/>
                        <a:pt x="47" y="84"/>
                      </a:cubicBezTo>
                      <a:cubicBezTo>
                        <a:pt x="66" y="77"/>
                        <a:pt x="122" y="8"/>
                        <a:pt x="155" y="10"/>
                      </a:cubicBezTo>
                      <a:cubicBezTo>
                        <a:pt x="188" y="12"/>
                        <a:pt x="215" y="98"/>
                        <a:pt x="246" y="99"/>
                      </a:cubicBezTo>
                      <a:cubicBezTo>
                        <a:pt x="277" y="100"/>
                        <a:pt x="309" y="18"/>
                        <a:pt x="340" y="17"/>
                      </a:cubicBezTo>
                      <a:cubicBezTo>
                        <a:pt x="371" y="16"/>
                        <a:pt x="414" y="86"/>
                        <a:pt x="432" y="94"/>
                      </a:cubicBezTo>
                      <a:cubicBezTo>
                        <a:pt x="450" y="102"/>
                        <a:pt x="449" y="76"/>
                        <a:pt x="448" y="67"/>
                      </a:cubicBezTo>
                      <a:cubicBezTo>
                        <a:pt x="447" y="58"/>
                        <a:pt x="431" y="50"/>
                        <a:pt x="426" y="40"/>
                      </a:cubicBezTo>
                      <a:cubicBezTo>
                        <a:pt x="421" y="30"/>
                        <a:pt x="415" y="8"/>
                        <a:pt x="420" y="4"/>
                      </a:cubicBezTo>
                      <a:cubicBezTo>
                        <a:pt x="425" y="0"/>
                        <a:pt x="447" y="4"/>
                        <a:pt x="455" y="14"/>
                      </a:cubicBezTo>
                      <a:cubicBezTo>
                        <a:pt x="463" y="24"/>
                        <a:pt x="464" y="51"/>
                        <a:pt x="469" y="67"/>
                      </a:cubicBezTo>
                      <a:cubicBezTo>
                        <a:pt x="474" y="83"/>
                        <a:pt x="487" y="87"/>
                        <a:pt x="484" y="108"/>
                      </a:cubicBezTo>
                      <a:cubicBezTo>
                        <a:pt x="481" y="129"/>
                        <a:pt x="459" y="161"/>
                        <a:pt x="448" y="192"/>
                      </a:cubicBezTo>
                      <a:cubicBezTo>
                        <a:pt x="437" y="223"/>
                        <a:pt x="430" y="270"/>
                        <a:pt x="420" y="294"/>
                      </a:cubicBezTo>
                      <a:cubicBezTo>
                        <a:pt x="410" y="318"/>
                        <a:pt x="395" y="316"/>
                        <a:pt x="386" y="336"/>
                      </a:cubicBezTo>
                      <a:cubicBezTo>
                        <a:pt x="377" y="356"/>
                        <a:pt x="377" y="398"/>
                        <a:pt x="365" y="414"/>
                      </a:cubicBezTo>
                      <a:cubicBezTo>
                        <a:pt x="353" y="430"/>
                        <a:pt x="329" y="425"/>
                        <a:pt x="316" y="432"/>
                      </a:cubicBezTo>
                      <a:close/>
                    </a:path>
                  </a:pathLst>
                </a:custGeom>
                <a:noFill/>
                <a:ln w="6350" cap="flat" cmpd="sng">
                  <a:solidFill>
                    <a:srgbClr val="FF6600"/>
                  </a:solidFill>
                  <a:prstDash val="solid"/>
                  <a:round/>
                  <a:headEnd/>
                  <a:tailEnd/>
                </a:ln>
              </p:spPr>
              <p:txBody>
                <a:bodyPr/>
                <a:lstStyle/>
                <a:p>
                  <a:endParaRPr lang="en-US"/>
                </a:p>
              </p:txBody>
            </p:sp>
            <p:sp>
              <p:nvSpPr>
                <p:cNvPr id="17541" name="Freeform 27"/>
                <p:cNvSpPr>
                  <a:spLocks noChangeAspect="1"/>
                </p:cNvSpPr>
                <p:nvPr/>
              </p:nvSpPr>
              <p:spPr bwMode="auto">
                <a:xfrm>
                  <a:off x="2726" y="1014"/>
                  <a:ext cx="76" cy="61"/>
                </a:xfrm>
                <a:custGeom>
                  <a:avLst/>
                  <a:gdLst>
                    <a:gd name="T0" fmla="*/ 6 w 76"/>
                    <a:gd name="T1" fmla="*/ 61 h 61"/>
                    <a:gd name="T2" fmla="*/ 2 w 76"/>
                    <a:gd name="T3" fmla="*/ 37 h 61"/>
                    <a:gd name="T4" fmla="*/ 17 w 76"/>
                    <a:gd name="T5" fmla="*/ 4 h 61"/>
                    <a:gd name="T6" fmla="*/ 42 w 76"/>
                    <a:gd name="T7" fmla="*/ 13 h 61"/>
                    <a:gd name="T8" fmla="*/ 52 w 76"/>
                    <a:gd name="T9" fmla="*/ 31 h 61"/>
                    <a:gd name="T10" fmla="*/ 76 w 76"/>
                    <a:gd name="T11" fmla="*/ 50 h 61"/>
                    <a:gd name="T12" fmla="*/ 0 60000 65536"/>
                    <a:gd name="T13" fmla="*/ 0 60000 65536"/>
                    <a:gd name="T14" fmla="*/ 0 60000 65536"/>
                    <a:gd name="T15" fmla="*/ 0 60000 65536"/>
                    <a:gd name="T16" fmla="*/ 0 60000 65536"/>
                    <a:gd name="T17" fmla="*/ 0 60000 65536"/>
                    <a:gd name="T18" fmla="*/ 0 w 76"/>
                    <a:gd name="T19" fmla="*/ 0 h 61"/>
                    <a:gd name="T20" fmla="*/ 76 w 7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6" h="61">
                      <a:moveTo>
                        <a:pt x="6" y="61"/>
                      </a:moveTo>
                      <a:cubicBezTo>
                        <a:pt x="5" y="57"/>
                        <a:pt x="0" y="46"/>
                        <a:pt x="2" y="37"/>
                      </a:cubicBezTo>
                      <a:cubicBezTo>
                        <a:pt x="4" y="28"/>
                        <a:pt x="10" y="8"/>
                        <a:pt x="17" y="4"/>
                      </a:cubicBezTo>
                      <a:cubicBezTo>
                        <a:pt x="24" y="0"/>
                        <a:pt x="36" y="8"/>
                        <a:pt x="42" y="13"/>
                      </a:cubicBezTo>
                      <a:cubicBezTo>
                        <a:pt x="48" y="18"/>
                        <a:pt x="46" y="25"/>
                        <a:pt x="52" y="31"/>
                      </a:cubicBezTo>
                      <a:cubicBezTo>
                        <a:pt x="58" y="37"/>
                        <a:pt x="71" y="46"/>
                        <a:pt x="76" y="50"/>
                      </a:cubicBezTo>
                    </a:path>
                  </a:pathLst>
                </a:custGeom>
                <a:noFill/>
                <a:ln w="6350" cap="flat" cmpd="sng">
                  <a:solidFill>
                    <a:srgbClr val="FF6600"/>
                  </a:solidFill>
                  <a:prstDash val="solid"/>
                  <a:round/>
                  <a:headEnd/>
                  <a:tailEnd/>
                </a:ln>
              </p:spPr>
              <p:txBody>
                <a:bodyPr/>
                <a:lstStyle/>
                <a:p>
                  <a:endParaRPr lang="en-US"/>
                </a:p>
              </p:txBody>
            </p:sp>
            <p:sp>
              <p:nvSpPr>
                <p:cNvPr id="17542" name="Freeform 28"/>
                <p:cNvSpPr>
                  <a:spLocks noChangeAspect="1"/>
                </p:cNvSpPr>
                <p:nvPr/>
              </p:nvSpPr>
              <p:spPr bwMode="auto">
                <a:xfrm flipH="1">
                  <a:off x="2932" y="1014"/>
                  <a:ext cx="76" cy="61"/>
                </a:xfrm>
                <a:custGeom>
                  <a:avLst/>
                  <a:gdLst>
                    <a:gd name="T0" fmla="*/ 6 w 76"/>
                    <a:gd name="T1" fmla="*/ 61 h 61"/>
                    <a:gd name="T2" fmla="*/ 2 w 76"/>
                    <a:gd name="T3" fmla="*/ 37 h 61"/>
                    <a:gd name="T4" fmla="*/ 17 w 76"/>
                    <a:gd name="T5" fmla="*/ 4 h 61"/>
                    <a:gd name="T6" fmla="*/ 42 w 76"/>
                    <a:gd name="T7" fmla="*/ 13 h 61"/>
                    <a:gd name="T8" fmla="*/ 52 w 76"/>
                    <a:gd name="T9" fmla="*/ 31 h 61"/>
                    <a:gd name="T10" fmla="*/ 76 w 76"/>
                    <a:gd name="T11" fmla="*/ 50 h 61"/>
                    <a:gd name="T12" fmla="*/ 0 60000 65536"/>
                    <a:gd name="T13" fmla="*/ 0 60000 65536"/>
                    <a:gd name="T14" fmla="*/ 0 60000 65536"/>
                    <a:gd name="T15" fmla="*/ 0 60000 65536"/>
                    <a:gd name="T16" fmla="*/ 0 60000 65536"/>
                    <a:gd name="T17" fmla="*/ 0 60000 65536"/>
                    <a:gd name="T18" fmla="*/ 0 w 76"/>
                    <a:gd name="T19" fmla="*/ 0 h 61"/>
                    <a:gd name="T20" fmla="*/ 76 w 7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6" h="61">
                      <a:moveTo>
                        <a:pt x="6" y="61"/>
                      </a:moveTo>
                      <a:cubicBezTo>
                        <a:pt x="5" y="57"/>
                        <a:pt x="0" y="46"/>
                        <a:pt x="2" y="37"/>
                      </a:cubicBezTo>
                      <a:cubicBezTo>
                        <a:pt x="4" y="28"/>
                        <a:pt x="10" y="8"/>
                        <a:pt x="17" y="4"/>
                      </a:cubicBezTo>
                      <a:cubicBezTo>
                        <a:pt x="24" y="0"/>
                        <a:pt x="36" y="8"/>
                        <a:pt x="42" y="13"/>
                      </a:cubicBezTo>
                      <a:cubicBezTo>
                        <a:pt x="48" y="18"/>
                        <a:pt x="46" y="25"/>
                        <a:pt x="52" y="31"/>
                      </a:cubicBezTo>
                      <a:cubicBezTo>
                        <a:pt x="58" y="37"/>
                        <a:pt x="71" y="46"/>
                        <a:pt x="76" y="50"/>
                      </a:cubicBezTo>
                    </a:path>
                  </a:pathLst>
                </a:custGeom>
                <a:noFill/>
                <a:ln w="6350" cap="flat" cmpd="sng">
                  <a:solidFill>
                    <a:srgbClr val="FF6600"/>
                  </a:solidFill>
                  <a:prstDash val="solid"/>
                  <a:round/>
                  <a:headEnd/>
                  <a:tailEnd/>
                </a:ln>
              </p:spPr>
              <p:txBody>
                <a:bodyPr/>
                <a:lstStyle/>
                <a:p>
                  <a:endParaRPr lang="en-US"/>
                </a:p>
              </p:txBody>
            </p:sp>
            <p:sp>
              <p:nvSpPr>
                <p:cNvPr id="17543" name="Freeform 29"/>
                <p:cNvSpPr>
                  <a:spLocks noChangeAspect="1"/>
                </p:cNvSpPr>
                <p:nvPr/>
              </p:nvSpPr>
              <p:spPr bwMode="auto">
                <a:xfrm>
                  <a:off x="2912" y="1112"/>
                  <a:ext cx="21" cy="64"/>
                </a:xfrm>
                <a:custGeom>
                  <a:avLst/>
                  <a:gdLst>
                    <a:gd name="T0" fmla="*/ 21 w 21"/>
                    <a:gd name="T1" fmla="*/ 0 h 64"/>
                    <a:gd name="T2" fmla="*/ 14 w 21"/>
                    <a:gd name="T3" fmla="*/ 40 h 64"/>
                    <a:gd name="T4" fmla="*/ 0 w 21"/>
                    <a:gd name="T5" fmla="*/ 64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0"/>
                      </a:moveTo>
                      <a:cubicBezTo>
                        <a:pt x="20" y="7"/>
                        <a:pt x="17" y="29"/>
                        <a:pt x="14" y="40"/>
                      </a:cubicBezTo>
                      <a:cubicBezTo>
                        <a:pt x="11" y="51"/>
                        <a:pt x="3" y="59"/>
                        <a:pt x="0" y="64"/>
                      </a:cubicBezTo>
                    </a:path>
                  </a:pathLst>
                </a:custGeom>
                <a:noFill/>
                <a:ln w="6350" cap="flat" cmpd="sng">
                  <a:solidFill>
                    <a:srgbClr val="FF6600"/>
                  </a:solidFill>
                  <a:prstDash val="solid"/>
                  <a:round/>
                  <a:headEnd/>
                  <a:tailEnd/>
                </a:ln>
              </p:spPr>
              <p:txBody>
                <a:bodyPr/>
                <a:lstStyle/>
                <a:p>
                  <a:endParaRPr lang="en-US"/>
                </a:p>
              </p:txBody>
            </p:sp>
            <p:sp>
              <p:nvSpPr>
                <p:cNvPr id="17544" name="Freeform 30"/>
                <p:cNvSpPr>
                  <a:spLocks noChangeAspect="1"/>
                </p:cNvSpPr>
                <p:nvPr/>
              </p:nvSpPr>
              <p:spPr bwMode="auto">
                <a:xfrm flipH="1">
                  <a:off x="2806" y="1112"/>
                  <a:ext cx="21" cy="64"/>
                </a:xfrm>
                <a:custGeom>
                  <a:avLst/>
                  <a:gdLst>
                    <a:gd name="T0" fmla="*/ 21 w 21"/>
                    <a:gd name="T1" fmla="*/ 0 h 64"/>
                    <a:gd name="T2" fmla="*/ 14 w 21"/>
                    <a:gd name="T3" fmla="*/ 40 h 64"/>
                    <a:gd name="T4" fmla="*/ 0 w 21"/>
                    <a:gd name="T5" fmla="*/ 64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0"/>
                      </a:moveTo>
                      <a:cubicBezTo>
                        <a:pt x="20" y="7"/>
                        <a:pt x="17" y="29"/>
                        <a:pt x="14" y="40"/>
                      </a:cubicBezTo>
                      <a:cubicBezTo>
                        <a:pt x="11" y="51"/>
                        <a:pt x="3" y="59"/>
                        <a:pt x="0" y="64"/>
                      </a:cubicBezTo>
                    </a:path>
                  </a:pathLst>
                </a:custGeom>
                <a:noFill/>
                <a:ln w="6350" cap="flat" cmpd="sng">
                  <a:solidFill>
                    <a:srgbClr val="FF6600"/>
                  </a:solidFill>
                  <a:prstDash val="solid"/>
                  <a:round/>
                  <a:headEnd/>
                  <a:tailEnd/>
                </a:ln>
              </p:spPr>
              <p:txBody>
                <a:bodyPr/>
                <a:lstStyle/>
                <a:p>
                  <a:endParaRPr lang="en-US"/>
                </a:p>
              </p:txBody>
            </p:sp>
            <p:sp>
              <p:nvSpPr>
                <p:cNvPr id="17545" name="Freeform 31"/>
                <p:cNvSpPr>
                  <a:spLocks noChangeAspect="1"/>
                </p:cNvSpPr>
                <p:nvPr/>
              </p:nvSpPr>
              <p:spPr bwMode="auto">
                <a:xfrm>
                  <a:off x="2802" y="802"/>
                  <a:ext cx="38" cy="52"/>
                </a:xfrm>
                <a:custGeom>
                  <a:avLst/>
                  <a:gdLst>
                    <a:gd name="T0" fmla="*/ 0 w 38"/>
                    <a:gd name="T1" fmla="*/ 0 h 52"/>
                    <a:gd name="T2" fmla="*/ 24 w 38"/>
                    <a:gd name="T3" fmla="*/ 41 h 52"/>
                    <a:gd name="T4" fmla="*/ 38 w 38"/>
                    <a:gd name="T5" fmla="*/ 52 h 52"/>
                    <a:gd name="T6" fmla="*/ 0 60000 65536"/>
                    <a:gd name="T7" fmla="*/ 0 60000 65536"/>
                    <a:gd name="T8" fmla="*/ 0 60000 65536"/>
                    <a:gd name="T9" fmla="*/ 0 w 38"/>
                    <a:gd name="T10" fmla="*/ 0 h 52"/>
                    <a:gd name="T11" fmla="*/ 38 w 38"/>
                    <a:gd name="T12" fmla="*/ 52 h 52"/>
                  </a:gdLst>
                  <a:ahLst/>
                  <a:cxnLst>
                    <a:cxn ang="T6">
                      <a:pos x="T0" y="T1"/>
                    </a:cxn>
                    <a:cxn ang="T7">
                      <a:pos x="T2" y="T3"/>
                    </a:cxn>
                    <a:cxn ang="T8">
                      <a:pos x="T4" y="T5"/>
                    </a:cxn>
                  </a:cxnLst>
                  <a:rect l="T9" t="T10" r="T11" b="T12"/>
                  <a:pathLst>
                    <a:path w="38" h="52">
                      <a:moveTo>
                        <a:pt x="0" y="0"/>
                      </a:moveTo>
                      <a:cubicBezTo>
                        <a:pt x="4" y="7"/>
                        <a:pt x="18" y="32"/>
                        <a:pt x="24" y="41"/>
                      </a:cubicBezTo>
                      <a:cubicBezTo>
                        <a:pt x="30" y="50"/>
                        <a:pt x="35" y="50"/>
                        <a:pt x="38" y="52"/>
                      </a:cubicBezTo>
                    </a:path>
                  </a:pathLst>
                </a:custGeom>
                <a:noFill/>
                <a:ln w="6350" cap="flat" cmpd="sng">
                  <a:solidFill>
                    <a:srgbClr val="FF6600"/>
                  </a:solidFill>
                  <a:prstDash val="solid"/>
                  <a:round/>
                  <a:headEnd/>
                  <a:tailEnd/>
                </a:ln>
              </p:spPr>
              <p:txBody>
                <a:bodyPr/>
                <a:lstStyle/>
                <a:p>
                  <a:endParaRPr lang="en-US"/>
                </a:p>
              </p:txBody>
            </p:sp>
            <p:sp>
              <p:nvSpPr>
                <p:cNvPr id="17546" name="Freeform 32"/>
                <p:cNvSpPr>
                  <a:spLocks noChangeAspect="1"/>
                </p:cNvSpPr>
                <p:nvPr/>
              </p:nvSpPr>
              <p:spPr bwMode="auto">
                <a:xfrm>
                  <a:off x="2909" y="782"/>
                  <a:ext cx="45" cy="84"/>
                </a:xfrm>
                <a:custGeom>
                  <a:avLst/>
                  <a:gdLst>
                    <a:gd name="T0" fmla="*/ 45 w 45"/>
                    <a:gd name="T1" fmla="*/ 0 h 84"/>
                    <a:gd name="T2" fmla="*/ 21 w 45"/>
                    <a:gd name="T3" fmla="*/ 37 h 84"/>
                    <a:gd name="T4" fmla="*/ 0 w 45"/>
                    <a:gd name="T5" fmla="*/ 84 h 84"/>
                    <a:gd name="T6" fmla="*/ 0 60000 65536"/>
                    <a:gd name="T7" fmla="*/ 0 60000 65536"/>
                    <a:gd name="T8" fmla="*/ 0 60000 65536"/>
                    <a:gd name="T9" fmla="*/ 0 w 45"/>
                    <a:gd name="T10" fmla="*/ 0 h 84"/>
                    <a:gd name="T11" fmla="*/ 45 w 45"/>
                    <a:gd name="T12" fmla="*/ 84 h 84"/>
                  </a:gdLst>
                  <a:ahLst/>
                  <a:cxnLst>
                    <a:cxn ang="T6">
                      <a:pos x="T0" y="T1"/>
                    </a:cxn>
                    <a:cxn ang="T7">
                      <a:pos x="T2" y="T3"/>
                    </a:cxn>
                    <a:cxn ang="T8">
                      <a:pos x="T4" y="T5"/>
                    </a:cxn>
                  </a:cxnLst>
                  <a:rect l="T9" t="T10" r="T11" b="T12"/>
                  <a:pathLst>
                    <a:path w="45" h="84">
                      <a:moveTo>
                        <a:pt x="45" y="0"/>
                      </a:moveTo>
                      <a:cubicBezTo>
                        <a:pt x="41" y="6"/>
                        <a:pt x="29" y="23"/>
                        <a:pt x="21" y="37"/>
                      </a:cubicBezTo>
                      <a:cubicBezTo>
                        <a:pt x="13" y="51"/>
                        <a:pt x="4" y="74"/>
                        <a:pt x="0" y="84"/>
                      </a:cubicBezTo>
                    </a:path>
                  </a:pathLst>
                </a:custGeom>
                <a:noFill/>
                <a:ln w="6350" cap="flat" cmpd="sng">
                  <a:solidFill>
                    <a:srgbClr val="FF6600"/>
                  </a:solidFill>
                  <a:prstDash val="solid"/>
                  <a:round/>
                  <a:headEnd/>
                  <a:tailEnd/>
                </a:ln>
              </p:spPr>
              <p:txBody>
                <a:bodyPr/>
                <a:lstStyle/>
                <a:p>
                  <a:endParaRPr lang="en-US"/>
                </a:p>
              </p:txBody>
            </p:sp>
            <p:sp>
              <p:nvSpPr>
                <p:cNvPr id="17547" name="Freeform 33"/>
                <p:cNvSpPr>
                  <a:spLocks noChangeAspect="1"/>
                </p:cNvSpPr>
                <p:nvPr/>
              </p:nvSpPr>
              <p:spPr bwMode="auto">
                <a:xfrm>
                  <a:off x="2984" y="795"/>
                  <a:ext cx="46" cy="43"/>
                </a:xfrm>
                <a:custGeom>
                  <a:avLst/>
                  <a:gdLst>
                    <a:gd name="T0" fmla="*/ 0 w 46"/>
                    <a:gd name="T1" fmla="*/ 0 h 43"/>
                    <a:gd name="T2" fmla="*/ 22 w 46"/>
                    <a:gd name="T3" fmla="*/ 23 h 43"/>
                    <a:gd name="T4" fmla="*/ 46 w 46"/>
                    <a:gd name="T5" fmla="*/ 43 h 43"/>
                    <a:gd name="T6" fmla="*/ 0 60000 65536"/>
                    <a:gd name="T7" fmla="*/ 0 60000 65536"/>
                    <a:gd name="T8" fmla="*/ 0 60000 65536"/>
                    <a:gd name="T9" fmla="*/ 0 w 46"/>
                    <a:gd name="T10" fmla="*/ 0 h 43"/>
                    <a:gd name="T11" fmla="*/ 46 w 46"/>
                    <a:gd name="T12" fmla="*/ 43 h 43"/>
                  </a:gdLst>
                  <a:ahLst/>
                  <a:cxnLst>
                    <a:cxn ang="T6">
                      <a:pos x="T0" y="T1"/>
                    </a:cxn>
                    <a:cxn ang="T7">
                      <a:pos x="T2" y="T3"/>
                    </a:cxn>
                    <a:cxn ang="T8">
                      <a:pos x="T4" y="T5"/>
                    </a:cxn>
                  </a:cxnLst>
                  <a:rect l="T9" t="T10" r="T11" b="T12"/>
                  <a:pathLst>
                    <a:path w="46" h="43">
                      <a:moveTo>
                        <a:pt x="0" y="0"/>
                      </a:moveTo>
                      <a:cubicBezTo>
                        <a:pt x="4" y="4"/>
                        <a:pt x="14" y="16"/>
                        <a:pt x="22" y="23"/>
                      </a:cubicBezTo>
                      <a:cubicBezTo>
                        <a:pt x="30" y="30"/>
                        <a:pt x="41" y="39"/>
                        <a:pt x="46" y="43"/>
                      </a:cubicBezTo>
                    </a:path>
                  </a:pathLst>
                </a:custGeom>
                <a:noFill/>
                <a:ln w="6350" cap="flat" cmpd="sng">
                  <a:solidFill>
                    <a:srgbClr val="FF6600"/>
                  </a:solidFill>
                  <a:prstDash val="solid"/>
                  <a:round/>
                  <a:headEnd/>
                  <a:tailEnd/>
                </a:ln>
              </p:spPr>
              <p:txBody>
                <a:bodyPr/>
                <a:lstStyle/>
                <a:p>
                  <a:endParaRPr lang="en-US"/>
                </a:p>
              </p:txBody>
            </p:sp>
            <p:sp>
              <p:nvSpPr>
                <p:cNvPr id="17548" name="Freeform 34"/>
                <p:cNvSpPr>
                  <a:spLocks noChangeAspect="1"/>
                </p:cNvSpPr>
                <p:nvPr/>
              </p:nvSpPr>
              <p:spPr bwMode="auto">
                <a:xfrm>
                  <a:off x="2699" y="784"/>
                  <a:ext cx="40" cy="35"/>
                </a:xfrm>
                <a:custGeom>
                  <a:avLst/>
                  <a:gdLst>
                    <a:gd name="T0" fmla="*/ 0 w 40"/>
                    <a:gd name="T1" fmla="*/ 35 h 35"/>
                    <a:gd name="T2" fmla="*/ 40 w 40"/>
                    <a:gd name="T3" fmla="*/ 0 h 35"/>
                    <a:gd name="T4" fmla="*/ 0 60000 65536"/>
                    <a:gd name="T5" fmla="*/ 0 60000 65536"/>
                    <a:gd name="T6" fmla="*/ 0 w 40"/>
                    <a:gd name="T7" fmla="*/ 0 h 35"/>
                    <a:gd name="T8" fmla="*/ 40 w 40"/>
                    <a:gd name="T9" fmla="*/ 35 h 35"/>
                  </a:gdLst>
                  <a:ahLst/>
                  <a:cxnLst>
                    <a:cxn ang="T4">
                      <a:pos x="T0" y="T1"/>
                    </a:cxn>
                    <a:cxn ang="T5">
                      <a:pos x="T2" y="T3"/>
                    </a:cxn>
                  </a:cxnLst>
                  <a:rect l="T6" t="T7" r="T8" b="T9"/>
                  <a:pathLst>
                    <a:path w="40" h="35">
                      <a:moveTo>
                        <a:pt x="0" y="35"/>
                      </a:moveTo>
                      <a:cubicBezTo>
                        <a:pt x="7" y="29"/>
                        <a:pt x="32" y="7"/>
                        <a:pt x="40" y="0"/>
                      </a:cubicBezTo>
                    </a:path>
                  </a:pathLst>
                </a:custGeom>
                <a:noFill/>
                <a:ln w="6350" cap="flat" cmpd="sng">
                  <a:solidFill>
                    <a:srgbClr val="FF6600"/>
                  </a:solidFill>
                  <a:prstDash val="solid"/>
                  <a:round/>
                  <a:headEnd/>
                  <a:tailEnd/>
                </a:ln>
              </p:spPr>
              <p:txBody>
                <a:bodyPr/>
                <a:lstStyle/>
                <a:p>
                  <a:endParaRPr lang="en-US"/>
                </a:p>
              </p:txBody>
            </p:sp>
            <p:sp>
              <p:nvSpPr>
                <p:cNvPr id="17549" name="Freeform 35"/>
                <p:cNvSpPr>
                  <a:spLocks noChangeAspect="1"/>
                </p:cNvSpPr>
                <p:nvPr/>
              </p:nvSpPr>
              <p:spPr bwMode="auto">
                <a:xfrm>
                  <a:off x="2887" y="877"/>
                  <a:ext cx="11" cy="77"/>
                </a:xfrm>
                <a:custGeom>
                  <a:avLst/>
                  <a:gdLst>
                    <a:gd name="T0" fmla="*/ 11 w 11"/>
                    <a:gd name="T1" fmla="*/ 0 h 77"/>
                    <a:gd name="T2" fmla="*/ 1 w 11"/>
                    <a:gd name="T3" fmla="*/ 38 h 77"/>
                    <a:gd name="T4" fmla="*/ 4 w 11"/>
                    <a:gd name="T5" fmla="*/ 77 h 77"/>
                    <a:gd name="T6" fmla="*/ 0 60000 65536"/>
                    <a:gd name="T7" fmla="*/ 0 60000 65536"/>
                    <a:gd name="T8" fmla="*/ 0 60000 65536"/>
                    <a:gd name="T9" fmla="*/ 0 w 11"/>
                    <a:gd name="T10" fmla="*/ 0 h 77"/>
                    <a:gd name="T11" fmla="*/ 11 w 11"/>
                    <a:gd name="T12" fmla="*/ 77 h 77"/>
                  </a:gdLst>
                  <a:ahLst/>
                  <a:cxnLst>
                    <a:cxn ang="T6">
                      <a:pos x="T0" y="T1"/>
                    </a:cxn>
                    <a:cxn ang="T7">
                      <a:pos x="T2" y="T3"/>
                    </a:cxn>
                    <a:cxn ang="T8">
                      <a:pos x="T4" y="T5"/>
                    </a:cxn>
                  </a:cxnLst>
                  <a:rect l="T9" t="T10" r="T11" b="T12"/>
                  <a:pathLst>
                    <a:path w="11" h="77">
                      <a:moveTo>
                        <a:pt x="11" y="0"/>
                      </a:moveTo>
                      <a:cubicBezTo>
                        <a:pt x="9" y="6"/>
                        <a:pt x="2" y="25"/>
                        <a:pt x="1" y="38"/>
                      </a:cubicBezTo>
                      <a:cubicBezTo>
                        <a:pt x="0" y="51"/>
                        <a:pt x="3" y="69"/>
                        <a:pt x="4" y="77"/>
                      </a:cubicBezTo>
                    </a:path>
                  </a:pathLst>
                </a:custGeom>
                <a:noFill/>
                <a:ln w="6350" cap="flat" cmpd="sng">
                  <a:solidFill>
                    <a:srgbClr val="FF6600"/>
                  </a:solidFill>
                  <a:prstDash val="solid"/>
                  <a:round/>
                  <a:headEnd/>
                  <a:tailEnd/>
                </a:ln>
              </p:spPr>
              <p:txBody>
                <a:bodyPr/>
                <a:lstStyle/>
                <a:p>
                  <a:endParaRPr lang="en-US"/>
                </a:p>
              </p:txBody>
            </p:sp>
            <p:sp>
              <p:nvSpPr>
                <p:cNvPr id="17550" name="Freeform 36"/>
                <p:cNvSpPr>
                  <a:spLocks noChangeAspect="1"/>
                </p:cNvSpPr>
                <p:nvPr/>
              </p:nvSpPr>
              <p:spPr bwMode="auto">
                <a:xfrm>
                  <a:off x="2754" y="1146"/>
                  <a:ext cx="232" cy="57"/>
                </a:xfrm>
                <a:custGeom>
                  <a:avLst/>
                  <a:gdLst>
                    <a:gd name="T0" fmla="*/ 30 w 232"/>
                    <a:gd name="T1" fmla="*/ 6 h 57"/>
                    <a:gd name="T2" fmla="*/ 4 w 232"/>
                    <a:gd name="T3" fmla="*/ 8 h 57"/>
                    <a:gd name="T4" fmla="*/ 6 w 232"/>
                    <a:gd name="T5" fmla="*/ 30 h 57"/>
                    <a:gd name="T6" fmla="*/ 12 w 232"/>
                    <a:gd name="T7" fmla="*/ 54 h 57"/>
                    <a:gd name="T8" fmla="*/ 67 w 232"/>
                    <a:gd name="T9" fmla="*/ 46 h 57"/>
                    <a:gd name="T10" fmla="*/ 164 w 232"/>
                    <a:gd name="T11" fmla="*/ 49 h 57"/>
                    <a:gd name="T12" fmla="*/ 222 w 232"/>
                    <a:gd name="T13" fmla="*/ 52 h 57"/>
                    <a:gd name="T14" fmla="*/ 225 w 232"/>
                    <a:gd name="T15" fmla="*/ 35 h 57"/>
                    <a:gd name="T16" fmla="*/ 227 w 232"/>
                    <a:gd name="T17" fmla="*/ 16 h 57"/>
                    <a:gd name="T18" fmla="*/ 214 w 232"/>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57"/>
                    <a:gd name="T32" fmla="*/ 232 w 232"/>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57">
                      <a:moveTo>
                        <a:pt x="30" y="6"/>
                      </a:moveTo>
                      <a:cubicBezTo>
                        <a:pt x="26" y="6"/>
                        <a:pt x="8" y="4"/>
                        <a:pt x="4" y="8"/>
                      </a:cubicBezTo>
                      <a:cubicBezTo>
                        <a:pt x="0" y="12"/>
                        <a:pt x="5" y="22"/>
                        <a:pt x="6" y="30"/>
                      </a:cubicBezTo>
                      <a:cubicBezTo>
                        <a:pt x="7" y="38"/>
                        <a:pt x="2" y="51"/>
                        <a:pt x="12" y="54"/>
                      </a:cubicBezTo>
                      <a:cubicBezTo>
                        <a:pt x="22" y="57"/>
                        <a:pt x="42" y="47"/>
                        <a:pt x="67" y="46"/>
                      </a:cubicBezTo>
                      <a:cubicBezTo>
                        <a:pt x="92" y="45"/>
                        <a:pt x="138" y="48"/>
                        <a:pt x="164" y="49"/>
                      </a:cubicBezTo>
                      <a:cubicBezTo>
                        <a:pt x="190" y="50"/>
                        <a:pt x="212" y="54"/>
                        <a:pt x="222" y="52"/>
                      </a:cubicBezTo>
                      <a:cubicBezTo>
                        <a:pt x="232" y="50"/>
                        <a:pt x="224" y="41"/>
                        <a:pt x="225" y="35"/>
                      </a:cubicBezTo>
                      <a:cubicBezTo>
                        <a:pt x="226" y="29"/>
                        <a:pt x="229" y="22"/>
                        <a:pt x="227" y="16"/>
                      </a:cubicBezTo>
                      <a:cubicBezTo>
                        <a:pt x="225" y="10"/>
                        <a:pt x="217" y="3"/>
                        <a:pt x="214" y="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51" name="Freeform 37"/>
                <p:cNvSpPr>
                  <a:spLocks noChangeAspect="1"/>
                </p:cNvSpPr>
                <p:nvPr/>
              </p:nvSpPr>
              <p:spPr bwMode="auto">
                <a:xfrm>
                  <a:off x="2747" y="1206"/>
                  <a:ext cx="249" cy="73"/>
                </a:xfrm>
                <a:custGeom>
                  <a:avLst/>
                  <a:gdLst>
                    <a:gd name="T0" fmla="*/ 216 w 249"/>
                    <a:gd name="T1" fmla="*/ 10 h 73"/>
                    <a:gd name="T2" fmla="*/ 33 w 249"/>
                    <a:gd name="T3" fmla="*/ 5 h 73"/>
                    <a:gd name="T4" fmla="*/ 20 w 249"/>
                    <a:gd name="T5" fmla="*/ 37 h 73"/>
                    <a:gd name="T6" fmla="*/ 26 w 249"/>
                    <a:gd name="T7" fmla="*/ 61 h 73"/>
                    <a:gd name="T8" fmla="*/ 112 w 249"/>
                    <a:gd name="T9" fmla="*/ 58 h 73"/>
                    <a:gd name="T10" fmla="*/ 222 w 249"/>
                    <a:gd name="T11" fmla="*/ 70 h 73"/>
                    <a:gd name="T12" fmla="*/ 229 w 249"/>
                    <a:gd name="T13" fmla="*/ 42 h 73"/>
                    <a:gd name="T14" fmla="*/ 216 w 249"/>
                    <a:gd name="T15" fmla="*/ 10 h 73"/>
                    <a:gd name="T16" fmla="*/ 0 60000 65536"/>
                    <a:gd name="T17" fmla="*/ 0 60000 65536"/>
                    <a:gd name="T18" fmla="*/ 0 60000 65536"/>
                    <a:gd name="T19" fmla="*/ 0 60000 65536"/>
                    <a:gd name="T20" fmla="*/ 0 60000 65536"/>
                    <a:gd name="T21" fmla="*/ 0 60000 65536"/>
                    <a:gd name="T22" fmla="*/ 0 60000 65536"/>
                    <a:gd name="T23" fmla="*/ 0 60000 65536"/>
                    <a:gd name="T24" fmla="*/ 0 w 249"/>
                    <a:gd name="T25" fmla="*/ 0 h 73"/>
                    <a:gd name="T26" fmla="*/ 249 w 249"/>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 h="73">
                      <a:moveTo>
                        <a:pt x="216" y="10"/>
                      </a:moveTo>
                      <a:cubicBezTo>
                        <a:pt x="183" y="4"/>
                        <a:pt x="66" y="0"/>
                        <a:pt x="33" y="5"/>
                      </a:cubicBezTo>
                      <a:cubicBezTo>
                        <a:pt x="0" y="10"/>
                        <a:pt x="21" y="28"/>
                        <a:pt x="20" y="37"/>
                      </a:cubicBezTo>
                      <a:cubicBezTo>
                        <a:pt x="19" y="46"/>
                        <a:pt x="11" y="57"/>
                        <a:pt x="26" y="61"/>
                      </a:cubicBezTo>
                      <a:cubicBezTo>
                        <a:pt x="41" y="65"/>
                        <a:pt x="79" y="56"/>
                        <a:pt x="112" y="58"/>
                      </a:cubicBezTo>
                      <a:cubicBezTo>
                        <a:pt x="145" y="60"/>
                        <a:pt x="203" y="73"/>
                        <a:pt x="222" y="70"/>
                      </a:cubicBezTo>
                      <a:cubicBezTo>
                        <a:pt x="241" y="67"/>
                        <a:pt x="230" y="52"/>
                        <a:pt x="229" y="42"/>
                      </a:cubicBezTo>
                      <a:cubicBezTo>
                        <a:pt x="228" y="32"/>
                        <a:pt x="249" y="16"/>
                        <a:pt x="216" y="10"/>
                      </a:cubicBezTo>
                      <a:close/>
                    </a:path>
                  </a:pathLst>
                </a:custGeom>
                <a:noFill/>
                <a:ln w="6350" cap="flat" cmpd="sng">
                  <a:solidFill>
                    <a:srgbClr val="FF6600"/>
                  </a:solidFill>
                  <a:prstDash val="solid"/>
                  <a:round/>
                  <a:headEnd/>
                  <a:tailEnd/>
                </a:ln>
              </p:spPr>
              <p:txBody>
                <a:bodyPr/>
                <a:lstStyle/>
                <a:p>
                  <a:endParaRPr lang="en-US"/>
                </a:p>
              </p:txBody>
            </p:sp>
            <p:sp>
              <p:nvSpPr>
                <p:cNvPr id="17552" name="Freeform 38"/>
                <p:cNvSpPr>
                  <a:spLocks noChangeAspect="1"/>
                </p:cNvSpPr>
                <p:nvPr/>
              </p:nvSpPr>
              <p:spPr bwMode="auto">
                <a:xfrm>
                  <a:off x="2888" y="1236"/>
                  <a:ext cx="93" cy="29"/>
                </a:xfrm>
                <a:custGeom>
                  <a:avLst/>
                  <a:gdLst>
                    <a:gd name="T0" fmla="*/ 88 w 93"/>
                    <a:gd name="T1" fmla="*/ 12 h 29"/>
                    <a:gd name="T2" fmla="*/ 38 w 93"/>
                    <a:gd name="T3" fmla="*/ 1 h 29"/>
                    <a:gd name="T4" fmla="*/ 3 w 93"/>
                    <a:gd name="T5" fmla="*/ 7 h 29"/>
                    <a:gd name="T6" fmla="*/ 57 w 93"/>
                    <a:gd name="T7" fmla="*/ 16 h 29"/>
                    <a:gd name="T8" fmla="*/ 93 w 93"/>
                    <a:gd name="T9" fmla="*/ 29 h 29"/>
                    <a:gd name="T10" fmla="*/ 0 60000 65536"/>
                    <a:gd name="T11" fmla="*/ 0 60000 65536"/>
                    <a:gd name="T12" fmla="*/ 0 60000 65536"/>
                    <a:gd name="T13" fmla="*/ 0 60000 65536"/>
                    <a:gd name="T14" fmla="*/ 0 60000 65536"/>
                    <a:gd name="T15" fmla="*/ 0 w 93"/>
                    <a:gd name="T16" fmla="*/ 0 h 29"/>
                    <a:gd name="T17" fmla="*/ 93 w 93"/>
                    <a:gd name="T18" fmla="*/ 29 h 29"/>
                  </a:gdLst>
                  <a:ahLst/>
                  <a:cxnLst>
                    <a:cxn ang="T10">
                      <a:pos x="T0" y="T1"/>
                    </a:cxn>
                    <a:cxn ang="T11">
                      <a:pos x="T2" y="T3"/>
                    </a:cxn>
                    <a:cxn ang="T12">
                      <a:pos x="T4" y="T5"/>
                    </a:cxn>
                    <a:cxn ang="T13">
                      <a:pos x="T6" y="T7"/>
                    </a:cxn>
                    <a:cxn ang="T14">
                      <a:pos x="T8" y="T9"/>
                    </a:cxn>
                  </a:cxnLst>
                  <a:rect l="T15" t="T16" r="T17" b="T18"/>
                  <a:pathLst>
                    <a:path w="93" h="29">
                      <a:moveTo>
                        <a:pt x="88" y="12"/>
                      </a:moveTo>
                      <a:cubicBezTo>
                        <a:pt x="80" y="10"/>
                        <a:pt x="52" y="2"/>
                        <a:pt x="38" y="1"/>
                      </a:cubicBezTo>
                      <a:cubicBezTo>
                        <a:pt x="24" y="0"/>
                        <a:pt x="0" y="5"/>
                        <a:pt x="3" y="7"/>
                      </a:cubicBezTo>
                      <a:cubicBezTo>
                        <a:pt x="6" y="9"/>
                        <a:pt x="42" y="12"/>
                        <a:pt x="57" y="16"/>
                      </a:cubicBezTo>
                      <a:cubicBezTo>
                        <a:pt x="72" y="20"/>
                        <a:pt x="86" y="26"/>
                        <a:pt x="93" y="29"/>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53" name="Freeform 39"/>
                <p:cNvSpPr>
                  <a:spLocks noChangeAspect="1"/>
                </p:cNvSpPr>
                <p:nvPr/>
              </p:nvSpPr>
              <p:spPr bwMode="auto">
                <a:xfrm>
                  <a:off x="2753" y="1287"/>
                  <a:ext cx="237" cy="63"/>
                </a:xfrm>
                <a:custGeom>
                  <a:avLst/>
                  <a:gdLst>
                    <a:gd name="T0" fmla="*/ 17 w 237"/>
                    <a:gd name="T1" fmla="*/ 13 h 63"/>
                    <a:gd name="T2" fmla="*/ 13 w 237"/>
                    <a:gd name="T3" fmla="*/ 39 h 63"/>
                    <a:gd name="T4" fmla="*/ 18 w 237"/>
                    <a:gd name="T5" fmla="*/ 59 h 63"/>
                    <a:gd name="T6" fmla="*/ 113 w 237"/>
                    <a:gd name="T7" fmla="*/ 50 h 63"/>
                    <a:gd name="T8" fmla="*/ 217 w 237"/>
                    <a:gd name="T9" fmla="*/ 62 h 63"/>
                    <a:gd name="T10" fmla="*/ 225 w 237"/>
                    <a:gd name="T11" fmla="*/ 44 h 63"/>
                    <a:gd name="T12" fmla="*/ 218 w 237"/>
                    <a:gd name="T13" fmla="*/ 20 h 63"/>
                    <a:gd name="T14" fmla="*/ 114 w 237"/>
                    <a:gd name="T15" fmla="*/ 1 h 63"/>
                    <a:gd name="T16" fmla="*/ 17 w 237"/>
                    <a:gd name="T17" fmla="*/ 13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63"/>
                    <a:gd name="T29" fmla="*/ 237 w 237"/>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63">
                      <a:moveTo>
                        <a:pt x="17" y="13"/>
                      </a:moveTo>
                      <a:cubicBezTo>
                        <a:pt x="0" y="19"/>
                        <a:pt x="13" y="31"/>
                        <a:pt x="13" y="39"/>
                      </a:cubicBezTo>
                      <a:cubicBezTo>
                        <a:pt x="13" y="47"/>
                        <a:pt x="1" y="57"/>
                        <a:pt x="18" y="59"/>
                      </a:cubicBezTo>
                      <a:cubicBezTo>
                        <a:pt x="35" y="61"/>
                        <a:pt x="80" y="50"/>
                        <a:pt x="113" y="50"/>
                      </a:cubicBezTo>
                      <a:cubicBezTo>
                        <a:pt x="146" y="50"/>
                        <a:pt x="198" y="63"/>
                        <a:pt x="217" y="62"/>
                      </a:cubicBezTo>
                      <a:cubicBezTo>
                        <a:pt x="236" y="61"/>
                        <a:pt x="225" y="51"/>
                        <a:pt x="225" y="44"/>
                      </a:cubicBezTo>
                      <a:cubicBezTo>
                        <a:pt x="225" y="37"/>
                        <a:pt x="237" y="27"/>
                        <a:pt x="218" y="20"/>
                      </a:cubicBezTo>
                      <a:cubicBezTo>
                        <a:pt x="199" y="13"/>
                        <a:pt x="147" y="2"/>
                        <a:pt x="114" y="1"/>
                      </a:cubicBezTo>
                      <a:cubicBezTo>
                        <a:pt x="81" y="0"/>
                        <a:pt x="33" y="7"/>
                        <a:pt x="17" y="13"/>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54" name="Freeform 40"/>
                <p:cNvSpPr>
                  <a:spLocks noChangeAspect="1"/>
                </p:cNvSpPr>
                <p:nvPr/>
              </p:nvSpPr>
              <p:spPr bwMode="auto">
                <a:xfrm>
                  <a:off x="2753" y="1362"/>
                  <a:ext cx="230" cy="65"/>
                </a:xfrm>
                <a:custGeom>
                  <a:avLst/>
                  <a:gdLst>
                    <a:gd name="T0" fmla="*/ 17 w 230"/>
                    <a:gd name="T1" fmla="*/ 11 h 65"/>
                    <a:gd name="T2" fmla="*/ 14 w 230"/>
                    <a:gd name="T3" fmla="*/ 41 h 65"/>
                    <a:gd name="T4" fmla="*/ 15 w 230"/>
                    <a:gd name="T5" fmla="*/ 64 h 65"/>
                    <a:gd name="T6" fmla="*/ 78 w 230"/>
                    <a:gd name="T7" fmla="*/ 48 h 65"/>
                    <a:gd name="T8" fmla="*/ 156 w 230"/>
                    <a:gd name="T9" fmla="*/ 47 h 65"/>
                    <a:gd name="T10" fmla="*/ 219 w 230"/>
                    <a:gd name="T11" fmla="*/ 60 h 65"/>
                    <a:gd name="T12" fmla="*/ 223 w 230"/>
                    <a:gd name="T13" fmla="*/ 37 h 65"/>
                    <a:gd name="T14" fmla="*/ 216 w 230"/>
                    <a:gd name="T15" fmla="*/ 14 h 65"/>
                    <a:gd name="T16" fmla="*/ 147 w 230"/>
                    <a:gd name="T17" fmla="*/ 2 h 65"/>
                    <a:gd name="T18" fmla="*/ 72 w 230"/>
                    <a:gd name="T19" fmla="*/ 4 h 65"/>
                    <a:gd name="T20" fmla="*/ 17 w 230"/>
                    <a:gd name="T21" fmla="*/ 11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0"/>
                    <a:gd name="T34" fmla="*/ 0 h 65"/>
                    <a:gd name="T35" fmla="*/ 230 w 230"/>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0" h="65">
                      <a:moveTo>
                        <a:pt x="17" y="11"/>
                      </a:moveTo>
                      <a:cubicBezTo>
                        <a:pt x="0" y="17"/>
                        <a:pt x="14" y="32"/>
                        <a:pt x="14" y="41"/>
                      </a:cubicBezTo>
                      <a:cubicBezTo>
                        <a:pt x="14" y="50"/>
                        <a:pt x="4" y="63"/>
                        <a:pt x="15" y="64"/>
                      </a:cubicBezTo>
                      <a:cubicBezTo>
                        <a:pt x="26" y="65"/>
                        <a:pt x="55" y="51"/>
                        <a:pt x="78" y="48"/>
                      </a:cubicBezTo>
                      <a:cubicBezTo>
                        <a:pt x="101" y="45"/>
                        <a:pt x="133" y="45"/>
                        <a:pt x="156" y="47"/>
                      </a:cubicBezTo>
                      <a:cubicBezTo>
                        <a:pt x="179" y="49"/>
                        <a:pt x="208" y="62"/>
                        <a:pt x="219" y="60"/>
                      </a:cubicBezTo>
                      <a:cubicBezTo>
                        <a:pt x="230" y="58"/>
                        <a:pt x="223" y="45"/>
                        <a:pt x="223" y="37"/>
                      </a:cubicBezTo>
                      <a:cubicBezTo>
                        <a:pt x="223" y="29"/>
                        <a:pt x="229" y="20"/>
                        <a:pt x="216" y="14"/>
                      </a:cubicBezTo>
                      <a:cubicBezTo>
                        <a:pt x="203" y="8"/>
                        <a:pt x="171" y="4"/>
                        <a:pt x="147" y="2"/>
                      </a:cubicBezTo>
                      <a:cubicBezTo>
                        <a:pt x="123" y="0"/>
                        <a:pt x="94" y="2"/>
                        <a:pt x="72" y="4"/>
                      </a:cubicBezTo>
                      <a:cubicBezTo>
                        <a:pt x="50" y="6"/>
                        <a:pt x="28" y="10"/>
                        <a:pt x="17" y="11"/>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55" name="Freeform 41"/>
                <p:cNvSpPr>
                  <a:spLocks noChangeAspect="1"/>
                </p:cNvSpPr>
                <p:nvPr/>
              </p:nvSpPr>
              <p:spPr bwMode="auto">
                <a:xfrm>
                  <a:off x="2757" y="1428"/>
                  <a:ext cx="233" cy="61"/>
                </a:xfrm>
                <a:custGeom>
                  <a:avLst/>
                  <a:gdLst>
                    <a:gd name="T0" fmla="*/ 16 w 233"/>
                    <a:gd name="T1" fmla="*/ 16 h 61"/>
                    <a:gd name="T2" fmla="*/ 14 w 233"/>
                    <a:gd name="T3" fmla="*/ 41 h 61"/>
                    <a:gd name="T4" fmla="*/ 20 w 233"/>
                    <a:gd name="T5" fmla="*/ 59 h 61"/>
                    <a:gd name="T6" fmla="*/ 105 w 233"/>
                    <a:gd name="T7" fmla="*/ 52 h 61"/>
                    <a:gd name="T8" fmla="*/ 211 w 233"/>
                    <a:gd name="T9" fmla="*/ 59 h 61"/>
                    <a:gd name="T10" fmla="*/ 223 w 233"/>
                    <a:gd name="T11" fmla="*/ 38 h 61"/>
                    <a:gd name="T12" fmla="*/ 214 w 233"/>
                    <a:gd name="T13" fmla="*/ 14 h 61"/>
                    <a:gd name="T14" fmla="*/ 111 w 233"/>
                    <a:gd name="T15" fmla="*/ 0 h 61"/>
                    <a:gd name="T16" fmla="*/ 16 w 233"/>
                    <a:gd name="T17" fmla="*/ 1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61"/>
                    <a:gd name="T29" fmla="*/ 233 w 2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61">
                      <a:moveTo>
                        <a:pt x="16" y="16"/>
                      </a:moveTo>
                      <a:cubicBezTo>
                        <a:pt x="0" y="23"/>
                        <a:pt x="13" y="34"/>
                        <a:pt x="14" y="41"/>
                      </a:cubicBezTo>
                      <a:cubicBezTo>
                        <a:pt x="15" y="48"/>
                        <a:pt x="5" y="57"/>
                        <a:pt x="20" y="59"/>
                      </a:cubicBezTo>
                      <a:cubicBezTo>
                        <a:pt x="35" y="61"/>
                        <a:pt x="73" y="52"/>
                        <a:pt x="105" y="52"/>
                      </a:cubicBezTo>
                      <a:cubicBezTo>
                        <a:pt x="137" y="52"/>
                        <a:pt x="191" y="61"/>
                        <a:pt x="211" y="59"/>
                      </a:cubicBezTo>
                      <a:cubicBezTo>
                        <a:pt x="231" y="57"/>
                        <a:pt x="223" y="45"/>
                        <a:pt x="223" y="38"/>
                      </a:cubicBezTo>
                      <a:cubicBezTo>
                        <a:pt x="223" y="31"/>
                        <a:pt x="233" y="20"/>
                        <a:pt x="214" y="14"/>
                      </a:cubicBezTo>
                      <a:cubicBezTo>
                        <a:pt x="195" y="8"/>
                        <a:pt x="144" y="0"/>
                        <a:pt x="111" y="0"/>
                      </a:cubicBezTo>
                      <a:cubicBezTo>
                        <a:pt x="78" y="0"/>
                        <a:pt x="34" y="9"/>
                        <a:pt x="16" y="16"/>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56" name="Freeform 42"/>
                <p:cNvSpPr>
                  <a:spLocks noChangeAspect="1"/>
                </p:cNvSpPr>
                <p:nvPr/>
              </p:nvSpPr>
              <p:spPr bwMode="auto">
                <a:xfrm>
                  <a:off x="2755" y="1501"/>
                  <a:ext cx="244" cy="54"/>
                </a:xfrm>
                <a:custGeom>
                  <a:avLst/>
                  <a:gdLst>
                    <a:gd name="T0" fmla="*/ 16 w 244"/>
                    <a:gd name="T1" fmla="*/ 10 h 54"/>
                    <a:gd name="T2" fmla="*/ 13 w 244"/>
                    <a:gd name="T3" fmla="*/ 34 h 54"/>
                    <a:gd name="T4" fmla="*/ 17 w 244"/>
                    <a:gd name="T5" fmla="*/ 53 h 54"/>
                    <a:gd name="T6" fmla="*/ 91 w 244"/>
                    <a:gd name="T7" fmla="*/ 41 h 54"/>
                    <a:gd name="T8" fmla="*/ 221 w 244"/>
                    <a:gd name="T9" fmla="*/ 52 h 54"/>
                    <a:gd name="T10" fmla="*/ 232 w 244"/>
                    <a:gd name="T11" fmla="*/ 29 h 54"/>
                    <a:gd name="T12" fmla="*/ 229 w 244"/>
                    <a:gd name="T13" fmla="*/ 6 h 54"/>
                    <a:gd name="T14" fmla="*/ 177 w 244"/>
                    <a:gd name="T15" fmla="*/ 1 h 54"/>
                    <a:gd name="T16" fmla="*/ 72 w 244"/>
                    <a:gd name="T17" fmla="*/ 13 h 54"/>
                    <a:gd name="T18" fmla="*/ 72 w 244"/>
                    <a:gd name="T19" fmla="*/ 13 h 54"/>
                    <a:gd name="T20" fmla="*/ 16 w 244"/>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54"/>
                    <a:gd name="T35" fmla="*/ 244 w 244"/>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54">
                      <a:moveTo>
                        <a:pt x="16" y="10"/>
                      </a:moveTo>
                      <a:cubicBezTo>
                        <a:pt x="0" y="14"/>
                        <a:pt x="13" y="27"/>
                        <a:pt x="13" y="34"/>
                      </a:cubicBezTo>
                      <a:cubicBezTo>
                        <a:pt x="13" y="41"/>
                        <a:pt x="4" y="52"/>
                        <a:pt x="17" y="53"/>
                      </a:cubicBezTo>
                      <a:cubicBezTo>
                        <a:pt x="30" y="54"/>
                        <a:pt x="57" y="41"/>
                        <a:pt x="91" y="41"/>
                      </a:cubicBezTo>
                      <a:cubicBezTo>
                        <a:pt x="125" y="41"/>
                        <a:pt x="198" y="54"/>
                        <a:pt x="221" y="52"/>
                      </a:cubicBezTo>
                      <a:cubicBezTo>
                        <a:pt x="244" y="50"/>
                        <a:pt x="231" y="37"/>
                        <a:pt x="232" y="29"/>
                      </a:cubicBezTo>
                      <a:cubicBezTo>
                        <a:pt x="233" y="21"/>
                        <a:pt x="238" y="11"/>
                        <a:pt x="229" y="6"/>
                      </a:cubicBezTo>
                      <a:cubicBezTo>
                        <a:pt x="220" y="1"/>
                        <a:pt x="203" y="0"/>
                        <a:pt x="177" y="1"/>
                      </a:cubicBezTo>
                      <a:cubicBezTo>
                        <a:pt x="151" y="2"/>
                        <a:pt x="89" y="11"/>
                        <a:pt x="72" y="13"/>
                      </a:cubicBezTo>
                      <a:cubicBezTo>
                        <a:pt x="55" y="15"/>
                        <a:pt x="81" y="13"/>
                        <a:pt x="72" y="13"/>
                      </a:cubicBezTo>
                      <a:cubicBezTo>
                        <a:pt x="63" y="13"/>
                        <a:pt x="28" y="11"/>
                        <a:pt x="16" y="10"/>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57" name="Freeform 43"/>
                <p:cNvSpPr>
                  <a:spLocks noChangeAspect="1"/>
                </p:cNvSpPr>
                <p:nvPr/>
              </p:nvSpPr>
              <p:spPr bwMode="auto">
                <a:xfrm>
                  <a:off x="2757" y="1574"/>
                  <a:ext cx="237" cy="79"/>
                </a:xfrm>
                <a:custGeom>
                  <a:avLst/>
                  <a:gdLst>
                    <a:gd name="T0" fmla="*/ 11 w 237"/>
                    <a:gd name="T1" fmla="*/ 14 h 79"/>
                    <a:gd name="T2" fmla="*/ 10 w 237"/>
                    <a:gd name="T3" fmla="*/ 45 h 79"/>
                    <a:gd name="T4" fmla="*/ 14 w 237"/>
                    <a:gd name="T5" fmla="*/ 69 h 79"/>
                    <a:gd name="T6" fmla="*/ 89 w 237"/>
                    <a:gd name="T7" fmla="*/ 60 h 79"/>
                    <a:gd name="T8" fmla="*/ 163 w 237"/>
                    <a:gd name="T9" fmla="*/ 68 h 79"/>
                    <a:gd name="T10" fmla="*/ 226 w 237"/>
                    <a:gd name="T11" fmla="*/ 76 h 79"/>
                    <a:gd name="T12" fmla="*/ 232 w 237"/>
                    <a:gd name="T13" fmla="*/ 48 h 79"/>
                    <a:gd name="T14" fmla="*/ 226 w 237"/>
                    <a:gd name="T15" fmla="*/ 16 h 79"/>
                    <a:gd name="T16" fmla="*/ 170 w 237"/>
                    <a:gd name="T17" fmla="*/ 11 h 79"/>
                    <a:gd name="T18" fmla="*/ 74 w 237"/>
                    <a:gd name="T19" fmla="*/ 0 h 79"/>
                    <a:gd name="T20" fmla="*/ 11 w 237"/>
                    <a:gd name="T21" fmla="*/ 14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7"/>
                    <a:gd name="T34" fmla="*/ 0 h 79"/>
                    <a:gd name="T35" fmla="*/ 237 w 237"/>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7" h="79">
                      <a:moveTo>
                        <a:pt x="11" y="14"/>
                      </a:moveTo>
                      <a:cubicBezTo>
                        <a:pt x="0" y="21"/>
                        <a:pt x="10" y="36"/>
                        <a:pt x="10" y="45"/>
                      </a:cubicBezTo>
                      <a:cubicBezTo>
                        <a:pt x="10" y="54"/>
                        <a:pt x="1" y="67"/>
                        <a:pt x="14" y="69"/>
                      </a:cubicBezTo>
                      <a:cubicBezTo>
                        <a:pt x="27" y="71"/>
                        <a:pt x="64" y="60"/>
                        <a:pt x="89" y="60"/>
                      </a:cubicBezTo>
                      <a:cubicBezTo>
                        <a:pt x="114" y="60"/>
                        <a:pt x="140" y="65"/>
                        <a:pt x="163" y="68"/>
                      </a:cubicBezTo>
                      <a:cubicBezTo>
                        <a:pt x="186" y="71"/>
                        <a:pt x="215" y="79"/>
                        <a:pt x="226" y="76"/>
                      </a:cubicBezTo>
                      <a:cubicBezTo>
                        <a:pt x="237" y="73"/>
                        <a:pt x="232" y="58"/>
                        <a:pt x="232" y="48"/>
                      </a:cubicBezTo>
                      <a:cubicBezTo>
                        <a:pt x="232" y="38"/>
                        <a:pt x="236" y="22"/>
                        <a:pt x="226" y="16"/>
                      </a:cubicBezTo>
                      <a:cubicBezTo>
                        <a:pt x="216" y="10"/>
                        <a:pt x="195" y="14"/>
                        <a:pt x="170" y="11"/>
                      </a:cubicBezTo>
                      <a:cubicBezTo>
                        <a:pt x="145" y="8"/>
                        <a:pt x="100" y="0"/>
                        <a:pt x="74" y="0"/>
                      </a:cubicBezTo>
                      <a:cubicBezTo>
                        <a:pt x="48" y="0"/>
                        <a:pt x="22" y="7"/>
                        <a:pt x="11" y="14"/>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58" name="Freeform 44"/>
                <p:cNvSpPr>
                  <a:spLocks noChangeAspect="1"/>
                </p:cNvSpPr>
                <p:nvPr/>
              </p:nvSpPr>
              <p:spPr bwMode="auto">
                <a:xfrm>
                  <a:off x="2753" y="1671"/>
                  <a:ext cx="248" cy="88"/>
                </a:xfrm>
                <a:custGeom>
                  <a:avLst/>
                  <a:gdLst>
                    <a:gd name="T0" fmla="*/ 27 w 248"/>
                    <a:gd name="T1" fmla="*/ 7 h 88"/>
                    <a:gd name="T2" fmla="*/ 14 w 248"/>
                    <a:gd name="T3" fmla="*/ 50 h 88"/>
                    <a:gd name="T4" fmla="*/ 19 w 248"/>
                    <a:gd name="T5" fmla="*/ 82 h 88"/>
                    <a:gd name="T6" fmla="*/ 90 w 248"/>
                    <a:gd name="T7" fmla="*/ 69 h 88"/>
                    <a:gd name="T8" fmla="*/ 170 w 248"/>
                    <a:gd name="T9" fmla="*/ 73 h 88"/>
                    <a:gd name="T10" fmla="*/ 229 w 248"/>
                    <a:gd name="T11" fmla="*/ 83 h 88"/>
                    <a:gd name="T12" fmla="*/ 233 w 248"/>
                    <a:gd name="T13" fmla="*/ 45 h 88"/>
                    <a:gd name="T14" fmla="*/ 228 w 248"/>
                    <a:gd name="T15" fmla="*/ 7 h 88"/>
                    <a:gd name="T16" fmla="*/ 111 w 248"/>
                    <a:gd name="T17" fmla="*/ 3 h 88"/>
                    <a:gd name="T18" fmla="*/ 27 w 248"/>
                    <a:gd name="T19" fmla="*/ 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88"/>
                    <a:gd name="T32" fmla="*/ 248 w 248"/>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88">
                      <a:moveTo>
                        <a:pt x="27" y="7"/>
                      </a:moveTo>
                      <a:cubicBezTo>
                        <a:pt x="0" y="14"/>
                        <a:pt x="15" y="38"/>
                        <a:pt x="14" y="50"/>
                      </a:cubicBezTo>
                      <a:cubicBezTo>
                        <a:pt x="13" y="62"/>
                        <a:pt x="6" y="79"/>
                        <a:pt x="19" y="82"/>
                      </a:cubicBezTo>
                      <a:cubicBezTo>
                        <a:pt x="32" y="85"/>
                        <a:pt x="65" y="70"/>
                        <a:pt x="90" y="69"/>
                      </a:cubicBezTo>
                      <a:cubicBezTo>
                        <a:pt x="115" y="68"/>
                        <a:pt x="147" y="71"/>
                        <a:pt x="170" y="73"/>
                      </a:cubicBezTo>
                      <a:cubicBezTo>
                        <a:pt x="193" y="75"/>
                        <a:pt x="219" y="88"/>
                        <a:pt x="229" y="83"/>
                      </a:cubicBezTo>
                      <a:cubicBezTo>
                        <a:pt x="239" y="78"/>
                        <a:pt x="233" y="58"/>
                        <a:pt x="233" y="45"/>
                      </a:cubicBezTo>
                      <a:cubicBezTo>
                        <a:pt x="233" y="32"/>
                        <a:pt x="248" y="14"/>
                        <a:pt x="228" y="7"/>
                      </a:cubicBezTo>
                      <a:cubicBezTo>
                        <a:pt x="208" y="0"/>
                        <a:pt x="144" y="3"/>
                        <a:pt x="111" y="3"/>
                      </a:cubicBezTo>
                      <a:cubicBezTo>
                        <a:pt x="78" y="3"/>
                        <a:pt x="44" y="6"/>
                        <a:pt x="27" y="7"/>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59" name="Freeform 45"/>
                <p:cNvSpPr>
                  <a:spLocks noChangeAspect="1"/>
                </p:cNvSpPr>
                <p:nvPr/>
              </p:nvSpPr>
              <p:spPr bwMode="auto">
                <a:xfrm>
                  <a:off x="2750" y="1769"/>
                  <a:ext cx="246" cy="111"/>
                </a:xfrm>
                <a:custGeom>
                  <a:avLst/>
                  <a:gdLst>
                    <a:gd name="T0" fmla="*/ 18 w 246"/>
                    <a:gd name="T1" fmla="*/ 8 h 111"/>
                    <a:gd name="T2" fmla="*/ 14 w 246"/>
                    <a:gd name="T3" fmla="*/ 55 h 111"/>
                    <a:gd name="T4" fmla="*/ 12 w 246"/>
                    <a:gd name="T5" fmla="*/ 77 h 111"/>
                    <a:gd name="T6" fmla="*/ 8 w 246"/>
                    <a:gd name="T7" fmla="*/ 87 h 111"/>
                    <a:gd name="T8" fmla="*/ 16 w 246"/>
                    <a:gd name="T9" fmla="*/ 110 h 111"/>
                    <a:gd name="T10" fmla="*/ 66 w 246"/>
                    <a:gd name="T11" fmla="*/ 96 h 111"/>
                    <a:gd name="T12" fmla="*/ 146 w 246"/>
                    <a:gd name="T13" fmla="*/ 92 h 111"/>
                    <a:gd name="T14" fmla="*/ 231 w 246"/>
                    <a:gd name="T15" fmla="*/ 104 h 111"/>
                    <a:gd name="T16" fmla="*/ 237 w 246"/>
                    <a:gd name="T17" fmla="*/ 57 h 111"/>
                    <a:gd name="T18" fmla="*/ 221 w 246"/>
                    <a:gd name="T19" fmla="*/ 14 h 111"/>
                    <a:gd name="T20" fmla="*/ 122 w 246"/>
                    <a:gd name="T21" fmla="*/ 5 h 111"/>
                    <a:gd name="T22" fmla="*/ 18 w 246"/>
                    <a:gd name="T23" fmla="*/ 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111"/>
                    <a:gd name="T38" fmla="*/ 246 w 246"/>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111">
                      <a:moveTo>
                        <a:pt x="18" y="8"/>
                      </a:moveTo>
                      <a:cubicBezTo>
                        <a:pt x="0" y="16"/>
                        <a:pt x="15" y="44"/>
                        <a:pt x="14" y="55"/>
                      </a:cubicBezTo>
                      <a:cubicBezTo>
                        <a:pt x="13" y="66"/>
                        <a:pt x="13" y="72"/>
                        <a:pt x="12" y="77"/>
                      </a:cubicBezTo>
                      <a:cubicBezTo>
                        <a:pt x="11" y="82"/>
                        <a:pt x="7" y="82"/>
                        <a:pt x="8" y="87"/>
                      </a:cubicBezTo>
                      <a:cubicBezTo>
                        <a:pt x="9" y="92"/>
                        <a:pt x="6" y="109"/>
                        <a:pt x="16" y="110"/>
                      </a:cubicBezTo>
                      <a:cubicBezTo>
                        <a:pt x="26" y="111"/>
                        <a:pt x="44" y="99"/>
                        <a:pt x="66" y="96"/>
                      </a:cubicBezTo>
                      <a:cubicBezTo>
                        <a:pt x="88" y="93"/>
                        <a:pt x="119" y="91"/>
                        <a:pt x="146" y="92"/>
                      </a:cubicBezTo>
                      <a:cubicBezTo>
                        <a:pt x="173" y="93"/>
                        <a:pt x="216" y="110"/>
                        <a:pt x="231" y="104"/>
                      </a:cubicBezTo>
                      <a:cubicBezTo>
                        <a:pt x="246" y="98"/>
                        <a:pt x="239" y="72"/>
                        <a:pt x="237" y="57"/>
                      </a:cubicBezTo>
                      <a:cubicBezTo>
                        <a:pt x="235" y="42"/>
                        <a:pt x="240" y="23"/>
                        <a:pt x="221" y="14"/>
                      </a:cubicBezTo>
                      <a:cubicBezTo>
                        <a:pt x="202" y="5"/>
                        <a:pt x="156" y="6"/>
                        <a:pt x="122" y="5"/>
                      </a:cubicBezTo>
                      <a:cubicBezTo>
                        <a:pt x="88" y="4"/>
                        <a:pt x="36" y="0"/>
                        <a:pt x="18" y="8"/>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60" name="Freeform 46"/>
                <p:cNvSpPr>
                  <a:spLocks noChangeAspect="1"/>
                </p:cNvSpPr>
                <p:nvPr/>
              </p:nvSpPr>
              <p:spPr bwMode="auto">
                <a:xfrm>
                  <a:off x="2761" y="1815"/>
                  <a:ext cx="128" cy="34"/>
                </a:xfrm>
                <a:custGeom>
                  <a:avLst/>
                  <a:gdLst>
                    <a:gd name="T0" fmla="*/ 3 w 128"/>
                    <a:gd name="T1" fmla="*/ 10 h 34"/>
                    <a:gd name="T2" fmla="*/ 37 w 128"/>
                    <a:gd name="T3" fmla="*/ 1 h 34"/>
                    <a:gd name="T4" fmla="*/ 99 w 128"/>
                    <a:gd name="T5" fmla="*/ 5 h 34"/>
                    <a:gd name="T6" fmla="*/ 124 w 128"/>
                    <a:gd name="T7" fmla="*/ 16 h 34"/>
                    <a:gd name="T8" fmla="*/ 76 w 128"/>
                    <a:gd name="T9" fmla="*/ 16 h 34"/>
                    <a:gd name="T10" fmla="*/ 34 w 128"/>
                    <a:gd name="T11" fmla="*/ 25 h 34"/>
                    <a:gd name="T12" fmla="*/ 0 w 128"/>
                    <a:gd name="T13" fmla="*/ 34 h 34"/>
                    <a:gd name="T14" fmla="*/ 0 60000 65536"/>
                    <a:gd name="T15" fmla="*/ 0 60000 65536"/>
                    <a:gd name="T16" fmla="*/ 0 60000 65536"/>
                    <a:gd name="T17" fmla="*/ 0 60000 65536"/>
                    <a:gd name="T18" fmla="*/ 0 60000 65536"/>
                    <a:gd name="T19" fmla="*/ 0 60000 65536"/>
                    <a:gd name="T20" fmla="*/ 0 60000 65536"/>
                    <a:gd name="T21" fmla="*/ 0 w 128"/>
                    <a:gd name="T22" fmla="*/ 0 h 34"/>
                    <a:gd name="T23" fmla="*/ 128 w 12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34">
                      <a:moveTo>
                        <a:pt x="3" y="10"/>
                      </a:moveTo>
                      <a:cubicBezTo>
                        <a:pt x="9" y="9"/>
                        <a:pt x="21" y="2"/>
                        <a:pt x="37" y="1"/>
                      </a:cubicBezTo>
                      <a:cubicBezTo>
                        <a:pt x="53" y="0"/>
                        <a:pt x="85" y="3"/>
                        <a:pt x="99" y="5"/>
                      </a:cubicBezTo>
                      <a:cubicBezTo>
                        <a:pt x="113" y="7"/>
                        <a:pt x="128" y="14"/>
                        <a:pt x="124" y="16"/>
                      </a:cubicBezTo>
                      <a:cubicBezTo>
                        <a:pt x="120" y="18"/>
                        <a:pt x="91" y="15"/>
                        <a:pt x="76" y="16"/>
                      </a:cubicBezTo>
                      <a:cubicBezTo>
                        <a:pt x="61" y="17"/>
                        <a:pt x="47" y="22"/>
                        <a:pt x="34" y="25"/>
                      </a:cubicBezTo>
                      <a:cubicBezTo>
                        <a:pt x="21" y="28"/>
                        <a:pt x="7" y="32"/>
                        <a:pt x="0" y="34"/>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61" name="Freeform 47"/>
                <p:cNvSpPr>
                  <a:spLocks noChangeAspect="1"/>
                </p:cNvSpPr>
                <p:nvPr/>
              </p:nvSpPr>
              <p:spPr bwMode="auto">
                <a:xfrm>
                  <a:off x="2750" y="1894"/>
                  <a:ext cx="240" cy="57"/>
                </a:xfrm>
                <a:custGeom>
                  <a:avLst/>
                  <a:gdLst>
                    <a:gd name="T0" fmla="*/ 20 w 240"/>
                    <a:gd name="T1" fmla="*/ 4 h 57"/>
                    <a:gd name="T2" fmla="*/ 11 w 240"/>
                    <a:gd name="T3" fmla="*/ 25 h 57"/>
                    <a:gd name="T4" fmla="*/ 17 w 240"/>
                    <a:gd name="T5" fmla="*/ 49 h 57"/>
                    <a:gd name="T6" fmla="*/ 90 w 240"/>
                    <a:gd name="T7" fmla="*/ 51 h 57"/>
                    <a:gd name="T8" fmla="*/ 166 w 240"/>
                    <a:gd name="T9" fmla="*/ 57 h 57"/>
                    <a:gd name="T10" fmla="*/ 227 w 240"/>
                    <a:gd name="T11" fmla="*/ 52 h 57"/>
                    <a:gd name="T12" fmla="*/ 236 w 240"/>
                    <a:gd name="T13" fmla="*/ 28 h 57"/>
                    <a:gd name="T14" fmla="*/ 213 w 240"/>
                    <a:gd name="T15" fmla="*/ 3 h 57"/>
                    <a:gd name="T16" fmla="*/ 71 w 240"/>
                    <a:gd name="T17" fmla="*/ 10 h 57"/>
                    <a:gd name="T18" fmla="*/ 20 w 240"/>
                    <a:gd name="T19" fmla="*/ 4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57"/>
                    <a:gd name="T32" fmla="*/ 240 w 240"/>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57">
                      <a:moveTo>
                        <a:pt x="20" y="4"/>
                      </a:moveTo>
                      <a:cubicBezTo>
                        <a:pt x="0" y="7"/>
                        <a:pt x="11" y="18"/>
                        <a:pt x="11" y="25"/>
                      </a:cubicBezTo>
                      <a:cubicBezTo>
                        <a:pt x="11" y="32"/>
                        <a:pt x="4" y="45"/>
                        <a:pt x="17" y="49"/>
                      </a:cubicBezTo>
                      <a:cubicBezTo>
                        <a:pt x="30" y="53"/>
                        <a:pt x="65" y="50"/>
                        <a:pt x="90" y="51"/>
                      </a:cubicBezTo>
                      <a:cubicBezTo>
                        <a:pt x="115" y="52"/>
                        <a:pt x="143" y="57"/>
                        <a:pt x="166" y="57"/>
                      </a:cubicBezTo>
                      <a:cubicBezTo>
                        <a:pt x="189" y="57"/>
                        <a:pt x="215" y="57"/>
                        <a:pt x="227" y="52"/>
                      </a:cubicBezTo>
                      <a:cubicBezTo>
                        <a:pt x="239" y="47"/>
                        <a:pt x="238" y="36"/>
                        <a:pt x="236" y="28"/>
                      </a:cubicBezTo>
                      <a:cubicBezTo>
                        <a:pt x="234" y="20"/>
                        <a:pt x="240" y="6"/>
                        <a:pt x="213" y="3"/>
                      </a:cubicBezTo>
                      <a:cubicBezTo>
                        <a:pt x="186" y="0"/>
                        <a:pt x="103" y="10"/>
                        <a:pt x="71" y="10"/>
                      </a:cubicBezTo>
                      <a:cubicBezTo>
                        <a:pt x="39" y="10"/>
                        <a:pt x="31" y="5"/>
                        <a:pt x="20" y="4"/>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62" name="Freeform 48"/>
                <p:cNvSpPr>
                  <a:spLocks noChangeAspect="1"/>
                </p:cNvSpPr>
                <p:nvPr/>
              </p:nvSpPr>
              <p:spPr bwMode="auto">
                <a:xfrm>
                  <a:off x="2757" y="1965"/>
                  <a:ext cx="243" cy="80"/>
                </a:xfrm>
                <a:custGeom>
                  <a:avLst/>
                  <a:gdLst>
                    <a:gd name="T0" fmla="*/ 10 w 243"/>
                    <a:gd name="T1" fmla="*/ 4 h 80"/>
                    <a:gd name="T2" fmla="*/ 4 w 243"/>
                    <a:gd name="T3" fmla="*/ 41 h 80"/>
                    <a:gd name="T4" fmla="*/ 19 w 243"/>
                    <a:gd name="T5" fmla="*/ 69 h 80"/>
                    <a:gd name="T6" fmla="*/ 111 w 243"/>
                    <a:gd name="T7" fmla="*/ 80 h 80"/>
                    <a:gd name="T8" fmla="*/ 223 w 243"/>
                    <a:gd name="T9" fmla="*/ 69 h 80"/>
                    <a:gd name="T10" fmla="*/ 230 w 243"/>
                    <a:gd name="T11" fmla="*/ 46 h 80"/>
                    <a:gd name="T12" fmla="*/ 225 w 243"/>
                    <a:gd name="T13" fmla="*/ 8 h 80"/>
                    <a:gd name="T14" fmla="*/ 149 w 243"/>
                    <a:gd name="T15" fmla="*/ 19 h 80"/>
                    <a:gd name="T16" fmla="*/ 63 w 243"/>
                    <a:gd name="T17" fmla="*/ 16 h 80"/>
                    <a:gd name="T18" fmla="*/ 10 w 243"/>
                    <a:gd name="T19" fmla="*/ 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3"/>
                    <a:gd name="T31" fmla="*/ 0 h 80"/>
                    <a:gd name="T32" fmla="*/ 243 w 243"/>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3" h="80">
                      <a:moveTo>
                        <a:pt x="10" y="4"/>
                      </a:moveTo>
                      <a:cubicBezTo>
                        <a:pt x="0" y="8"/>
                        <a:pt x="3" y="30"/>
                        <a:pt x="4" y="41"/>
                      </a:cubicBezTo>
                      <a:cubicBezTo>
                        <a:pt x="5" y="52"/>
                        <a:pt x="1" y="63"/>
                        <a:pt x="19" y="69"/>
                      </a:cubicBezTo>
                      <a:cubicBezTo>
                        <a:pt x="37" y="75"/>
                        <a:pt x="77" y="80"/>
                        <a:pt x="111" y="80"/>
                      </a:cubicBezTo>
                      <a:cubicBezTo>
                        <a:pt x="145" y="80"/>
                        <a:pt x="203" y="75"/>
                        <a:pt x="223" y="69"/>
                      </a:cubicBezTo>
                      <a:cubicBezTo>
                        <a:pt x="243" y="63"/>
                        <a:pt x="230" y="56"/>
                        <a:pt x="230" y="46"/>
                      </a:cubicBezTo>
                      <a:cubicBezTo>
                        <a:pt x="230" y="36"/>
                        <a:pt x="238" y="12"/>
                        <a:pt x="225" y="8"/>
                      </a:cubicBezTo>
                      <a:cubicBezTo>
                        <a:pt x="212" y="4"/>
                        <a:pt x="176" y="18"/>
                        <a:pt x="149" y="19"/>
                      </a:cubicBezTo>
                      <a:cubicBezTo>
                        <a:pt x="122" y="20"/>
                        <a:pt x="86" y="19"/>
                        <a:pt x="63" y="16"/>
                      </a:cubicBezTo>
                      <a:cubicBezTo>
                        <a:pt x="40" y="13"/>
                        <a:pt x="20" y="0"/>
                        <a:pt x="10" y="4"/>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63" name="Freeform 49"/>
                <p:cNvSpPr>
                  <a:spLocks noChangeAspect="1"/>
                </p:cNvSpPr>
                <p:nvPr/>
              </p:nvSpPr>
              <p:spPr bwMode="auto">
                <a:xfrm>
                  <a:off x="2749" y="2064"/>
                  <a:ext cx="253" cy="114"/>
                </a:xfrm>
                <a:custGeom>
                  <a:avLst/>
                  <a:gdLst>
                    <a:gd name="T0" fmla="*/ 16 w 253"/>
                    <a:gd name="T1" fmla="*/ 0 h 114"/>
                    <a:gd name="T2" fmla="*/ 6 w 253"/>
                    <a:gd name="T3" fmla="*/ 41 h 114"/>
                    <a:gd name="T4" fmla="*/ 10 w 253"/>
                    <a:gd name="T5" fmla="*/ 66 h 114"/>
                    <a:gd name="T6" fmla="*/ 65 w 253"/>
                    <a:gd name="T7" fmla="*/ 83 h 114"/>
                    <a:gd name="T8" fmla="*/ 95 w 253"/>
                    <a:gd name="T9" fmla="*/ 107 h 114"/>
                    <a:gd name="T10" fmla="*/ 150 w 253"/>
                    <a:gd name="T11" fmla="*/ 110 h 114"/>
                    <a:gd name="T12" fmla="*/ 186 w 253"/>
                    <a:gd name="T13" fmla="*/ 84 h 114"/>
                    <a:gd name="T14" fmla="*/ 244 w 253"/>
                    <a:gd name="T15" fmla="*/ 71 h 114"/>
                    <a:gd name="T16" fmla="*/ 241 w 253"/>
                    <a:gd name="T17" fmla="*/ 37 h 114"/>
                    <a:gd name="T18" fmla="*/ 234 w 253"/>
                    <a:gd name="T19" fmla="*/ 5 h 114"/>
                    <a:gd name="T20" fmla="*/ 185 w 253"/>
                    <a:gd name="T21" fmla="*/ 14 h 114"/>
                    <a:gd name="T22" fmla="*/ 129 w 253"/>
                    <a:gd name="T23" fmla="*/ 20 h 114"/>
                    <a:gd name="T24" fmla="*/ 70 w 253"/>
                    <a:gd name="T25" fmla="*/ 18 h 114"/>
                    <a:gd name="T26" fmla="*/ 16 w 253"/>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
                    <a:gd name="T43" fmla="*/ 0 h 114"/>
                    <a:gd name="T44" fmla="*/ 253 w 253"/>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 h="114">
                      <a:moveTo>
                        <a:pt x="16" y="0"/>
                      </a:moveTo>
                      <a:cubicBezTo>
                        <a:pt x="2" y="4"/>
                        <a:pt x="7" y="30"/>
                        <a:pt x="6" y="41"/>
                      </a:cubicBezTo>
                      <a:cubicBezTo>
                        <a:pt x="5" y="52"/>
                        <a:pt x="0" y="59"/>
                        <a:pt x="10" y="66"/>
                      </a:cubicBezTo>
                      <a:cubicBezTo>
                        <a:pt x="20" y="73"/>
                        <a:pt x="51" y="76"/>
                        <a:pt x="65" y="83"/>
                      </a:cubicBezTo>
                      <a:cubicBezTo>
                        <a:pt x="79" y="90"/>
                        <a:pt x="81" y="103"/>
                        <a:pt x="95" y="107"/>
                      </a:cubicBezTo>
                      <a:cubicBezTo>
                        <a:pt x="109" y="111"/>
                        <a:pt x="135" y="114"/>
                        <a:pt x="150" y="110"/>
                      </a:cubicBezTo>
                      <a:cubicBezTo>
                        <a:pt x="165" y="106"/>
                        <a:pt x="170" y="90"/>
                        <a:pt x="186" y="84"/>
                      </a:cubicBezTo>
                      <a:cubicBezTo>
                        <a:pt x="202" y="78"/>
                        <a:pt x="235" y="79"/>
                        <a:pt x="244" y="71"/>
                      </a:cubicBezTo>
                      <a:cubicBezTo>
                        <a:pt x="253" y="63"/>
                        <a:pt x="243" y="48"/>
                        <a:pt x="241" y="37"/>
                      </a:cubicBezTo>
                      <a:cubicBezTo>
                        <a:pt x="239" y="26"/>
                        <a:pt x="243" y="9"/>
                        <a:pt x="234" y="5"/>
                      </a:cubicBezTo>
                      <a:cubicBezTo>
                        <a:pt x="225" y="1"/>
                        <a:pt x="202" y="12"/>
                        <a:pt x="185" y="14"/>
                      </a:cubicBezTo>
                      <a:cubicBezTo>
                        <a:pt x="168" y="16"/>
                        <a:pt x="148" y="19"/>
                        <a:pt x="129" y="20"/>
                      </a:cubicBezTo>
                      <a:cubicBezTo>
                        <a:pt x="110" y="21"/>
                        <a:pt x="89" y="21"/>
                        <a:pt x="70" y="18"/>
                      </a:cubicBezTo>
                      <a:cubicBezTo>
                        <a:pt x="51" y="15"/>
                        <a:pt x="27" y="4"/>
                        <a:pt x="16" y="0"/>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64" name="Freeform 50"/>
                <p:cNvSpPr>
                  <a:spLocks noChangeAspect="1"/>
                </p:cNvSpPr>
                <p:nvPr/>
              </p:nvSpPr>
              <p:spPr bwMode="auto">
                <a:xfrm>
                  <a:off x="2737" y="2157"/>
                  <a:ext cx="289" cy="217"/>
                </a:xfrm>
                <a:custGeom>
                  <a:avLst/>
                  <a:gdLst>
                    <a:gd name="T0" fmla="*/ 21 w 289"/>
                    <a:gd name="T1" fmla="*/ 9 h 217"/>
                    <a:gd name="T2" fmla="*/ 9 w 289"/>
                    <a:gd name="T3" fmla="*/ 43 h 217"/>
                    <a:gd name="T4" fmla="*/ 7 w 289"/>
                    <a:gd name="T5" fmla="*/ 75 h 217"/>
                    <a:gd name="T6" fmla="*/ 53 w 289"/>
                    <a:gd name="T7" fmla="*/ 93 h 217"/>
                    <a:gd name="T8" fmla="*/ 106 w 289"/>
                    <a:gd name="T9" fmla="*/ 161 h 217"/>
                    <a:gd name="T10" fmla="*/ 121 w 289"/>
                    <a:gd name="T11" fmla="*/ 206 h 217"/>
                    <a:gd name="T12" fmla="*/ 145 w 289"/>
                    <a:gd name="T13" fmla="*/ 213 h 217"/>
                    <a:gd name="T14" fmla="*/ 160 w 289"/>
                    <a:gd name="T15" fmla="*/ 206 h 217"/>
                    <a:gd name="T16" fmla="*/ 192 w 289"/>
                    <a:gd name="T17" fmla="*/ 147 h 217"/>
                    <a:gd name="T18" fmla="*/ 240 w 289"/>
                    <a:gd name="T19" fmla="*/ 93 h 217"/>
                    <a:gd name="T20" fmla="*/ 283 w 289"/>
                    <a:gd name="T21" fmla="*/ 64 h 217"/>
                    <a:gd name="T22" fmla="*/ 275 w 289"/>
                    <a:gd name="T23" fmla="*/ 29 h 217"/>
                    <a:gd name="T24" fmla="*/ 262 w 289"/>
                    <a:gd name="T25" fmla="*/ 4 h 217"/>
                    <a:gd name="T26" fmla="*/ 183 w 289"/>
                    <a:gd name="T27" fmla="*/ 50 h 217"/>
                    <a:gd name="T28" fmla="*/ 111 w 289"/>
                    <a:gd name="T29" fmla="*/ 56 h 217"/>
                    <a:gd name="T30" fmla="*/ 21 w 289"/>
                    <a:gd name="T31" fmla="*/ 9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9"/>
                    <a:gd name="T49" fmla="*/ 0 h 217"/>
                    <a:gd name="T50" fmla="*/ 289 w 289"/>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9" h="217">
                      <a:moveTo>
                        <a:pt x="21" y="9"/>
                      </a:moveTo>
                      <a:cubicBezTo>
                        <a:pt x="4" y="7"/>
                        <a:pt x="11" y="32"/>
                        <a:pt x="9" y="43"/>
                      </a:cubicBezTo>
                      <a:cubicBezTo>
                        <a:pt x="7" y="54"/>
                        <a:pt x="0" y="67"/>
                        <a:pt x="7" y="75"/>
                      </a:cubicBezTo>
                      <a:cubicBezTo>
                        <a:pt x="14" y="83"/>
                        <a:pt x="37" y="79"/>
                        <a:pt x="53" y="93"/>
                      </a:cubicBezTo>
                      <a:cubicBezTo>
                        <a:pt x="69" y="107"/>
                        <a:pt x="95" y="142"/>
                        <a:pt x="106" y="161"/>
                      </a:cubicBezTo>
                      <a:cubicBezTo>
                        <a:pt x="117" y="180"/>
                        <a:pt x="115" y="197"/>
                        <a:pt x="121" y="206"/>
                      </a:cubicBezTo>
                      <a:cubicBezTo>
                        <a:pt x="127" y="215"/>
                        <a:pt x="139" y="213"/>
                        <a:pt x="145" y="213"/>
                      </a:cubicBezTo>
                      <a:cubicBezTo>
                        <a:pt x="151" y="213"/>
                        <a:pt x="152" y="217"/>
                        <a:pt x="160" y="206"/>
                      </a:cubicBezTo>
                      <a:cubicBezTo>
                        <a:pt x="168" y="195"/>
                        <a:pt x="179" y="166"/>
                        <a:pt x="192" y="147"/>
                      </a:cubicBezTo>
                      <a:cubicBezTo>
                        <a:pt x="205" y="128"/>
                        <a:pt x="225" y="107"/>
                        <a:pt x="240" y="93"/>
                      </a:cubicBezTo>
                      <a:cubicBezTo>
                        <a:pt x="255" y="79"/>
                        <a:pt x="277" y="75"/>
                        <a:pt x="283" y="64"/>
                      </a:cubicBezTo>
                      <a:cubicBezTo>
                        <a:pt x="289" y="53"/>
                        <a:pt x="278" y="39"/>
                        <a:pt x="275" y="29"/>
                      </a:cubicBezTo>
                      <a:cubicBezTo>
                        <a:pt x="272" y="19"/>
                        <a:pt x="277" y="0"/>
                        <a:pt x="262" y="4"/>
                      </a:cubicBezTo>
                      <a:cubicBezTo>
                        <a:pt x="247" y="8"/>
                        <a:pt x="208" y="41"/>
                        <a:pt x="183" y="50"/>
                      </a:cubicBezTo>
                      <a:cubicBezTo>
                        <a:pt x="158" y="59"/>
                        <a:pt x="138" y="63"/>
                        <a:pt x="111" y="56"/>
                      </a:cubicBezTo>
                      <a:cubicBezTo>
                        <a:pt x="84" y="49"/>
                        <a:pt x="40" y="11"/>
                        <a:pt x="21" y="9"/>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65" name="Freeform 51"/>
                <p:cNvSpPr>
                  <a:spLocks noChangeAspect="1"/>
                </p:cNvSpPr>
                <p:nvPr/>
              </p:nvSpPr>
              <p:spPr bwMode="auto">
                <a:xfrm>
                  <a:off x="2972" y="1200"/>
                  <a:ext cx="4" cy="20"/>
                </a:xfrm>
                <a:custGeom>
                  <a:avLst/>
                  <a:gdLst>
                    <a:gd name="T0" fmla="*/ 4 w 4"/>
                    <a:gd name="T1" fmla="*/ 0 h 20"/>
                    <a:gd name="T2" fmla="*/ 0 w 4"/>
                    <a:gd name="T3" fmla="*/ 11 h 20"/>
                    <a:gd name="T4" fmla="*/ 4 w 4"/>
                    <a:gd name="T5" fmla="*/ 20 h 20"/>
                    <a:gd name="T6" fmla="*/ 0 60000 65536"/>
                    <a:gd name="T7" fmla="*/ 0 60000 65536"/>
                    <a:gd name="T8" fmla="*/ 0 60000 65536"/>
                    <a:gd name="T9" fmla="*/ 0 w 4"/>
                    <a:gd name="T10" fmla="*/ 0 h 20"/>
                    <a:gd name="T11" fmla="*/ 4 w 4"/>
                    <a:gd name="T12" fmla="*/ 20 h 20"/>
                  </a:gdLst>
                  <a:ahLst/>
                  <a:cxnLst>
                    <a:cxn ang="T6">
                      <a:pos x="T0" y="T1"/>
                    </a:cxn>
                    <a:cxn ang="T7">
                      <a:pos x="T2" y="T3"/>
                    </a:cxn>
                    <a:cxn ang="T8">
                      <a:pos x="T4" y="T5"/>
                    </a:cxn>
                  </a:cxnLst>
                  <a:rect l="T9" t="T10" r="T11" b="T12"/>
                  <a:pathLst>
                    <a:path w="4" h="20">
                      <a:moveTo>
                        <a:pt x="4" y="0"/>
                      </a:moveTo>
                      <a:cubicBezTo>
                        <a:pt x="3" y="2"/>
                        <a:pt x="0" y="8"/>
                        <a:pt x="0" y="11"/>
                      </a:cubicBezTo>
                      <a:cubicBezTo>
                        <a:pt x="0" y="14"/>
                        <a:pt x="3" y="18"/>
                        <a:pt x="4" y="2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66" name="Freeform 52"/>
                <p:cNvSpPr>
                  <a:spLocks noChangeAspect="1"/>
                </p:cNvSpPr>
                <p:nvPr/>
              </p:nvSpPr>
              <p:spPr bwMode="auto">
                <a:xfrm>
                  <a:off x="2973" y="1273"/>
                  <a:ext cx="7" cy="39"/>
                </a:xfrm>
                <a:custGeom>
                  <a:avLst/>
                  <a:gdLst>
                    <a:gd name="T0" fmla="*/ 3 w 7"/>
                    <a:gd name="T1" fmla="*/ 0 h 39"/>
                    <a:gd name="T2" fmla="*/ 1 w 7"/>
                    <a:gd name="T3" fmla="*/ 21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3" y="0"/>
                      </a:moveTo>
                      <a:cubicBezTo>
                        <a:pt x="3" y="3"/>
                        <a:pt x="0" y="15"/>
                        <a:pt x="1" y="21"/>
                      </a:cubicBezTo>
                      <a:cubicBezTo>
                        <a:pt x="2" y="27"/>
                        <a:pt x="6" y="35"/>
                        <a:pt x="7" y="39"/>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67" name="Freeform 53"/>
                <p:cNvSpPr>
                  <a:spLocks noChangeAspect="1"/>
                </p:cNvSpPr>
                <p:nvPr/>
              </p:nvSpPr>
              <p:spPr bwMode="auto">
                <a:xfrm>
                  <a:off x="2971" y="1349"/>
                  <a:ext cx="7" cy="36"/>
                </a:xfrm>
                <a:custGeom>
                  <a:avLst/>
                  <a:gdLst>
                    <a:gd name="T0" fmla="*/ 7 w 7"/>
                    <a:gd name="T1" fmla="*/ 0 h 36"/>
                    <a:gd name="T2" fmla="*/ 0 w 7"/>
                    <a:gd name="T3" fmla="*/ 15 h 36"/>
                    <a:gd name="T4" fmla="*/ 5 w 7"/>
                    <a:gd name="T5" fmla="*/ 36 h 36"/>
                    <a:gd name="T6" fmla="*/ 0 60000 65536"/>
                    <a:gd name="T7" fmla="*/ 0 60000 65536"/>
                    <a:gd name="T8" fmla="*/ 0 60000 65536"/>
                    <a:gd name="T9" fmla="*/ 0 w 7"/>
                    <a:gd name="T10" fmla="*/ 0 h 36"/>
                    <a:gd name="T11" fmla="*/ 7 w 7"/>
                    <a:gd name="T12" fmla="*/ 36 h 36"/>
                  </a:gdLst>
                  <a:ahLst/>
                  <a:cxnLst>
                    <a:cxn ang="T6">
                      <a:pos x="T0" y="T1"/>
                    </a:cxn>
                    <a:cxn ang="T7">
                      <a:pos x="T2" y="T3"/>
                    </a:cxn>
                    <a:cxn ang="T8">
                      <a:pos x="T4" y="T5"/>
                    </a:cxn>
                  </a:cxnLst>
                  <a:rect l="T9" t="T10" r="T11" b="T12"/>
                  <a:pathLst>
                    <a:path w="7" h="36">
                      <a:moveTo>
                        <a:pt x="7" y="0"/>
                      </a:moveTo>
                      <a:cubicBezTo>
                        <a:pt x="6" y="3"/>
                        <a:pt x="0" y="9"/>
                        <a:pt x="0" y="15"/>
                      </a:cubicBezTo>
                      <a:cubicBezTo>
                        <a:pt x="0" y="21"/>
                        <a:pt x="4" y="32"/>
                        <a:pt x="5" y="36"/>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68" name="Freeform 54"/>
                <p:cNvSpPr>
                  <a:spLocks noChangeAspect="1"/>
                </p:cNvSpPr>
                <p:nvPr/>
              </p:nvSpPr>
              <p:spPr bwMode="auto">
                <a:xfrm>
                  <a:off x="2974" y="1415"/>
                  <a:ext cx="7" cy="34"/>
                </a:xfrm>
                <a:custGeom>
                  <a:avLst/>
                  <a:gdLst>
                    <a:gd name="T0" fmla="*/ 4 w 7"/>
                    <a:gd name="T1" fmla="*/ 0 h 34"/>
                    <a:gd name="T2" fmla="*/ 1 w 7"/>
                    <a:gd name="T3" fmla="*/ 18 h 34"/>
                    <a:gd name="T4" fmla="*/ 7 w 7"/>
                    <a:gd name="T5" fmla="*/ 34 h 34"/>
                    <a:gd name="T6" fmla="*/ 0 60000 65536"/>
                    <a:gd name="T7" fmla="*/ 0 60000 65536"/>
                    <a:gd name="T8" fmla="*/ 0 60000 65536"/>
                    <a:gd name="T9" fmla="*/ 0 w 7"/>
                    <a:gd name="T10" fmla="*/ 0 h 34"/>
                    <a:gd name="T11" fmla="*/ 7 w 7"/>
                    <a:gd name="T12" fmla="*/ 34 h 34"/>
                  </a:gdLst>
                  <a:ahLst/>
                  <a:cxnLst>
                    <a:cxn ang="T6">
                      <a:pos x="T0" y="T1"/>
                    </a:cxn>
                    <a:cxn ang="T7">
                      <a:pos x="T2" y="T3"/>
                    </a:cxn>
                    <a:cxn ang="T8">
                      <a:pos x="T4" y="T5"/>
                    </a:cxn>
                  </a:cxnLst>
                  <a:rect l="T9" t="T10" r="T11" b="T12"/>
                  <a:pathLst>
                    <a:path w="7" h="34">
                      <a:moveTo>
                        <a:pt x="4" y="0"/>
                      </a:moveTo>
                      <a:cubicBezTo>
                        <a:pt x="3" y="3"/>
                        <a:pt x="0" y="12"/>
                        <a:pt x="1" y="18"/>
                      </a:cubicBezTo>
                      <a:cubicBezTo>
                        <a:pt x="2" y="24"/>
                        <a:pt x="6" y="31"/>
                        <a:pt x="7" y="34"/>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69" name="Freeform 55"/>
                <p:cNvSpPr>
                  <a:spLocks noChangeAspect="1"/>
                </p:cNvSpPr>
                <p:nvPr/>
              </p:nvSpPr>
              <p:spPr bwMode="auto">
                <a:xfrm>
                  <a:off x="2979" y="1478"/>
                  <a:ext cx="8" cy="34"/>
                </a:xfrm>
                <a:custGeom>
                  <a:avLst/>
                  <a:gdLst>
                    <a:gd name="T0" fmla="*/ 2 w 8"/>
                    <a:gd name="T1" fmla="*/ 0 h 34"/>
                    <a:gd name="T2" fmla="*/ 1 w 8"/>
                    <a:gd name="T3" fmla="*/ 18 h 34"/>
                    <a:gd name="T4" fmla="*/ 8 w 8"/>
                    <a:gd name="T5" fmla="*/ 34 h 34"/>
                    <a:gd name="T6" fmla="*/ 0 60000 65536"/>
                    <a:gd name="T7" fmla="*/ 0 60000 65536"/>
                    <a:gd name="T8" fmla="*/ 0 60000 65536"/>
                    <a:gd name="T9" fmla="*/ 0 w 8"/>
                    <a:gd name="T10" fmla="*/ 0 h 34"/>
                    <a:gd name="T11" fmla="*/ 8 w 8"/>
                    <a:gd name="T12" fmla="*/ 34 h 34"/>
                  </a:gdLst>
                  <a:ahLst/>
                  <a:cxnLst>
                    <a:cxn ang="T6">
                      <a:pos x="T0" y="T1"/>
                    </a:cxn>
                    <a:cxn ang="T7">
                      <a:pos x="T2" y="T3"/>
                    </a:cxn>
                    <a:cxn ang="T8">
                      <a:pos x="T4" y="T5"/>
                    </a:cxn>
                  </a:cxnLst>
                  <a:rect l="T9" t="T10" r="T11" b="T12"/>
                  <a:pathLst>
                    <a:path w="8" h="34">
                      <a:moveTo>
                        <a:pt x="2" y="0"/>
                      </a:moveTo>
                      <a:cubicBezTo>
                        <a:pt x="2" y="3"/>
                        <a:pt x="0" y="12"/>
                        <a:pt x="1" y="18"/>
                      </a:cubicBezTo>
                      <a:cubicBezTo>
                        <a:pt x="2" y="24"/>
                        <a:pt x="7" y="31"/>
                        <a:pt x="8" y="34"/>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70" name="Freeform 56"/>
                <p:cNvSpPr>
                  <a:spLocks noChangeAspect="1"/>
                </p:cNvSpPr>
                <p:nvPr/>
              </p:nvSpPr>
              <p:spPr bwMode="auto">
                <a:xfrm>
                  <a:off x="2977" y="1549"/>
                  <a:ext cx="10" cy="41"/>
                </a:xfrm>
                <a:custGeom>
                  <a:avLst/>
                  <a:gdLst>
                    <a:gd name="T0" fmla="*/ 10 w 10"/>
                    <a:gd name="T1" fmla="*/ 0 h 41"/>
                    <a:gd name="T2" fmla="*/ 1 w 10"/>
                    <a:gd name="T3" fmla="*/ 20 h 41"/>
                    <a:gd name="T4" fmla="*/ 6 w 10"/>
                    <a:gd name="T5" fmla="*/ 41 h 41"/>
                    <a:gd name="T6" fmla="*/ 0 60000 65536"/>
                    <a:gd name="T7" fmla="*/ 0 60000 65536"/>
                    <a:gd name="T8" fmla="*/ 0 60000 65536"/>
                    <a:gd name="T9" fmla="*/ 0 w 10"/>
                    <a:gd name="T10" fmla="*/ 0 h 41"/>
                    <a:gd name="T11" fmla="*/ 10 w 10"/>
                    <a:gd name="T12" fmla="*/ 41 h 41"/>
                  </a:gdLst>
                  <a:ahLst/>
                  <a:cxnLst>
                    <a:cxn ang="T6">
                      <a:pos x="T0" y="T1"/>
                    </a:cxn>
                    <a:cxn ang="T7">
                      <a:pos x="T2" y="T3"/>
                    </a:cxn>
                    <a:cxn ang="T8">
                      <a:pos x="T4" y="T5"/>
                    </a:cxn>
                  </a:cxnLst>
                  <a:rect l="T9" t="T10" r="T11" b="T12"/>
                  <a:pathLst>
                    <a:path w="10" h="41">
                      <a:moveTo>
                        <a:pt x="10" y="0"/>
                      </a:moveTo>
                      <a:cubicBezTo>
                        <a:pt x="9" y="3"/>
                        <a:pt x="2" y="13"/>
                        <a:pt x="1" y="20"/>
                      </a:cubicBezTo>
                      <a:cubicBezTo>
                        <a:pt x="0" y="27"/>
                        <a:pt x="5" y="37"/>
                        <a:pt x="6" y="41"/>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71" name="Freeform 57"/>
                <p:cNvSpPr>
                  <a:spLocks noChangeAspect="1"/>
                </p:cNvSpPr>
                <p:nvPr/>
              </p:nvSpPr>
              <p:spPr bwMode="auto">
                <a:xfrm>
                  <a:off x="2980" y="1648"/>
                  <a:ext cx="12" cy="37"/>
                </a:xfrm>
                <a:custGeom>
                  <a:avLst/>
                  <a:gdLst>
                    <a:gd name="T0" fmla="*/ 8 w 12"/>
                    <a:gd name="T1" fmla="*/ 0 h 37"/>
                    <a:gd name="T2" fmla="*/ 1 w 12"/>
                    <a:gd name="T3" fmla="*/ 15 h 37"/>
                    <a:gd name="T4" fmla="*/ 12 w 12"/>
                    <a:gd name="T5" fmla="*/ 37 h 37"/>
                    <a:gd name="T6" fmla="*/ 0 60000 65536"/>
                    <a:gd name="T7" fmla="*/ 0 60000 65536"/>
                    <a:gd name="T8" fmla="*/ 0 60000 65536"/>
                    <a:gd name="T9" fmla="*/ 0 w 12"/>
                    <a:gd name="T10" fmla="*/ 0 h 37"/>
                    <a:gd name="T11" fmla="*/ 12 w 12"/>
                    <a:gd name="T12" fmla="*/ 37 h 37"/>
                  </a:gdLst>
                  <a:ahLst/>
                  <a:cxnLst>
                    <a:cxn ang="T6">
                      <a:pos x="T0" y="T1"/>
                    </a:cxn>
                    <a:cxn ang="T7">
                      <a:pos x="T2" y="T3"/>
                    </a:cxn>
                    <a:cxn ang="T8">
                      <a:pos x="T4" y="T5"/>
                    </a:cxn>
                  </a:cxnLst>
                  <a:rect l="T9" t="T10" r="T11" b="T12"/>
                  <a:pathLst>
                    <a:path w="12" h="37">
                      <a:moveTo>
                        <a:pt x="8" y="0"/>
                      </a:moveTo>
                      <a:cubicBezTo>
                        <a:pt x="7" y="3"/>
                        <a:pt x="0" y="9"/>
                        <a:pt x="1" y="15"/>
                      </a:cubicBezTo>
                      <a:cubicBezTo>
                        <a:pt x="2" y="21"/>
                        <a:pt x="10" y="33"/>
                        <a:pt x="12" y="37"/>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72" name="Freeform 58"/>
                <p:cNvSpPr>
                  <a:spLocks noChangeAspect="1"/>
                </p:cNvSpPr>
                <p:nvPr/>
              </p:nvSpPr>
              <p:spPr bwMode="auto">
                <a:xfrm>
                  <a:off x="2975" y="1752"/>
                  <a:ext cx="7" cy="36"/>
                </a:xfrm>
                <a:custGeom>
                  <a:avLst/>
                  <a:gdLst>
                    <a:gd name="T0" fmla="*/ 7 w 7"/>
                    <a:gd name="T1" fmla="*/ 0 h 36"/>
                    <a:gd name="T2" fmla="*/ 0 w 7"/>
                    <a:gd name="T3" fmla="*/ 15 h 36"/>
                    <a:gd name="T4" fmla="*/ 5 w 7"/>
                    <a:gd name="T5" fmla="*/ 36 h 36"/>
                    <a:gd name="T6" fmla="*/ 0 60000 65536"/>
                    <a:gd name="T7" fmla="*/ 0 60000 65536"/>
                    <a:gd name="T8" fmla="*/ 0 60000 65536"/>
                    <a:gd name="T9" fmla="*/ 0 w 7"/>
                    <a:gd name="T10" fmla="*/ 0 h 36"/>
                    <a:gd name="T11" fmla="*/ 7 w 7"/>
                    <a:gd name="T12" fmla="*/ 36 h 36"/>
                  </a:gdLst>
                  <a:ahLst/>
                  <a:cxnLst>
                    <a:cxn ang="T6">
                      <a:pos x="T0" y="T1"/>
                    </a:cxn>
                    <a:cxn ang="T7">
                      <a:pos x="T2" y="T3"/>
                    </a:cxn>
                    <a:cxn ang="T8">
                      <a:pos x="T4" y="T5"/>
                    </a:cxn>
                  </a:cxnLst>
                  <a:rect l="T9" t="T10" r="T11" b="T12"/>
                  <a:pathLst>
                    <a:path w="7" h="36">
                      <a:moveTo>
                        <a:pt x="7" y="0"/>
                      </a:moveTo>
                      <a:cubicBezTo>
                        <a:pt x="6" y="3"/>
                        <a:pt x="0" y="9"/>
                        <a:pt x="0" y="15"/>
                      </a:cubicBezTo>
                      <a:cubicBezTo>
                        <a:pt x="0" y="21"/>
                        <a:pt x="4" y="32"/>
                        <a:pt x="5" y="36"/>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73" name="Freeform 59"/>
                <p:cNvSpPr>
                  <a:spLocks noChangeAspect="1"/>
                </p:cNvSpPr>
                <p:nvPr/>
              </p:nvSpPr>
              <p:spPr bwMode="auto">
                <a:xfrm>
                  <a:off x="2978" y="1870"/>
                  <a:ext cx="7" cy="36"/>
                </a:xfrm>
                <a:custGeom>
                  <a:avLst/>
                  <a:gdLst>
                    <a:gd name="T0" fmla="*/ 7 w 7"/>
                    <a:gd name="T1" fmla="*/ 0 h 36"/>
                    <a:gd name="T2" fmla="*/ 0 w 7"/>
                    <a:gd name="T3" fmla="*/ 15 h 36"/>
                    <a:gd name="T4" fmla="*/ 5 w 7"/>
                    <a:gd name="T5" fmla="*/ 36 h 36"/>
                    <a:gd name="T6" fmla="*/ 0 60000 65536"/>
                    <a:gd name="T7" fmla="*/ 0 60000 65536"/>
                    <a:gd name="T8" fmla="*/ 0 60000 65536"/>
                    <a:gd name="T9" fmla="*/ 0 w 7"/>
                    <a:gd name="T10" fmla="*/ 0 h 36"/>
                    <a:gd name="T11" fmla="*/ 7 w 7"/>
                    <a:gd name="T12" fmla="*/ 36 h 36"/>
                  </a:gdLst>
                  <a:ahLst/>
                  <a:cxnLst>
                    <a:cxn ang="T6">
                      <a:pos x="T0" y="T1"/>
                    </a:cxn>
                    <a:cxn ang="T7">
                      <a:pos x="T2" y="T3"/>
                    </a:cxn>
                    <a:cxn ang="T8">
                      <a:pos x="T4" y="T5"/>
                    </a:cxn>
                  </a:cxnLst>
                  <a:rect l="T9" t="T10" r="T11" b="T12"/>
                  <a:pathLst>
                    <a:path w="7" h="36">
                      <a:moveTo>
                        <a:pt x="7" y="0"/>
                      </a:moveTo>
                      <a:cubicBezTo>
                        <a:pt x="6" y="3"/>
                        <a:pt x="0" y="9"/>
                        <a:pt x="0" y="15"/>
                      </a:cubicBezTo>
                      <a:cubicBezTo>
                        <a:pt x="0" y="21"/>
                        <a:pt x="4" y="32"/>
                        <a:pt x="5" y="36"/>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74" name="Freeform 60"/>
                <p:cNvSpPr>
                  <a:spLocks noChangeAspect="1"/>
                </p:cNvSpPr>
                <p:nvPr/>
              </p:nvSpPr>
              <p:spPr bwMode="auto">
                <a:xfrm>
                  <a:off x="2979" y="1939"/>
                  <a:ext cx="7" cy="36"/>
                </a:xfrm>
                <a:custGeom>
                  <a:avLst/>
                  <a:gdLst>
                    <a:gd name="T0" fmla="*/ 7 w 7"/>
                    <a:gd name="T1" fmla="*/ 0 h 36"/>
                    <a:gd name="T2" fmla="*/ 0 w 7"/>
                    <a:gd name="T3" fmla="*/ 15 h 36"/>
                    <a:gd name="T4" fmla="*/ 5 w 7"/>
                    <a:gd name="T5" fmla="*/ 36 h 36"/>
                    <a:gd name="T6" fmla="*/ 0 60000 65536"/>
                    <a:gd name="T7" fmla="*/ 0 60000 65536"/>
                    <a:gd name="T8" fmla="*/ 0 60000 65536"/>
                    <a:gd name="T9" fmla="*/ 0 w 7"/>
                    <a:gd name="T10" fmla="*/ 0 h 36"/>
                    <a:gd name="T11" fmla="*/ 7 w 7"/>
                    <a:gd name="T12" fmla="*/ 36 h 36"/>
                  </a:gdLst>
                  <a:ahLst/>
                  <a:cxnLst>
                    <a:cxn ang="T6">
                      <a:pos x="T0" y="T1"/>
                    </a:cxn>
                    <a:cxn ang="T7">
                      <a:pos x="T2" y="T3"/>
                    </a:cxn>
                    <a:cxn ang="T8">
                      <a:pos x="T4" y="T5"/>
                    </a:cxn>
                  </a:cxnLst>
                  <a:rect l="T9" t="T10" r="T11" b="T12"/>
                  <a:pathLst>
                    <a:path w="7" h="36">
                      <a:moveTo>
                        <a:pt x="7" y="0"/>
                      </a:moveTo>
                      <a:cubicBezTo>
                        <a:pt x="6" y="3"/>
                        <a:pt x="0" y="9"/>
                        <a:pt x="0" y="15"/>
                      </a:cubicBezTo>
                      <a:cubicBezTo>
                        <a:pt x="0" y="21"/>
                        <a:pt x="4" y="32"/>
                        <a:pt x="5" y="36"/>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75" name="Freeform 61"/>
                <p:cNvSpPr>
                  <a:spLocks noChangeAspect="1"/>
                </p:cNvSpPr>
                <p:nvPr/>
              </p:nvSpPr>
              <p:spPr bwMode="auto">
                <a:xfrm>
                  <a:off x="2977" y="2033"/>
                  <a:ext cx="7" cy="36"/>
                </a:xfrm>
                <a:custGeom>
                  <a:avLst/>
                  <a:gdLst>
                    <a:gd name="T0" fmla="*/ 7 w 7"/>
                    <a:gd name="T1" fmla="*/ 0 h 36"/>
                    <a:gd name="T2" fmla="*/ 0 w 7"/>
                    <a:gd name="T3" fmla="*/ 15 h 36"/>
                    <a:gd name="T4" fmla="*/ 5 w 7"/>
                    <a:gd name="T5" fmla="*/ 36 h 36"/>
                    <a:gd name="T6" fmla="*/ 0 60000 65536"/>
                    <a:gd name="T7" fmla="*/ 0 60000 65536"/>
                    <a:gd name="T8" fmla="*/ 0 60000 65536"/>
                    <a:gd name="T9" fmla="*/ 0 w 7"/>
                    <a:gd name="T10" fmla="*/ 0 h 36"/>
                    <a:gd name="T11" fmla="*/ 7 w 7"/>
                    <a:gd name="T12" fmla="*/ 36 h 36"/>
                  </a:gdLst>
                  <a:ahLst/>
                  <a:cxnLst>
                    <a:cxn ang="T6">
                      <a:pos x="T0" y="T1"/>
                    </a:cxn>
                    <a:cxn ang="T7">
                      <a:pos x="T2" y="T3"/>
                    </a:cxn>
                    <a:cxn ang="T8">
                      <a:pos x="T4" y="T5"/>
                    </a:cxn>
                  </a:cxnLst>
                  <a:rect l="T9" t="T10" r="T11" b="T12"/>
                  <a:pathLst>
                    <a:path w="7" h="36">
                      <a:moveTo>
                        <a:pt x="7" y="0"/>
                      </a:moveTo>
                      <a:cubicBezTo>
                        <a:pt x="6" y="3"/>
                        <a:pt x="0" y="9"/>
                        <a:pt x="0" y="15"/>
                      </a:cubicBezTo>
                      <a:cubicBezTo>
                        <a:pt x="0" y="21"/>
                        <a:pt x="4" y="32"/>
                        <a:pt x="5" y="36"/>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76" name="Freeform 62"/>
                <p:cNvSpPr>
                  <a:spLocks noChangeAspect="1"/>
                </p:cNvSpPr>
                <p:nvPr/>
              </p:nvSpPr>
              <p:spPr bwMode="auto">
                <a:xfrm>
                  <a:off x="2990" y="2135"/>
                  <a:ext cx="14" cy="25"/>
                </a:xfrm>
                <a:custGeom>
                  <a:avLst/>
                  <a:gdLst>
                    <a:gd name="T0" fmla="*/ 2 w 14"/>
                    <a:gd name="T1" fmla="*/ 0 h 25"/>
                    <a:gd name="T2" fmla="*/ 2 w 14"/>
                    <a:gd name="T3" fmla="*/ 17 h 25"/>
                    <a:gd name="T4" fmla="*/ 14 w 14"/>
                    <a:gd name="T5" fmla="*/ 25 h 25"/>
                    <a:gd name="T6" fmla="*/ 0 60000 65536"/>
                    <a:gd name="T7" fmla="*/ 0 60000 65536"/>
                    <a:gd name="T8" fmla="*/ 0 60000 65536"/>
                    <a:gd name="T9" fmla="*/ 0 w 14"/>
                    <a:gd name="T10" fmla="*/ 0 h 25"/>
                    <a:gd name="T11" fmla="*/ 14 w 14"/>
                    <a:gd name="T12" fmla="*/ 25 h 25"/>
                  </a:gdLst>
                  <a:ahLst/>
                  <a:cxnLst>
                    <a:cxn ang="T6">
                      <a:pos x="T0" y="T1"/>
                    </a:cxn>
                    <a:cxn ang="T7">
                      <a:pos x="T2" y="T3"/>
                    </a:cxn>
                    <a:cxn ang="T8">
                      <a:pos x="T4" y="T5"/>
                    </a:cxn>
                  </a:cxnLst>
                  <a:rect l="T9" t="T10" r="T11" b="T12"/>
                  <a:pathLst>
                    <a:path w="14" h="25">
                      <a:moveTo>
                        <a:pt x="2" y="0"/>
                      </a:moveTo>
                      <a:cubicBezTo>
                        <a:pt x="2" y="3"/>
                        <a:pt x="0" y="13"/>
                        <a:pt x="2" y="17"/>
                      </a:cubicBezTo>
                      <a:cubicBezTo>
                        <a:pt x="4" y="21"/>
                        <a:pt x="12" y="23"/>
                        <a:pt x="14" y="25"/>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77" name="Freeform 63"/>
                <p:cNvSpPr>
                  <a:spLocks noChangeAspect="1"/>
                </p:cNvSpPr>
                <p:nvPr/>
              </p:nvSpPr>
              <p:spPr bwMode="auto">
                <a:xfrm flipH="1">
                  <a:off x="2762" y="1199"/>
                  <a:ext cx="4" cy="20"/>
                </a:xfrm>
                <a:custGeom>
                  <a:avLst/>
                  <a:gdLst>
                    <a:gd name="T0" fmla="*/ 4 w 4"/>
                    <a:gd name="T1" fmla="*/ 0 h 20"/>
                    <a:gd name="T2" fmla="*/ 0 w 4"/>
                    <a:gd name="T3" fmla="*/ 11 h 20"/>
                    <a:gd name="T4" fmla="*/ 4 w 4"/>
                    <a:gd name="T5" fmla="*/ 20 h 20"/>
                    <a:gd name="T6" fmla="*/ 0 60000 65536"/>
                    <a:gd name="T7" fmla="*/ 0 60000 65536"/>
                    <a:gd name="T8" fmla="*/ 0 60000 65536"/>
                    <a:gd name="T9" fmla="*/ 0 w 4"/>
                    <a:gd name="T10" fmla="*/ 0 h 20"/>
                    <a:gd name="T11" fmla="*/ 4 w 4"/>
                    <a:gd name="T12" fmla="*/ 20 h 20"/>
                  </a:gdLst>
                  <a:ahLst/>
                  <a:cxnLst>
                    <a:cxn ang="T6">
                      <a:pos x="T0" y="T1"/>
                    </a:cxn>
                    <a:cxn ang="T7">
                      <a:pos x="T2" y="T3"/>
                    </a:cxn>
                    <a:cxn ang="T8">
                      <a:pos x="T4" y="T5"/>
                    </a:cxn>
                  </a:cxnLst>
                  <a:rect l="T9" t="T10" r="T11" b="T12"/>
                  <a:pathLst>
                    <a:path w="4" h="20">
                      <a:moveTo>
                        <a:pt x="4" y="0"/>
                      </a:moveTo>
                      <a:cubicBezTo>
                        <a:pt x="3" y="2"/>
                        <a:pt x="0" y="8"/>
                        <a:pt x="0" y="11"/>
                      </a:cubicBezTo>
                      <a:cubicBezTo>
                        <a:pt x="0" y="14"/>
                        <a:pt x="3" y="18"/>
                        <a:pt x="4" y="2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78" name="Freeform 64"/>
                <p:cNvSpPr>
                  <a:spLocks noChangeAspect="1"/>
                </p:cNvSpPr>
                <p:nvPr/>
              </p:nvSpPr>
              <p:spPr bwMode="auto">
                <a:xfrm flipH="1">
                  <a:off x="2763" y="1265"/>
                  <a:ext cx="7" cy="39"/>
                </a:xfrm>
                <a:custGeom>
                  <a:avLst/>
                  <a:gdLst>
                    <a:gd name="T0" fmla="*/ 3 w 7"/>
                    <a:gd name="T1" fmla="*/ 0 h 39"/>
                    <a:gd name="T2" fmla="*/ 1 w 7"/>
                    <a:gd name="T3" fmla="*/ 21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3" y="0"/>
                      </a:moveTo>
                      <a:cubicBezTo>
                        <a:pt x="3" y="3"/>
                        <a:pt x="0" y="15"/>
                        <a:pt x="1" y="21"/>
                      </a:cubicBezTo>
                      <a:cubicBezTo>
                        <a:pt x="2" y="27"/>
                        <a:pt x="6" y="35"/>
                        <a:pt x="7" y="39"/>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79" name="Freeform 65"/>
                <p:cNvSpPr>
                  <a:spLocks noChangeAspect="1"/>
                </p:cNvSpPr>
                <p:nvPr/>
              </p:nvSpPr>
              <p:spPr bwMode="auto">
                <a:xfrm>
                  <a:off x="2762" y="1340"/>
                  <a:ext cx="6" cy="40"/>
                </a:xfrm>
                <a:custGeom>
                  <a:avLst/>
                  <a:gdLst>
                    <a:gd name="T0" fmla="*/ 1 w 6"/>
                    <a:gd name="T1" fmla="*/ 0 h 40"/>
                    <a:gd name="T2" fmla="*/ 6 w 6"/>
                    <a:gd name="T3" fmla="*/ 21 h 40"/>
                    <a:gd name="T4" fmla="*/ 0 w 6"/>
                    <a:gd name="T5" fmla="*/ 40 h 40"/>
                    <a:gd name="T6" fmla="*/ 0 60000 65536"/>
                    <a:gd name="T7" fmla="*/ 0 60000 65536"/>
                    <a:gd name="T8" fmla="*/ 0 60000 65536"/>
                    <a:gd name="T9" fmla="*/ 0 w 6"/>
                    <a:gd name="T10" fmla="*/ 0 h 40"/>
                    <a:gd name="T11" fmla="*/ 6 w 6"/>
                    <a:gd name="T12" fmla="*/ 40 h 40"/>
                  </a:gdLst>
                  <a:ahLst/>
                  <a:cxnLst>
                    <a:cxn ang="T6">
                      <a:pos x="T0" y="T1"/>
                    </a:cxn>
                    <a:cxn ang="T7">
                      <a:pos x="T2" y="T3"/>
                    </a:cxn>
                    <a:cxn ang="T8">
                      <a:pos x="T4" y="T5"/>
                    </a:cxn>
                  </a:cxnLst>
                  <a:rect l="T9" t="T10" r="T11" b="T12"/>
                  <a:pathLst>
                    <a:path w="6" h="40">
                      <a:moveTo>
                        <a:pt x="1" y="0"/>
                      </a:moveTo>
                      <a:cubicBezTo>
                        <a:pt x="2" y="3"/>
                        <a:pt x="6" y="14"/>
                        <a:pt x="6" y="21"/>
                      </a:cubicBezTo>
                      <a:cubicBezTo>
                        <a:pt x="6" y="28"/>
                        <a:pt x="1" y="36"/>
                        <a:pt x="0" y="4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80" name="Freeform 66"/>
                <p:cNvSpPr>
                  <a:spLocks noChangeAspect="1"/>
                </p:cNvSpPr>
                <p:nvPr/>
              </p:nvSpPr>
              <p:spPr bwMode="auto">
                <a:xfrm>
                  <a:off x="2764" y="1422"/>
                  <a:ext cx="4" cy="32"/>
                </a:xfrm>
                <a:custGeom>
                  <a:avLst/>
                  <a:gdLst>
                    <a:gd name="T0" fmla="*/ 0 w 4"/>
                    <a:gd name="T1" fmla="*/ 0 h 32"/>
                    <a:gd name="T2" fmla="*/ 4 w 4"/>
                    <a:gd name="T3" fmla="*/ 13 h 32"/>
                    <a:gd name="T4" fmla="*/ 2 w 4"/>
                    <a:gd name="T5" fmla="*/ 32 h 32"/>
                    <a:gd name="T6" fmla="*/ 0 60000 65536"/>
                    <a:gd name="T7" fmla="*/ 0 60000 65536"/>
                    <a:gd name="T8" fmla="*/ 0 60000 65536"/>
                    <a:gd name="T9" fmla="*/ 0 w 4"/>
                    <a:gd name="T10" fmla="*/ 0 h 32"/>
                    <a:gd name="T11" fmla="*/ 4 w 4"/>
                    <a:gd name="T12" fmla="*/ 32 h 32"/>
                  </a:gdLst>
                  <a:ahLst/>
                  <a:cxnLst>
                    <a:cxn ang="T6">
                      <a:pos x="T0" y="T1"/>
                    </a:cxn>
                    <a:cxn ang="T7">
                      <a:pos x="T2" y="T3"/>
                    </a:cxn>
                    <a:cxn ang="T8">
                      <a:pos x="T4" y="T5"/>
                    </a:cxn>
                  </a:cxnLst>
                  <a:rect l="T9" t="T10" r="T11" b="T12"/>
                  <a:pathLst>
                    <a:path w="4" h="32">
                      <a:moveTo>
                        <a:pt x="0" y="0"/>
                      </a:moveTo>
                      <a:cubicBezTo>
                        <a:pt x="1" y="2"/>
                        <a:pt x="4" y="8"/>
                        <a:pt x="4" y="13"/>
                      </a:cubicBezTo>
                      <a:cubicBezTo>
                        <a:pt x="4" y="18"/>
                        <a:pt x="2" y="28"/>
                        <a:pt x="2" y="32"/>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81" name="Freeform 67"/>
                <p:cNvSpPr>
                  <a:spLocks noChangeAspect="1"/>
                </p:cNvSpPr>
                <p:nvPr/>
              </p:nvSpPr>
              <p:spPr bwMode="auto">
                <a:xfrm>
                  <a:off x="2763" y="1482"/>
                  <a:ext cx="7" cy="37"/>
                </a:xfrm>
                <a:custGeom>
                  <a:avLst/>
                  <a:gdLst>
                    <a:gd name="T0" fmla="*/ 7 w 7"/>
                    <a:gd name="T1" fmla="*/ 0 h 37"/>
                    <a:gd name="T2" fmla="*/ 6 w 7"/>
                    <a:gd name="T3" fmla="*/ 18 h 37"/>
                    <a:gd name="T4" fmla="*/ 0 w 7"/>
                    <a:gd name="T5" fmla="*/ 37 h 37"/>
                    <a:gd name="T6" fmla="*/ 0 60000 65536"/>
                    <a:gd name="T7" fmla="*/ 0 60000 65536"/>
                    <a:gd name="T8" fmla="*/ 0 60000 65536"/>
                    <a:gd name="T9" fmla="*/ 0 w 7"/>
                    <a:gd name="T10" fmla="*/ 0 h 37"/>
                    <a:gd name="T11" fmla="*/ 7 w 7"/>
                    <a:gd name="T12" fmla="*/ 37 h 37"/>
                  </a:gdLst>
                  <a:ahLst/>
                  <a:cxnLst>
                    <a:cxn ang="T6">
                      <a:pos x="T0" y="T1"/>
                    </a:cxn>
                    <a:cxn ang="T7">
                      <a:pos x="T2" y="T3"/>
                    </a:cxn>
                    <a:cxn ang="T8">
                      <a:pos x="T4" y="T5"/>
                    </a:cxn>
                  </a:cxnLst>
                  <a:rect l="T9" t="T10" r="T11" b="T12"/>
                  <a:pathLst>
                    <a:path w="7" h="37">
                      <a:moveTo>
                        <a:pt x="7" y="0"/>
                      </a:moveTo>
                      <a:cubicBezTo>
                        <a:pt x="7" y="3"/>
                        <a:pt x="7" y="12"/>
                        <a:pt x="6" y="18"/>
                      </a:cubicBezTo>
                      <a:cubicBezTo>
                        <a:pt x="5" y="24"/>
                        <a:pt x="1" y="33"/>
                        <a:pt x="0" y="37"/>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82" name="Freeform 68"/>
                <p:cNvSpPr>
                  <a:spLocks noChangeAspect="1"/>
                </p:cNvSpPr>
                <p:nvPr/>
              </p:nvSpPr>
              <p:spPr bwMode="auto">
                <a:xfrm>
                  <a:off x="2765" y="1551"/>
                  <a:ext cx="6" cy="40"/>
                </a:xfrm>
                <a:custGeom>
                  <a:avLst/>
                  <a:gdLst>
                    <a:gd name="T0" fmla="*/ 1 w 6"/>
                    <a:gd name="T1" fmla="*/ 0 h 40"/>
                    <a:gd name="T2" fmla="*/ 6 w 6"/>
                    <a:gd name="T3" fmla="*/ 21 h 40"/>
                    <a:gd name="T4" fmla="*/ 0 w 6"/>
                    <a:gd name="T5" fmla="*/ 40 h 40"/>
                    <a:gd name="T6" fmla="*/ 0 60000 65536"/>
                    <a:gd name="T7" fmla="*/ 0 60000 65536"/>
                    <a:gd name="T8" fmla="*/ 0 60000 65536"/>
                    <a:gd name="T9" fmla="*/ 0 w 6"/>
                    <a:gd name="T10" fmla="*/ 0 h 40"/>
                    <a:gd name="T11" fmla="*/ 6 w 6"/>
                    <a:gd name="T12" fmla="*/ 40 h 40"/>
                  </a:gdLst>
                  <a:ahLst/>
                  <a:cxnLst>
                    <a:cxn ang="T6">
                      <a:pos x="T0" y="T1"/>
                    </a:cxn>
                    <a:cxn ang="T7">
                      <a:pos x="T2" y="T3"/>
                    </a:cxn>
                    <a:cxn ang="T8">
                      <a:pos x="T4" y="T5"/>
                    </a:cxn>
                  </a:cxnLst>
                  <a:rect l="T9" t="T10" r="T11" b="T12"/>
                  <a:pathLst>
                    <a:path w="6" h="40">
                      <a:moveTo>
                        <a:pt x="1" y="0"/>
                      </a:moveTo>
                      <a:cubicBezTo>
                        <a:pt x="2" y="3"/>
                        <a:pt x="6" y="14"/>
                        <a:pt x="6" y="21"/>
                      </a:cubicBezTo>
                      <a:cubicBezTo>
                        <a:pt x="6" y="28"/>
                        <a:pt x="1" y="36"/>
                        <a:pt x="0" y="4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83" name="Freeform 69"/>
                <p:cNvSpPr>
                  <a:spLocks noChangeAspect="1"/>
                </p:cNvSpPr>
                <p:nvPr/>
              </p:nvSpPr>
              <p:spPr bwMode="auto">
                <a:xfrm>
                  <a:off x="2766" y="1639"/>
                  <a:ext cx="8" cy="47"/>
                </a:xfrm>
                <a:custGeom>
                  <a:avLst/>
                  <a:gdLst>
                    <a:gd name="T0" fmla="*/ 0 w 8"/>
                    <a:gd name="T1" fmla="*/ 0 h 47"/>
                    <a:gd name="T2" fmla="*/ 8 w 8"/>
                    <a:gd name="T3" fmla="*/ 28 h 47"/>
                    <a:gd name="T4" fmla="*/ 2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cubicBezTo>
                        <a:pt x="1" y="4"/>
                        <a:pt x="8" y="20"/>
                        <a:pt x="8" y="28"/>
                      </a:cubicBezTo>
                      <a:cubicBezTo>
                        <a:pt x="8" y="36"/>
                        <a:pt x="3" y="43"/>
                        <a:pt x="2" y="47"/>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84" name="Freeform 70"/>
                <p:cNvSpPr>
                  <a:spLocks noChangeAspect="1"/>
                </p:cNvSpPr>
                <p:nvPr/>
              </p:nvSpPr>
              <p:spPr bwMode="auto">
                <a:xfrm>
                  <a:off x="2763" y="1742"/>
                  <a:ext cx="6" cy="40"/>
                </a:xfrm>
                <a:custGeom>
                  <a:avLst/>
                  <a:gdLst>
                    <a:gd name="T0" fmla="*/ 1 w 6"/>
                    <a:gd name="T1" fmla="*/ 0 h 40"/>
                    <a:gd name="T2" fmla="*/ 6 w 6"/>
                    <a:gd name="T3" fmla="*/ 21 h 40"/>
                    <a:gd name="T4" fmla="*/ 0 w 6"/>
                    <a:gd name="T5" fmla="*/ 40 h 40"/>
                    <a:gd name="T6" fmla="*/ 0 60000 65536"/>
                    <a:gd name="T7" fmla="*/ 0 60000 65536"/>
                    <a:gd name="T8" fmla="*/ 0 60000 65536"/>
                    <a:gd name="T9" fmla="*/ 0 w 6"/>
                    <a:gd name="T10" fmla="*/ 0 h 40"/>
                    <a:gd name="T11" fmla="*/ 6 w 6"/>
                    <a:gd name="T12" fmla="*/ 40 h 40"/>
                  </a:gdLst>
                  <a:ahLst/>
                  <a:cxnLst>
                    <a:cxn ang="T6">
                      <a:pos x="T0" y="T1"/>
                    </a:cxn>
                    <a:cxn ang="T7">
                      <a:pos x="T2" y="T3"/>
                    </a:cxn>
                    <a:cxn ang="T8">
                      <a:pos x="T4" y="T5"/>
                    </a:cxn>
                  </a:cxnLst>
                  <a:rect l="T9" t="T10" r="T11" b="T12"/>
                  <a:pathLst>
                    <a:path w="6" h="40">
                      <a:moveTo>
                        <a:pt x="1" y="0"/>
                      </a:moveTo>
                      <a:cubicBezTo>
                        <a:pt x="2" y="3"/>
                        <a:pt x="6" y="14"/>
                        <a:pt x="6" y="21"/>
                      </a:cubicBezTo>
                      <a:cubicBezTo>
                        <a:pt x="6" y="28"/>
                        <a:pt x="1" y="36"/>
                        <a:pt x="0" y="4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85" name="Freeform 71"/>
                <p:cNvSpPr>
                  <a:spLocks noChangeAspect="1"/>
                </p:cNvSpPr>
                <p:nvPr/>
              </p:nvSpPr>
              <p:spPr bwMode="auto">
                <a:xfrm>
                  <a:off x="2758" y="1868"/>
                  <a:ext cx="5" cy="41"/>
                </a:xfrm>
                <a:custGeom>
                  <a:avLst/>
                  <a:gdLst>
                    <a:gd name="T0" fmla="*/ 0 w 5"/>
                    <a:gd name="T1" fmla="*/ 0 h 41"/>
                    <a:gd name="T2" fmla="*/ 5 w 5"/>
                    <a:gd name="T3" fmla="*/ 21 h 41"/>
                    <a:gd name="T4" fmla="*/ 0 w 5"/>
                    <a:gd name="T5" fmla="*/ 41 h 41"/>
                    <a:gd name="T6" fmla="*/ 0 60000 65536"/>
                    <a:gd name="T7" fmla="*/ 0 60000 65536"/>
                    <a:gd name="T8" fmla="*/ 0 60000 65536"/>
                    <a:gd name="T9" fmla="*/ 0 w 5"/>
                    <a:gd name="T10" fmla="*/ 0 h 41"/>
                    <a:gd name="T11" fmla="*/ 5 w 5"/>
                    <a:gd name="T12" fmla="*/ 41 h 41"/>
                  </a:gdLst>
                  <a:ahLst/>
                  <a:cxnLst>
                    <a:cxn ang="T6">
                      <a:pos x="T0" y="T1"/>
                    </a:cxn>
                    <a:cxn ang="T7">
                      <a:pos x="T2" y="T3"/>
                    </a:cxn>
                    <a:cxn ang="T8">
                      <a:pos x="T4" y="T5"/>
                    </a:cxn>
                  </a:cxnLst>
                  <a:rect l="T9" t="T10" r="T11" b="T12"/>
                  <a:pathLst>
                    <a:path w="5" h="41">
                      <a:moveTo>
                        <a:pt x="0" y="0"/>
                      </a:moveTo>
                      <a:cubicBezTo>
                        <a:pt x="1" y="3"/>
                        <a:pt x="5" y="14"/>
                        <a:pt x="5" y="21"/>
                      </a:cubicBezTo>
                      <a:cubicBezTo>
                        <a:pt x="5" y="28"/>
                        <a:pt x="1" y="37"/>
                        <a:pt x="0" y="41"/>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86" name="Freeform 72"/>
                <p:cNvSpPr>
                  <a:spLocks noChangeAspect="1"/>
                </p:cNvSpPr>
                <p:nvPr/>
              </p:nvSpPr>
              <p:spPr bwMode="auto">
                <a:xfrm>
                  <a:off x="2759" y="1939"/>
                  <a:ext cx="6" cy="40"/>
                </a:xfrm>
                <a:custGeom>
                  <a:avLst/>
                  <a:gdLst>
                    <a:gd name="T0" fmla="*/ 1 w 6"/>
                    <a:gd name="T1" fmla="*/ 0 h 40"/>
                    <a:gd name="T2" fmla="*/ 6 w 6"/>
                    <a:gd name="T3" fmla="*/ 21 h 40"/>
                    <a:gd name="T4" fmla="*/ 0 w 6"/>
                    <a:gd name="T5" fmla="*/ 40 h 40"/>
                    <a:gd name="T6" fmla="*/ 0 60000 65536"/>
                    <a:gd name="T7" fmla="*/ 0 60000 65536"/>
                    <a:gd name="T8" fmla="*/ 0 60000 65536"/>
                    <a:gd name="T9" fmla="*/ 0 w 6"/>
                    <a:gd name="T10" fmla="*/ 0 h 40"/>
                    <a:gd name="T11" fmla="*/ 6 w 6"/>
                    <a:gd name="T12" fmla="*/ 40 h 40"/>
                  </a:gdLst>
                  <a:ahLst/>
                  <a:cxnLst>
                    <a:cxn ang="T6">
                      <a:pos x="T0" y="T1"/>
                    </a:cxn>
                    <a:cxn ang="T7">
                      <a:pos x="T2" y="T3"/>
                    </a:cxn>
                    <a:cxn ang="T8">
                      <a:pos x="T4" y="T5"/>
                    </a:cxn>
                  </a:cxnLst>
                  <a:rect l="T9" t="T10" r="T11" b="T12"/>
                  <a:pathLst>
                    <a:path w="6" h="40">
                      <a:moveTo>
                        <a:pt x="1" y="0"/>
                      </a:moveTo>
                      <a:cubicBezTo>
                        <a:pt x="2" y="3"/>
                        <a:pt x="6" y="14"/>
                        <a:pt x="6" y="21"/>
                      </a:cubicBezTo>
                      <a:cubicBezTo>
                        <a:pt x="6" y="28"/>
                        <a:pt x="1" y="36"/>
                        <a:pt x="0" y="4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87" name="Freeform 73"/>
                <p:cNvSpPr>
                  <a:spLocks noChangeAspect="1"/>
                </p:cNvSpPr>
                <p:nvPr/>
              </p:nvSpPr>
              <p:spPr bwMode="auto">
                <a:xfrm>
                  <a:off x="2763" y="2025"/>
                  <a:ext cx="6" cy="40"/>
                </a:xfrm>
                <a:custGeom>
                  <a:avLst/>
                  <a:gdLst>
                    <a:gd name="T0" fmla="*/ 1 w 6"/>
                    <a:gd name="T1" fmla="*/ 0 h 40"/>
                    <a:gd name="T2" fmla="*/ 6 w 6"/>
                    <a:gd name="T3" fmla="*/ 21 h 40"/>
                    <a:gd name="T4" fmla="*/ 0 w 6"/>
                    <a:gd name="T5" fmla="*/ 40 h 40"/>
                    <a:gd name="T6" fmla="*/ 0 60000 65536"/>
                    <a:gd name="T7" fmla="*/ 0 60000 65536"/>
                    <a:gd name="T8" fmla="*/ 0 60000 65536"/>
                    <a:gd name="T9" fmla="*/ 0 w 6"/>
                    <a:gd name="T10" fmla="*/ 0 h 40"/>
                    <a:gd name="T11" fmla="*/ 6 w 6"/>
                    <a:gd name="T12" fmla="*/ 40 h 40"/>
                  </a:gdLst>
                  <a:ahLst/>
                  <a:cxnLst>
                    <a:cxn ang="T6">
                      <a:pos x="T0" y="T1"/>
                    </a:cxn>
                    <a:cxn ang="T7">
                      <a:pos x="T2" y="T3"/>
                    </a:cxn>
                    <a:cxn ang="T8">
                      <a:pos x="T4" y="T5"/>
                    </a:cxn>
                  </a:cxnLst>
                  <a:rect l="T9" t="T10" r="T11" b="T12"/>
                  <a:pathLst>
                    <a:path w="6" h="40">
                      <a:moveTo>
                        <a:pt x="1" y="0"/>
                      </a:moveTo>
                      <a:cubicBezTo>
                        <a:pt x="2" y="3"/>
                        <a:pt x="6" y="14"/>
                        <a:pt x="6" y="21"/>
                      </a:cubicBezTo>
                      <a:cubicBezTo>
                        <a:pt x="6" y="28"/>
                        <a:pt x="1" y="36"/>
                        <a:pt x="0" y="4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88" name="Freeform 74"/>
                <p:cNvSpPr>
                  <a:spLocks noChangeAspect="1"/>
                </p:cNvSpPr>
                <p:nvPr/>
              </p:nvSpPr>
              <p:spPr bwMode="auto">
                <a:xfrm>
                  <a:off x="2754" y="2128"/>
                  <a:ext cx="10" cy="39"/>
                </a:xfrm>
                <a:custGeom>
                  <a:avLst/>
                  <a:gdLst>
                    <a:gd name="T0" fmla="*/ 4 w 10"/>
                    <a:gd name="T1" fmla="*/ 0 h 39"/>
                    <a:gd name="T2" fmla="*/ 9 w 10"/>
                    <a:gd name="T3" fmla="*/ 21 h 39"/>
                    <a:gd name="T4" fmla="*/ 0 w 10"/>
                    <a:gd name="T5" fmla="*/ 39 h 39"/>
                    <a:gd name="T6" fmla="*/ 0 60000 65536"/>
                    <a:gd name="T7" fmla="*/ 0 60000 65536"/>
                    <a:gd name="T8" fmla="*/ 0 60000 65536"/>
                    <a:gd name="T9" fmla="*/ 0 w 10"/>
                    <a:gd name="T10" fmla="*/ 0 h 39"/>
                    <a:gd name="T11" fmla="*/ 10 w 10"/>
                    <a:gd name="T12" fmla="*/ 39 h 39"/>
                  </a:gdLst>
                  <a:ahLst/>
                  <a:cxnLst>
                    <a:cxn ang="T6">
                      <a:pos x="T0" y="T1"/>
                    </a:cxn>
                    <a:cxn ang="T7">
                      <a:pos x="T2" y="T3"/>
                    </a:cxn>
                    <a:cxn ang="T8">
                      <a:pos x="T4" y="T5"/>
                    </a:cxn>
                  </a:cxnLst>
                  <a:rect l="T9" t="T10" r="T11" b="T12"/>
                  <a:pathLst>
                    <a:path w="10" h="39">
                      <a:moveTo>
                        <a:pt x="4" y="0"/>
                      </a:moveTo>
                      <a:cubicBezTo>
                        <a:pt x="5" y="3"/>
                        <a:pt x="10" y="15"/>
                        <a:pt x="9" y="21"/>
                      </a:cubicBezTo>
                      <a:cubicBezTo>
                        <a:pt x="8" y="27"/>
                        <a:pt x="2" y="35"/>
                        <a:pt x="0" y="39"/>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89" name="Freeform 75"/>
                <p:cNvSpPr>
                  <a:spLocks noChangeAspect="1"/>
                </p:cNvSpPr>
                <p:nvPr/>
              </p:nvSpPr>
              <p:spPr bwMode="auto">
                <a:xfrm>
                  <a:off x="2698" y="2241"/>
                  <a:ext cx="159" cy="174"/>
                </a:xfrm>
                <a:custGeom>
                  <a:avLst/>
                  <a:gdLst>
                    <a:gd name="T0" fmla="*/ 33 w 159"/>
                    <a:gd name="T1" fmla="*/ 1 h 174"/>
                    <a:gd name="T2" fmla="*/ 21 w 159"/>
                    <a:gd name="T3" fmla="*/ 20 h 174"/>
                    <a:gd name="T4" fmla="*/ 6 w 159"/>
                    <a:gd name="T5" fmla="*/ 46 h 174"/>
                    <a:gd name="T6" fmla="*/ 60 w 159"/>
                    <a:gd name="T7" fmla="*/ 87 h 174"/>
                    <a:gd name="T8" fmla="*/ 110 w 159"/>
                    <a:gd name="T9" fmla="*/ 141 h 174"/>
                    <a:gd name="T10" fmla="*/ 132 w 159"/>
                    <a:gd name="T11" fmla="*/ 172 h 174"/>
                    <a:gd name="T12" fmla="*/ 151 w 159"/>
                    <a:gd name="T13" fmla="*/ 154 h 174"/>
                    <a:gd name="T14" fmla="*/ 154 w 159"/>
                    <a:gd name="T15" fmla="*/ 129 h 174"/>
                    <a:gd name="T16" fmla="*/ 123 w 159"/>
                    <a:gd name="T17" fmla="*/ 97 h 174"/>
                    <a:gd name="T18" fmla="*/ 98 w 159"/>
                    <a:gd name="T19" fmla="*/ 62 h 174"/>
                    <a:gd name="T20" fmla="*/ 57 w 159"/>
                    <a:gd name="T21" fmla="*/ 15 h 174"/>
                    <a:gd name="T22" fmla="*/ 33 w 159"/>
                    <a:gd name="T23" fmla="*/ 1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
                    <a:gd name="T37" fmla="*/ 0 h 174"/>
                    <a:gd name="T38" fmla="*/ 159 w 159"/>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 h="174">
                      <a:moveTo>
                        <a:pt x="33" y="1"/>
                      </a:moveTo>
                      <a:cubicBezTo>
                        <a:pt x="27" y="2"/>
                        <a:pt x="25" y="13"/>
                        <a:pt x="21" y="20"/>
                      </a:cubicBezTo>
                      <a:cubicBezTo>
                        <a:pt x="17" y="27"/>
                        <a:pt x="0" y="35"/>
                        <a:pt x="6" y="46"/>
                      </a:cubicBezTo>
                      <a:cubicBezTo>
                        <a:pt x="12" y="57"/>
                        <a:pt x="43" y="71"/>
                        <a:pt x="60" y="87"/>
                      </a:cubicBezTo>
                      <a:cubicBezTo>
                        <a:pt x="77" y="103"/>
                        <a:pt x="98" y="127"/>
                        <a:pt x="110" y="141"/>
                      </a:cubicBezTo>
                      <a:cubicBezTo>
                        <a:pt x="122" y="155"/>
                        <a:pt x="125" y="170"/>
                        <a:pt x="132" y="172"/>
                      </a:cubicBezTo>
                      <a:cubicBezTo>
                        <a:pt x="139" y="174"/>
                        <a:pt x="147" y="161"/>
                        <a:pt x="151" y="154"/>
                      </a:cubicBezTo>
                      <a:cubicBezTo>
                        <a:pt x="155" y="147"/>
                        <a:pt x="159" y="138"/>
                        <a:pt x="154" y="129"/>
                      </a:cubicBezTo>
                      <a:cubicBezTo>
                        <a:pt x="149" y="120"/>
                        <a:pt x="132" y="108"/>
                        <a:pt x="123" y="97"/>
                      </a:cubicBezTo>
                      <a:cubicBezTo>
                        <a:pt x="114" y="86"/>
                        <a:pt x="109" y="76"/>
                        <a:pt x="98" y="62"/>
                      </a:cubicBezTo>
                      <a:cubicBezTo>
                        <a:pt x="87" y="48"/>
                        <a:pt x="68" y="25"/>
                        <a:pt x="57" y="15"/>
                      </a:cubicBezTo>
                      <a:cubicBezTo>
                        <a:pt x="46" y="5"/>
                        <a:pt x="38" y="0"/>
                        <a:pt x="33" y="1"/>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90" name="Freeform 76"/>
                <p:cNvSpPr>
                  <a:spLocks noChangeAspect="1"/>
                </p:cNvSpPr>
                <p:nvPr/>
              </p:nvSpPr>
              <p:spPr bwMode="auto">
                <a:xfrm>
                  <a:off x="2662" y="2304"/>
                  <a:ext cx="150" cy="166"/>
                </a:xfrm>
                <a:custGeom>
                  <a:avLst/>
                  <a:gdLst>
                    <a:gd name="T0" fmla="*/ 36 w 150"/>
                    <a:gd name="T1" fmla="*/ 2 h 166"/>
                    <a:gd name="T2" fmla="*/ 16 w 150"/>
                    <a:gd name="T3" fmla="*/ 20 h 166"/>
                    <a:gd name="T4" fmla="*/ 0 w 150"/>
                    <a:gd name="T5" fmla="*/ 46 h 166"/>
                    <a:gd name="T6" fmla="*/ 19 w 150"/>
                    <a:gd name="T7" fmla="*/ 76 h 166"/>
                    <a:gd name="T8" fmla="*/ 111 w 150"/>
                    <a:gd name="T9" fmla="*/ 155 h 166"/>
                    <a:gd name="T10" fmla="*/ 136 w 150"/>
                    <a:gd name="T11" fmla="*/ 144 h 166"/>
                    <a:gd name="T12" fmla="*/ 148 w 150"/>
                    <a:gd name="T13" fmla="*/ 120 h 166"/>
                    <a:gd name="T14" fmla="*/ 123 w 150"/>
                    <a:gd name="T15" fmla="*/ 83 h 166"/>
                    <a:gd name="T16" fmla="*/ 64 w 150"/>
                    <a:gd name="T17" fmla="*/ 31 h 166"/>
                    <a:gd name="T18" fmla="*/ 36 w 150"/>
                    <a:gd name="T19" fmla="*/ 2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66"/>
                    <a:gd name="T32" fmla="*/ 150 w 150"/>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66">
                      <a:moveTo>
                        <a:pt x="36" y="2"/>
                      </a:moveTo>
                      <a:cubicBezTo>
                        <a:pt x="28" y="0"/>
                        <a:pt x="22" y="13"/>
                        <a:pt x="16" y="20"/>
                      </a:cubicBezTo>
                      <a:cubicBezTo>
                        <a:pt x="10" y="27"/>
                        <a:pt x="0" y="37"/>
                        <a:pt x="0" y="46"/>
                      </a:cubicBezTo>
                      <a:cubicBezTo>
                        <a:pt x="0" y="55"/>
                        <a:pt x="1" y="58"/>
                        <a:pt x="19" y="76"/>
                      </a:cubicBezTo>
                      <a:cubicBezTo>
                        <a:pt x="37" y="94"/>
                        <a:pt x="92" y="144"/>
                        <a:pt x="111" y="155"/>
                      </a:cubicBezTo>
                      <a:cubicBezTo>
                        <a:pt x="130" y="166"/>
                        <a:pt x="130" y="150"/>
                        <a:pt x="136" y="144"/>
                      </a:cubicBezTo>
                      <a:cubicBezTo>
                        <a:pt x="142" y="138"/>
                        <a:pt x="150" y="130"/>
                        <a:pt x="148" y="120"/>
                      </a:cubicBezTo>
                      <a:cubicBezTo>
                        <a:pt x="146" y="110"/>
                        <a:pt x="137" y="98"/>
                        <a:pt x="123" y="83"/>
                      </a:cubicBezTo>
                      <a:cubicBezTo>
                        <a:pt x="109" y="68"/>
                        <a:pt x="78" y="44"/>
                        <a:pt x="64" y="31"/>
                      </a:cubicBezTo>
                      <a:cubicBezTo>
                        <a:pt x="50" y="18"/>
                        <a:pt x="44" y="4"/>
                        <a:pt x="36" y="2"/>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91" name="Freeform 77"/>
                <p:cNvSpPr>
                  <a:spLocks noChangeAspect="1"/>
                </p:cNvSpPr>
                <p:nvPr/>
              </p:nvSpPr>
              <p:spPr bwMode="auto">
                <a:xfrm>
                  <a:off x="2615" y="2351"/>
                  <a:ext cx="156" cy="182"/>
                </a:xfrm>
                <a:custGeom>
                  <a:avLst/>
                  <a:gdLst>
                    <a:gd name="T0" fmla="*/ 35 w 156"/>
                    <a:gd name="T1" fmla="*/ 9 h 182"/>
                    <a:gd name="T2" fmla="*/ 18 w 156"/>
                    <a:gd name="T3" fmla="*/ 8 h 182"/>
                    <a:gd name="T4" fmla="*/ 1 w 156"/>
                    <a:gd name="T5" fmla="*/ 21 h 182"/>
                    <a:gd name="T6" fmla="*/ 9 w 156"/>
                    <a:gd name="T7" fmla="*/ 67 h 182"/>
                    <a:gd name="T8" fmla="*/ 39 w 156"/>
                    <a:gd name="T9" fmla="*/ 111 h 182"/>
                    <a:gd name="T10" fmla="*/ 123 w 156"/>
                    <a:gd name="T11" fmla="*/ 175 h 182"/>
                    <a:gd name="T12" fmla="*/ 146 w 156"/>
                    <a:gd name="T13" fmla="*/ 155 h 182"/>
                    <a:gd name="T14" fmla="*/ 151 w 156"/>
                    <a:gd name="T15" fmla="*/ 134 h 182"/>
                    <a:gd name="T16" fmla="*/ 114 w 156"/>
                    <a:gd name="T17" fmla="*/ 109 h 182"/>
                    <a:gd name="T18" fmla="*/ 61 w 156"/>
                    <a:gd name="T19" fmla="*/ 60 h 182"/>
                    <a:gd name="T20" fmla="*/ 35 w 156"/>
                    <a:gd name="T21" fmla="*/ 9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82"/>
                    <a:gd name="T35" fmla="*/ 156 w 156"/>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82">
                      <a:moveTo>
                        <a:pt x="35" y="9"/>
                      </a:moveTo>
                      <a:cubicBezTo>
                        <a:pt x="28" y="0"/>
                        <a:pt x="24" y="6"/>
                        <a:pt x="18" y="8"/>
                      </a:cubicBezTo>
                      <a:cubicBezTo>
                        <a:pt x="12" y="10"/>
                        <a:pt x="2" y="11"/>
                        <a:pt x="1" y="21"/>
                      </a:cubicBezTo>
                      <a:cubicBezTo>
                        <a:pt x="0" y="31"/>
                        <a:pt x="3" y="52"/>
                        <a:pt x="9" y="67"/>
                      </a:cubicBezTo>
                      <a:cubicBezTo>
                        <a:pt x="15" y="82"/>
                        <a:pt x="20" y="93"/>
                        <a:pt x="39" y="111"/>
                      </a:cubicBezTo>
                      <a:cubicBezTo>
                        <a:pt x="58" y="129"/>
                        <a:pt x="105" y="168"/>
                        <a:pt x="123" y="175"/>
                      </a:cubicBezTo>
                      <a:cubicBezTo>
                        <a:pt x="141" y="182"/>
                        <a:pt x="141" y="162"/>
                        <a:pt x="146" y="155"/>
                      </a:cubicBezTo>
                      <a:cubicBezTo>
                        <a:pt x="151" y="148"/>
                        <a:pt x="156" y="142"/>
                        <a:pt x="151" y="134"/>
                      </a:cubicBezTo>
                      <a:cubicBezTo>
                        <a:pt x="146" y="126"/>
                        <a:pt x="129" y="121"/>
                        <a:pt x="114" y="109"/>
                      </a:cubicBezTo>
                      <a:cubicBezTo>
                        <a:pt x="99" y="97"/>
                        <a:pt x="74" y="77"/>
                        <a:pt x="61" y="60"/>
                      </a:cubicBezTo>
                      <a:cubicBezTo>
                        <a:pt x="48" y="43"/>
                        <a:pt x="43" y="18"/>
                        <a:pt x="35" y="9"/>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92" name="Freeform 78"/>
                <p:cNvSpPr>
                  <a:spLocks noChangeAspect="1"/>
                </p:cNvSpPr>
                <p:nvPr/>
              </p:nvSpPr>
              <p:spPr bwMode="auto">
                <a:xfrm>
                  <a:off x="2527" y="2359"/>
                  <a:ext cx="78" cy="143"/>
                </a:xfrm>
                <a:custGeom>
                  <a:avLst/>
                  <a:gdLst>
                    <a:gd name="T0" fmla="*/ 65 w 78"/>
                    <a:gd name="T1" fmla="*/ 9 h 143"/>
                    <a:gd name="T2" fmla="*/ 49 w 78"/>
                    <a:gd name="T3" fmla="*/ 10 h 143"/>
                    <a:gd name="T4" fmla="*/ 34 w 78"/>
                    <a:gd name="T5" fmla="*/ 70 h 143"/>
                    <a:gd name="T6" fmla="*/ 3 w 78"/>
                    <a:gd name="T7" fmla="*/ 114 h 143"/>
                    <a:gd name="T8" fmla="*/ 15 w 78"/>
                    <a:gd name="T9" fmla="*/ 129 h 143"/>
                    <a:gd name="T10" fmla="*/ 28 w 78"/>
                    <a:gd name="T11" fmla="*/ 136 h 143"/>
                    <a:gd name="T12" fmla="*/ 65 w 78"/>
                    <a:gd name="T13" fmla="*/ 89 h 143"/>
                    <a:gd name="T14" fmla="*/ 78 w 78"/>
                    <a:gd name="T15" fmla="*/ 24 h 143"/>
                    <a:gd name="T16" fmla="*/ 65 w 78"/>
                    <a:gd name="T17" fmla="*/ 9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43"/>
                    <a:gd name="T29" fmla="*/ 78 w 7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43">
                      <a:moveTo>
                        <a:pt x="65" y="9"/>
                      </a:moveTo>
                      <a:cubicBezTo>
                        <a:pt x="60" y="7"/>
                        <a:pt x="54" y="0"/>
                        <a:pt x="49" y="10"/>
                      </a:cubicBezTo>
                      <a:cubicBezTo>
                        <a:pt x="44" y="20"/>
                        <a:pt x="42" y="53"/>
                        <a:pt x="34" y="70"/>
                      </a:cubicBezTo>
                      <a:cubicBezTo>
                        <a:pt x="26" y="87"/>
                        <a:pt x="6" y="104"/>
                        <a:pt x="3" y="114"/>
                      </a:cubicBezTo>
                      <a:cubicBezTo>
                        <a:pt x="0" y="124"/>
                        <a:pt x="11" y="125"/>
                        <a:pt x="15" y="129"/>
                      </a:cubicBezTo>
                      <a:cubicBezTo>
                        <a:pt x="19" y="133"/>
                        <a:pt x="20" y="143"/>
                        <a:pt x="28" y="136"/>
                      </a:cubicBezTo>
                      <a:cubicBezTo>
                        <a:pt x="36" y="129"/>
                        <a:pt x="57" y="108"/>
                        <a:pt x="65" y="89"/>
                      </a:cubicBezTo>
                      <a:cubicBezTo>
                        <a:pt x="73" y="70"/>
                        <a:pt x="78" y="37"/>
                        <a:pt x="78" y="24"/>
                      </a:cubicBezTo>
                      <a:cubicBezTo>
                        <a:pt x="78" y="11"/>
                        <a:pt x="70" y="11"/>
                        <a:pt x="65" y="9"/>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93" name="Freeform 79"/>
                <p:cNvSpPr>
                  <a:spLocks noChangeAspect="1"/>
                </p:cNvSpPr>
                <p:nvPr/>
              </p:nvSpPr>
              <p:spPr bwMode="auto">
                <a:xfrm>
                  <a:off x="2485" y="2332"/>
                  <a:ext cx="65" cy="129"/>
                </a:xfrm>
                <a:custGeom>
                  <a:avLst/>
                  <a:gdLst>
                    <a:gd name="T0" fmla="*/ 36 w 65"/>
                    <a:gd name="T1" fmla="*/ 0 h 129"/>
                    <a:gd name="T2" fmla="*/ 54 w 65"/>
                    <a:gd name="T3" fmla="*/ 10 h 129"/>
                    <a:gd name="T4" fmla="*/ 64 w 65"/>
                    <a:gd name="T5" fmla="*/ 26 h 129"/>
                    <a:gd name="T6" fmla="*/ 59 w 65"/>
                    <a:gd name="T7" fmla="*/ 68 h 129"/>
                    <a:gd name="T8" fmla="*/ 47 w 65"/>
                    <a:gd name="T9" fmla="*/ 100 h 129"/>
                    <a:gd name="T10" fmla="*/ 25 w 65"/>
                    <a:gd name="T11" fmla="*/ 126 h 129"/>
                    <a:gd name="T12" fmla="*/ 0 w 65"/>
                    <a:gd name="T13" fmla="*/ 118 h 129"/>
                    <a:gd name="T14" fmla="*/ 0 60000 65536"/>
                    <a:gd name="T15" fmla="*/ 0 60000 65536"/>
                    <a:gd name="T16" fmla="*/ 0 60000 65536"/>
                    <a:gd name="T17" fmla="*/ 0 60000 65536"/>
                    <a:gd name="T18" fmla="*/ 0 60000 65536"/>
                    <a:gd name="T19" fmla="*/ 0 60000 65536"/>
                    <a:gd name="T20" fmla="*/ 0 60000 65536"/>
                    <a:gd name="T21" fmla="*/ 0 w 65"/>
                    <a:gd name="T22" fmla="*/ 0 h 129"/>
                    <a:gd name="T23" fmla="*/ 65 w 65"/>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129">
                      <a:moveTo>
                        <a:pt x="36" y="0"/>
                      </a:moveTo>
                      <a:cubicBezTo>
                        <a:pt x="39" y="1"/>
                        <a:pt x="49" y="6"/>
                        <a:pt x="54" y="10"/>
                      </a:cubicBezTo>
                      <a:cubicBezTo>
                        <a:pt x="59" y="14"/>
                        <a:pt x="63" y="16"/>
                        <a:pt x="64" y="26"/>
                      </a:cubicBezTo>
                      <a:cubicBezTo>
                        <a:pt x="65" y="36"/>
                        <a:pt x="62" y="56"/>
                        <a:pt x="59" y="68"/>
                      </a:cubicBezTo>
                      <a:cubicBezTo>
                        <a:pt x="56" y="80"/>
                        <a:pt x="53" y="90"/>
                        <a:pt x="47" y="100"/>
                      </a:cubicBezTo>
                      <a:cubicBezTo>
                        <a:pt x="41" y="110"/>
                        <a:pt x="33" y="123"/>
                        <a:pt x="25" y="126"/>
                      </a:cubicBezTo>
                      <a:cubicBezTo>
                        <a:pt x="17" y="129"/>
                        <a:pt x="5" y="120"/>
                        <a:pt x="0" y="118"/>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94" name="Freeform 80"/>
                <p:cNvSpPr>
                  <a:spLocks noChangeAspect="1"/>
                </p:cNvSpPr>
                <p:nvPr/>
              </p:nvSpPr>
              <p:spPr bwMode="auto">
                <a:xfrm>
                  <a:off x="2554" y="2501"/>
                  <a:ext cx="168" cy="81"/>
                </a:xfrm>
                <a:custGeom>
                  <a:avLst/>
                  <a:gdLst>
                    <a:gd name="T0" fmla="*/ 13 w 168"/>
                    <a:gd name="T1" fmla="*/ 11 h 81"/>
                    <a:gd name="T2" fmla="*/ 6 w 168"/>
                    <a:gd name="T3" fmla="*/ 32 h 81"/>
                    <a:gd name="T4" fmla="*/ 10 w 168"/>
                    <a:gd name="T5" fmla="*/ 49 h 81"/>
                    <a:gd name="T6" fmla="*/ 55 w 168"/>
                    <a:gd name="T7" fmla="*/ 45 h 81"/>
                    <a:gd name="T8" fmla="*/ 103 w 168"/>
                    <a:gd name="T9" fmla="*/ 55 h 81"/>
                    <a:gd name="T10" fmla="*/ 139 w 168"/>
                    <a:gd name="T11" fmla="*/ 79 h 81"/>
                    <a:gd name="T12" fmla="*/ 152 w 168"/>
                    <a:gd name="T13" fmla="*/ 67 h 81"/>
                    <a:gd name="T14" fmla="*/ 157 w 168"/>
                    <a:gd name="T15" fmla="*/ 50 h 81"/>
                    <a:gd name="T16" fmla="*/ 87 w 168"/>
                    <a:gd name="T17" fmla="*/ 6 h 81"/>
                    <a:gd name="T18" fmla="*/ 13 w 168"/>
                    <a:gd name="T19" fmla="*/ 1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81"/>
                    <a:gd name="T32" fmla="*/ 168 w 168"/>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81">
                      <a:moveTo>
                        <a:pt x="13" y="11"/>
                      </a:moveTo>
                      <a:cubicBezTo>
                        <a:pt x="0" y="15"/>
                        <a:pt x="6" y="26"/>
                        <a:pt x="6" y="32"/>
                      </a:cubicBezTo>
                      <a:cubicBezTo>
                        <a:pt x="6" y="38"/>
                        <a:pt x="2" y="47"/>
                        <a:pt x="10" y="49"/>
                      </a:cubicBezTo>
                      <a:cubicBezTo>
                        <a:pt x="18" y="51"/>
                        <a:pt x="40" y="44"/>
                        <a:pt x="55" y="45"/>
                      </a:cubicBezTo>
                      <a:cubicBezTo>
                        <a:pt x="70" y="46"/>
                        <a:pt x="89" y="49"/>
                        <a:pt x="103" y="55"/>
                      </a:cubicBezTo>
                      <a:cubicBezTo>
                        <a:pt x="117" y="61"/>
                        <a:pt x="131" y="77"/>
                        <a:pt x="139" y="79"/>
                      </a:cubicBezTo>
                      <a:cubicBezTo>
                        <a:pt x="147" y="81"/>
                        <a:pt x="149" y="72"/>
                        <a:pt x="152" y="67"/>
                      </a:cubicBezTo>
                      <a:cubicBezTo>
                        <a:pt x="155" y="62"/>
                        <a:pt x="168" y="60"/>
                        <a:pt x="157" y="50"/>
                      </a:cubicBezTo>
                      <a:cubicBezTo>
                        <a:pt x="146" y="40"/>
                        <a:pt x="111" y="12"/>
                        <a:pt x="87" y="6"/>
                      </a:cubicBezTo>
                      <a:cubicBezTo>
                        <a:pt x="63" y="0"/>
                        <a:pt x="26" y="7"/>
                        <a:pt x="13" y="11"/>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95" name="Freeform 81"/>
                <p:cNvSpPr>
                  <a:spLocks noChangeAspect="1"/>
                </p:cNvSpPr>
                <p:nvPr/>
              </p:nvSpPr>
              <p:spPr bwMode="auto">
                <a:xfrm>
                  <a:off x="2542" y="2567"/>
                  <a:ext cx="133" cy="81"/>
                </a:xfrm>
                <a:custGeom>
                  <a:avLst/>
                  <a:gdLst>
                    <a:gd name="T0" fmla="*/ 0 w 133"/>
                    <a:gd name="T1" fmla="*/ 32 h 81"/>
                    <a:gd name="T2" fmla="*/ 37 w 133"/>
                    <a:gd name="T3" fmla="*/ 36 h 81"/>
                    <a:gd name="T4" fmla="*/ 88 w 133"/>
                    <a:gd name="T5" fmla="*/ 57 h 81"/>
                    <a:gd name="T6" fmla="*/ 115 w 133"/>
                    <a:gd name="T7" fmla="*/ 80 h 81"/>
                    <a:gd name="T8" fmla="*/ 122 w 133"/>
                    <a:gd name="T9" fmla="*/ 62 h 81"/>
                    <a:gd name="T10" fmla="*/ 129 w 133"/>
                    <a:gd name="T11" fmla="*/ 47 h 81"/>
                    <a:gd name="T12" fmla="*/ 99 w 133"/>
                    <a:gd name="T13" fmla="*/ 23 h 81"/>
                    <a:gd name="T14" fmla="*/ 56 w 133"/>
                    <a:gd name="T15" fmla="*/ 6 h 81"/>
                    <a:gd name="T16" fmla="*/ 15 w 133"/>
                    <a:gd name="T17" fmla="*/ 1 h 81"/>
                    <a:gd name="T18" fmla="*/ 4 w 133"/>
                    <a:gd name="T19" fmla="*/ 14 h 81"/>
                    <a:gd name="T20" fmla="*/ 0 w 133"/>
                    <a:gd name="T21" fmla="*/ 32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
                    <a:gd name="T34" fmla="*/ 0 h 81"/>
                    <a:gd name="T35" fmla="*/ 133 w 13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 h="81">
                      <a:moveTo>
                        <a:pt x="0" y="32"/>
                      </a:moveTo>
                      <a:cubicBezTo>
                        <a:pt x="5" y="36"/>
                        <a:pt x="22" y="32"/>
                        <a:pt x="37" y="36"/>
                      </a:cubicBezTo>
                      <a:cubicBezTo>
                        <a:pt x="52" y="40"/>
                        <a:pt x="75" y="50"/>
                        <a:pt x="88" y="57"/>
                      </a:cubicBezTo>
                      <a:cubicBezTo>
                        <a:pt x="101" y="64"/>
                        <a:pt x="109" y="79"/>
                        <a:pt x="115" y="80"/>
                      </a:cubicBezTo>
                      <a:cubicBezTo>
                        <a:pt x="121" y="81"/>
                        <a:pt x="120" y="67"/>
                        <a:pt x="122" y="62"/>
                      </a:cubicBezTo>
                      <a:cubicBezTo>
                        <a:pt x="124" y="57"/>
                        <a:pt x="133" y="54"/>
                        <a:pt x="129" y="47"/>
                      </a:cubicBezTo>
                      <a:cubicBezTo>
                        <a:pt x="125" y="40"/>
                        <a:pt x="111" y="30"/>
                        <a:pt x="99" y="23"/>
                      </a:cubicBezTo>
                      <a:cubicBezTo>
                        <a:pt x="87" y="16"/>
                        <a:pt x="70" y="10"/>
                        <a:pt x="56" y="6"/>
                      </a:cubicBezTo>
                      <a:cubicBezTo>
                        <a:pt x="42" y="2"/>
                        <a:pt x="24" y="0"/>
                        <a:pt x="15" y="1"/>
                      </a:cubicBezTo>
                      <a:cubicBezTo>
                        <a:pt x="6" y="2"/>
                        <a:pt x="6" y="9"/>
                        <a:pt x="4" y="14"/>
                      </a:cubicBezTo>
                      <a:cubicBezTo>
                        <a:pt x="2" y="19"/>
                        <a:pt x="1" y="28"/>
                        <a:pt x="0" y="32"/>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96" name="Freeform 82"/>
                <p:cNvSpPr>
                  <a:spLocks noChangeAspect="1"/>
                </p:cNvSpPr>
                <p:nvPr/>
              </p:nvSpPr>
              <p:spPr bwMode="auto">
                <a:xfrm>
                  <a:off x="2730" y="2230"/>
                  <a:ext cx="12" cy="13"/>
                </a:xfrm>
                <a:custGeom>
                  <a:avLst/>
                  <a:gdLst>
                    <a:gd name="T0" fmla="*/ 11 w 12"/>
                    <a:gd name="T1" fmla="*/ 0 h 13"/>
                    <a:gd name="T2" fmla="*/ 10 w 12"/>
                    <a:gd name="T3" fmla="*/ 8 h 13"/>
                    <a:gd name="T4" fmla="*/ 0 w 12"/>
                    <a:gd name="T5" fmla="*/ 13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11" y="0"/>
                      </a:moveTo>
                      <a:cubicBezTo>
                        <a:pt x="11" y="1"/>
                        <a:pt x="12" y="6"/>
                        <a:pt x="10" y="8"/>
                      </a:cubicBezTo>
                      <a:cubicBezTo>
                        <a:pt x="8" y="10"/>
                        <a:pt x="2" y="12"/>
                        <a:pt x="0" y="13"/>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97" name="Freeform 83"/>
                <p:cNvSpPr>
                  <a:spLocks noChangeAspect="1"/>
                </p:cNvSpPr>
                <p:nvPr/>
              </p:nvSpPr>
              <p:spPr bwMode="auto">
                <a:xfrm>
                  <a:off x="2695" y="2292"/>
                  <a:ext cx="12" cy="13"/>
                </a:xfrm>
                <a:custGeom>
                  <a:avLst/>
                  <a:gdLst>
                    <a:gd name="T0" fmla="*/ 11 w 12"/>
                    <a:gd name="T1" fmla="*/ 0 h 13"/>
                    <a:gd name="T2" fmla="*/ 10 w 12"/>
                    <a:gd name="T3" fmla="*/ 8 h 13"/>
                    <a:gd name="T4" fmla="*/ 0 w 12"/>
                    <a:gd name="T5" fmla="*/ 13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11" y="0"/>
                      </a:moveTo>
                      <a:cubicBezTo>
                        <a:pt x="11" y="1"/>
                        <a:pt x="12" y="6"/>
                        <a:pt x="10" y="8"/>
                      </a:cubicBezTo>
                      <a:cubicBezTo>
                        <a:pt x="8" y="10"/>
                        <a:pt x="2" y="12"/>
                        <a:pt x="0" y="13"/>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98" name="Freeform 84"/>
                <p:cNvSpPr>
                  <a:spLocks noChangeAspect="1"/>
                </p:cNvSpPr>
                <p:nvPr/>
              </p:nvSpPr>
              <p:spPr bwMode="auto">
                <a:xfrm>
                  <a:off x="2644" y="2348"/>
                  <a:ext cx="16" cy="8"/>
                </a:xfrm>
                <a:custGeom>
                  <a:avLst/>
                  <a:gdLst>
                    <a:gd name="T0" fmla="*/ 16 w 16"/>
                    <a:gd name="T1" fmla="*/ 0 h 8"/>
                    <a:gd name="T2" fmla="*/ 9 w 16"/>
                    <a:gd name="T3" fmla="*/ 6 h 8"/>
                    <a:gd name="T4" fmla="*/ 0 w 16"/>
                    <a:gd name="T5" fmla="*/ 8 h 8"/>
                    <a:gd name="T6" fmla="*/ 0 60000 65536"/>
                    <a:gd name="T7" fmla="*/ 0 60000 65536"/>
                    <a:gd name="T8" fmla="*/ 0 60000 65536"/>
                    <a:gd name="T9" fmla="*/ 0 w 16"/>
                    <a:gd name="T10" fmla="*/ 0 h 8"/>
                    <a:gd name="T11" fmla="*/ 16 w 16"/>
                    <a:gd name="T12" fmla="*/ 8 h 8"/>
                  </a:gdLst>
                  <a:ahLst/>
                  <a:cxnLst>
                    <a:cxn ang="T6">
                      <a:pos x="T0" y="T1"/>
                    </a:cxn>
                    <a:cxn ang="T7">
                      <a:pos x="T2" y="T3"/>
                    </a:cxn>
                    <a:cxn ang="T8">
                      <a:pos x="T4" y="T5"/>
                    </a:cxn>
                  </a:cxnLst>
                  <a:rect l="T9" t="T10" r="T11" b="T12"/>
                  <a:pathLst>
                    <a:path w="16" h="8">
                      <a:moveTo>
                        <a:pt x="16" y="0"/>
                      </a:moveTo>
                      <a:cubicBezTo>
                        <a:pt x="15" y="1"/>
                        <a:pt x="12" y="5"/>
                        <a:pt x="9" y="6"/>
                      </a:cubicBezTo>
                      <a:cubicBezTo>
                        <a:pt x="6" y="7"/>
                        <a:pt x="2" y="8"/>
                        <a:pt x="0" y="8"/>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599" name="Freeform 85"/>
                <p:cNvSpPr>
                  <a:spLocks noChangeAspect="1"/>
                </p:cNvSpPr>
                <p:nvPr/>
              </p:nvSpPr>
              <p:spPr bwMode="auto">
                <a:xfrm>
                  <a:off x="2600" y="2369"/>
                  <a:ext cx="18" cy="6"/>
                </a:xfrm>
                <a:custGeom>
                  <a:avLst/>
                  <a:gdLst>
                    <a:gd name="T0" fmla="*/ 18 w 18"/>
                    <a:gd name="T1" fmla="*/ 0 h 6"/>
                    <a:gd name="T2" fmla="*/ 11 w 18"/>
                    <a:gd name="T3" fmla="*/ 6 h 6"/>
                    <a:gd name="T4" fmla="*/ 0 w 18"/>
                    <a:gd name="T5" fmla="*/ 2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cubicBezTo>
                        <a:pt x="17" y="1"/>
                        <a:pt x="14" y="6"/>
                        <a:pt x="11" y="6"/>
                      </a:cubicBezTo>
                      <a:cubicBezTo>
                        <a:pt x="8" y="6"/>
                        <a:pt x="2" y="3"/>
                        <a:pt x="0" y="2"/>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00" name="Freeform 86"/>
                <p:cNvSpPr>
                  <a:spLocks noChangeAspect="1"/>
                </p:cNvSpPr>
                <p:nvPr/>
              </p:nvSpPr>
              <p:spPr bwMode="auto">
                <a:xfrm>
                  <a:off x="2546" y="2351"/>
                  <a:ext cx="34" cy="16"/>
                </a:xfrm>
                <a:custGeom>
                  <a:avLst/>
                  <a:gdLst>
                    <a:gd name="T0" fmla="*/ 34 w 34"/>
                    <a:gd name="T1" fmla="*/ 13 h 16"/>
                    <a:gd name="T2" fmla="*/ 12 w 34"/>
                    <a:gd name="T3" fmla="*/ 14 h 16"/>
                    <a:gd name="T4" fmla="*/ 0 w 34"/>
                    <a:gd name="T5" fmla="*/ 0 h 16"/>
                    <a:gd name="T6" fmla="*/ 0 60000 65536"/>
                    <a:gd name="T7" fmla="*/ 0 60000 65536"/>
                    <a:gd name="T8" fmla="*/ 0 60000 65536"/>
                    <a:gd name="T9" fmla="*/ 0 w 34"/>
                    <a:gd name="T10" fmla="*/ 0 h 16"/>
                    <a:gd name="T11" fmla="*/ 34 w 34"/>
                    <a:gd name="T12" fmla="*/ 16 h 16"/>
                  </a:gdLst>
                  <a:ahLst/>
                  <a:cxnLst>
                    <a:cxn ang="T6">
                      <a:pos x="T0" y="T1"/>
                    </a:cxn>
                    <a:cxn ang="T7">
                      <a:pos x="T2" y="T3"/>
                    </a:cxn>
                    <a:cxn ang="T8">
                      <a:pos x="T4" y="T5"/>
                    </a:cxn>
                  </a:cxnLst>
                  <a:rect l="T9" t="T10" r="T11" b="T12"/>
                  <a:pathLst>
                    <a:path w="34" h="16">
                      <a:moveTo>
                        <a:pt x="34" y="13"/>
                      </a:moveTo>
                      <a:cubicBezTo>
                        <a:pt x="30" y="13"/>
                        <a:pt x="18" y="16"/>
                        <a:pt x="12" y="14"/>
                      </a:cubicBezTo>
                      <a:cubicBezTo>
                        <a:pt x="6" y="12"/>
                        <a:pt x="2" y="3"/>
                        <a:pt x="0" y="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01" name="Freeform 87"/>
                <p:cNvSpPr>
                  <a:spLocks noChangeAspect="1"/>
                </p:cNvSpPr>
                <p:nvPr/>
              </p:nvSpPr>
              <p:spPr bwMode="auto">
                <a:xfrm>
                  <a:off x="2507" y="2460"/>
                  <a:ext cx="21" cy="17"/>
                </a:xfrm>
                <a:custGeom>
                  <a:avLst/>
                  <a:gdLst>
                    <a:gd name="T0" fmla="*/ 0 w 21"/>
                    <a:gd name="T1" fmla="*/ 0 h 17"/>
                    <a:gd name="T2" fmla="*/ 18 w 21"/>
                    <a:gd name="T3" fmla="*/ 3 h 17"/>
                    <a:gd name="T4" fmla="*/ 21 w 21"/>
                    <a:gd name="T5" fmla="*/ 17 h 17"/>
                    <a:gd name="T6" fmla="*/ 0 60000 65536"/>
                    <a:gd name="T7" fmla="*/ 0 60000 65536"/>
                    <a:gd name="T8" fmla="*/ 0 60000 65536"/>
                    <a:gd name="T9" fmla="*/ 0 w 21"/>
                    <a:gd name="T10" fmla="*/ 0 h 17"/>
                    <a:gd name="T11" fmla="*/ 21 w 21"/>
                    <a:gd name="T12" fmla="*/ 17 h 17"/>
                  </a:gdLst>
                  <a:ahLst/>
                  <a:cxnLst>
                    <a:cxn ang="T6">
                      <a:pos x="T0" y="T1"/>
                    </a:cxn>
                    <a:cxn ang="T7">
                      <a:pos x="T2" y="T3"/>
                    </a:cxn>
                    <a:cxn ang="T8">
                      <a:pos x="T4" y="T5"/>
                    </a:cxn>
                  </a:cxnLst>
                  <a:rect l="T9" t="T10" r="T11" b="T12"/>
                  <a:pathLst>
                    <a:path w="21" h="17">
                      <a:moveTo>
                        <a:pt x="0" y="0"/>
                      </a:moveTo>
                      <a:cubicBezTo>
                        <a:pt x="3" y="0"/>
                        <a:pt x="15" y="0"/>
                        <a:pt x="18" y="3"/>
                      </a:cubicBezTo>
                      <a:cubicBezTo>
                        <a:pt x="21" y="6"/>
                        <a:pt x="21" y="14"/>
                        <a:pt x="21" y="17"/>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02" name="Freeform 88"/>
                <p:cNvSpPr>
                  <a:spLocks noChangeAspect="1"/>
                </p:cNvSpPr>
                <p:nvPr/>
              </p:nvSpPr>
              <p:spPr bwMode="auto">
                <a:xfrm>
                  <a:off x="2550" y="2496"/>
                  <a:ext cx="12" cy="20"/>
                </a:xfrm>
                <a:custGeom>
                  <a:avLst/>
                  <a:gdLst>
                    <a:gd name="T0" fmla="*/ 0 w 12"/>
                    <a:gd name="T1" fmla="*/ 0 h 20"/>
                    <a:gd name="T2" fmla="*/ 10 w 12"/>
                    <a:gd name="T3" fmla="*/ 3 h 20"/>
                    <a:gd name="T4" fmla="*/ 11 w 12"/>
                    <a:gd name="T5" fmla="*/ 20 h 20"/>
                    <a:gd name="T6" fmla="*/ 0 60000 65536"/>
                    <a:gd name="T7" fmla="*/ 0 60000 65536"/>
                    <a:gd name="T8" fmla="*/ 0 60000 65536"/>
                    <a:gd name="T9" fmla="*/ 0 w 12"/>
                    <a:gd name="T10" fmla="*/ 0 h 20"/>
                    <a:gd name="T11" fmla="*/ 12 w 12"/>
                    <a:gd name="T12" fmla="*/ 20 h 20"/>
                  </a:gdLst>
                  <a:ahLst/>
                  <a:cxnLst>
                    <a:cxn ang="T6">
                      <a:pos x="T0" y="T1"/>
                    </a:cxn>
                    <a:cxn ang="T7">
                      <a:pos x="T2" y="T3"/>
                    </a:cxn>
                    <a:cxn ang="T8">
                      <a:pos x="T4" y="T5"/>
                    </a:cxn>
                  </a:cxnLst>
                  <a:rect l="T9" t="T10" r="T11" b="T12"/>
                  <a:pathLst>
                    <a:path w="12" h="20">
                      <a:moveTo>
                        <a:pt x="0" y="0"/>
                      </a:moveTo>
                      <a:cubicBezTo>
                        <a:pt x="2" y="0"/>
                        <a:pt x="8" y="0"/>
                        <a:pt x="10" y="3"/>
                      </a:cubicBezTo>
                      <a:cubicBezTo>
                        <a:pt x="12" y="6"/>
                        <a:pt x="11" y="17"/>
                        <a:pt x="11" y="2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03" name="Freeform 89"/>
                <p:cNvSpPr>
                  <a:spLocks noChangeAspect="1"/>
                </p:cNvSpPr>
                <p:nvPr/>
              </p:nvSpPr>
              <p:spPr bwMode="auto">
                <a:xfrm>
                  <a:off x="2550" y="2547"/>
                  <a:ext cx="10" cy="24"/>
                </a:xfrm>
                <a:custGeom>
                  <a:avLst/>
                  <a:gdLst>
                    <a:gd name="T0" fmla="*/ 9 w 10"/>
                    <a:gd name="T1" fmla="*/ 0 h 24"/>
                    <a:gd name="T2" fmla="*/ 9 w 10"/>
                    <a:gd name="T3" fmla="*/ 8 h 24"/>
                    <a:gd name="T4" fmla="*/ 0 w 10"/>
                    <a:gd name="T5" fmla="*/ 24 h 24"/>
                    <a:gd name="T6" fmla="*/ 0 60000 65536"/>
                    <a:gd name="T7" fmla="*/ 0 60000 65536"/>
                    <a:gd name="T8" fmla="*/ 0 60000 65536"/>
                    <a:gd name="T9" fmla="*/ 0 w 10"/>
                    <a:gd name="T10" fmla="*/ 0 h 24"/>
                    <a:gd name="T11" fmla="*/ 10 w 10"/>
                    <a:gd name="T12" fmla="*/ 24 h 24"/>
                  </a:gdLst>
                  <a:ahLst/>
                  <a:cxnLst>
                    <a:cxn ang="T6">
                      <a:pos x="T0" y="T1"/>
                    </a:cxn>
                    <a:cxn ang="T7">
                      <a:pos x="T2" y="T3"/>
                    </a:cxn>
                    <a:cxn ang="T8">
                      <a:pos x="T4" y="T5"/>
                    </a:cxn>
                  </a:cxnLst>
                  <a:rect l="T9" t="T10" r="T11" b="T12"/>
                  <a:pathLst>
                    <a:path w="10" h="24">
                      <a:moveTo>
                        <a:pt x="9" y="0"/>
                      </a:moveTo>
                      <a:cubicBezTo>
                        <a:pt x="9" y="1"/>
                        <a:pt x="10" y="4"/>
                        <a:pt x="9" y="8"/>
                      </a:cubicBezTo>
                      <a:cubicBezTo>
                        <a:pt x="8" y="12"/>
                        <a:pt x="2" y="21"/>
                        <a:pt x="0" y="24"/>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04" name="Freeform 90"/>
                <p:cNvSpPr>
                  <a:spLocks noChangeAspect="1"/>
                </p:cNvSpPr>
                <p:nvPr/>
              </p:nvSpPr>
              <p:spPr bwMode="auto">
                <a:xfrm>
                  <a:off x="2854" y="2369"/>
                  <a:ext cx="13" cy="14"/>
                </a:xfrm>
                <a:custGeom>
                  <a:avLst/>
                  <a:gdLst>
                    <a:gd name="T0" fmla="*/ 13 w 13"/>
                    <a:gd name="T1" fmla="*/ 0 h 14"/>
                    <a:gd name="T2" fmla="*/ 2 w 13"/>
                    <a:gd name="T3" fmla="*/ 2 h 14"/>
                    <a:gd name="T4" fmla="*/ 0 w 13"/>
                    <a:gd name="T5" fmla="*/ 14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13" y="0"/>
                      </a:moveTo>
                      <a:cubicBezTo>
                        <a:pt x="11" y="0"/>
                        <a:pt x="4" y="0"/>
                        <a:pt x="2" y="2"/>
                      </a:cubicBezTo>
                      <a:cubicBezTo>
                        <a:pt x="0" y="4"/>
                        <a:pt x="0" y="12"/>
                        <a:pt x="0" y="14"/>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05" name="Freeform 91"/>
                <p:cNvSpPr>
                  <a:spLocks noChangeAspect="1"/>
                </p:cNvSpPr>
                <p:nvPr/>
              </p:nvSpPr>
              <p:spPr bwMode="auto">
                <a:xfrm>
                  <a:off x="2809" y="2413"/>
                  <a:ext cx="21" cy="21"/>
                </a:xfrm>
                <a:custGeom>
                  <a:avLst/>
                  <a:gdLst>
                    <a:gd name="T0" fmla="*/ 21 w 21"/>
                    <a:gd name="T1" fmla="*/ 0 h 21"/>
                    <a:gd name="T2" fmla="*/ 7 w 21"/>
                    <a:gd name="T3" fmla="*/ 4 h 21"/>
                    <a:gd name="T4" fmla="*/ 0 w 21"/>
                    <a:gd name="T5" fmla="*/ 21 h 21"/>
                    <a:gd name="T6" fmla="*/ 0 60000 65536"/>
                    <a:gd name="T7" fmla="*/ 0 60000 65536"/>
                    <a:gd name="T8" fmla="*/ 0 60000 65536"/>
                    <a:gd name="T9" fmla="*/ 0 w 21"/>
                    <a:gd name="T10" fmla="*/ 0 h 21"/>
                    <a:gd name="T11" fmla="*/ 21 w 21"/>
                    <a:gd name="T12" fmla="*/ 21 h 21"/>
                  </a:gdLst>
                  <a:ahLst/>
                  <a:cxnLst>
                    <a:cxn ang="T6">
                      <a:pos x="T0" y="T1"/>
                    </a:cxn>
                    <a:cxn ang="T7">
                      <a:pos x="T2" y="T3"/>
                    </a:cxn>
                    <a:cxn ang="T8">
                      <a:pos x="T4" y="T5"/>
                    </a:cxn>
                  </a:cxnLst>
                  <a:rect l="T9" t="T10" r="T11" b="T12"/>
                  <a:pathLst>
                    <a:path w="21" h="21">
                      <a:moveTo>
                        <a:pt x="21" y="0"/>
                      </a:moveTo>
                      <a:cubicBezTo>
                        <a:pt x="19" y="1"/>
                        <a:pt x="10" y="1"/>
                        <a:pt x="7" y="4"/>
                      </a:cubicBezTo>
                      <a:cubicBezTo>
                        <a:pt x="4" y="7"/>
                        <a:pt x="1" y="18"/>
                        <a:pt x="0" y="21"/>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06" name="Freeform 92"/>
                <p:cNvSpPr>
                  <a:spLocks noChangeAspect="1"/>
                </p:cNvSpPr>
                <p:nvPr/>
              </p:nvSpPr>
              <p:spPr bwMode="auto">
                <a:xfrm>
                  <a:off x="2768" y="2464"/>
                  <a:ext cx="18" cy="25"/>
                </a:xfrm>
                <a:custGeom>
                  <a:avLst/>
                  <a:gdLst>
                    <a:gd name="T0" fmla="*/ 18 w 18"/>
                    <a:gd name="T1" fmla="*/ 0 h 25"/>
                    <a:gd name="T2" fmla="*/ 3 w 18"/>
                    <a:gd name="T3" fmla="*/ 11 h 25"/>
                    <a:gd name="T4" fmla="*/ 0 w 18"/>
                    <a:gd name="T5" fmla="*/ 25 h 25"/>
                    <a:gd name="T6" fmla="*/ 0 60000 65536"/>
                    <a:gd name="T7" fmla="*/ 0 60000 65536"/>
                    <a:gd name="T8" fmla="*/ 0 60000 65536"/>
                    <a:gd name="T9" fmla="*/ 0 w 18"/>
                    <a:gd name="T10" fmla="*/ 0 h 25"/>
                    <a:gd name="T11" fmla="*/ 18 w 18"/>
                    <a:gd name="T12" fmla="*/ 25 h 25"/>
                  </a:gdLst>
                  <a:ahLst/>
                  <a:cxnLst>
                    <a:cxn ang="T6">
                      <a:pos x="T0" y="T1"/>
                    </a:cxn>
                    <a:cxn ang="T7">
                      <a:pos x="T2" y="T3"/>
                    </a:cxn>
                    <a:cxn ang="T8">
                      <a:pos x="T4" y="T5"/>
                    </a:cxn>
                  </a:cxnLst>
                  <a:rect l="T9" t="T10" r="T11" b="T12"/>
                  <a:pathLst>
                    <a:path w="18" h="25">
                      <a:moveTo>
                        <a:pt x="18" y="0"/>
                      </a:moveTo>
                      <a:cubicBezTo>
                        <a:pt x="16" y="2"/>
                        <a:pt x="6" y="7"/>
                        <a:pt x="3" y="11"/>
                      </a:cubicBezTo>
                      <a:cubicBezTo>
                        <a:pt x="0" y="15"/>
                        <a:pt x="1" y="22"/>
                        <a:pt x="0" y="25"/>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07" name="Freeform 93"/>
                <p:cNvSpPr>
                  <a:spLocks noChangeAspect="1"/>
                </p:cNvSpPr>
                <p:nvPr/>
              </p:nvSpPr>
              <p:spPr bwMode="auto">
                <a:xfrm>
                  <a:off x="2714" y="2528"/>
                  <a:ext cx="28" cy="30"/>
                </a:xfrm>
                <a:custGeom>
                  <a:avLst/>
                  <a:gdLst>
                    <a:gd name="T0" fmla="*/ 28 w 28"/>
                    <a:gd name="T1" fmla="*/ 0 h 30"/>
                    <a:gd name="T2" fmla="*/ 8 w 28"/>
                    <a:gd name="T3" fmla="*/ 10 h 30"/>
                    <a:gd name="T4" fmla="*/ 0 w 28"/>
                    <a:gd name="T5" fmla="*/ 30 h 30"/>
                    <a:gd name="T6" fmla="*/ 0 60000 65536"/>
                    <a:gd name="T7" fmla="*/ 0 60000 65536"/>
                    <a:gd name="T8" fmla="*/ 0 60000 65536"/>
                    <a:gd name="T9" fmla="*/ 0 w 28"/>
                    <a:gd name="T10" fmla="*/ 0 h 30"/>
                    <a:gd name="T11" fmla="*/ 28 w 28"/>
                    <a:gd name="T12" fmla="*/ 30 h 30"/>
                  </a:gdLst>
                  <a:ahLst/>
                  <a:cxnLst>
                    <a:cxn ang="T6">
                      <a:pos x="T0" y="T1"/>
                    </a:cxn>
                    <a:cxn ang="T7">
                      <a:pos x="T2" y="T3"/>
                    </a:cxn>
                    <a:cxn ang="T8">
                      <a:pos x="T4" y="T5"/>
                    </a:cxn>
                  </a:cxnLst>
                  <a:rect l="T9" t="T10" r="T11" b="T12"/>
                  <a:pathLst>
                    <a:path w="28" h="30">
                      <a:moveTo>
                        <a:pt x="28" y="0"/>
                      </a:moveTo>
                      <a:cubicBezTo>
                        <a:pt x="25" y="1"/>
                        <a:pt x="13" y="5"/>
                        <a:pt x="8" y="10"/>
                      </a:cubicBezTo>
                      <a:cubicBezTo>
                        <a:pt x="3" y="15"/>
                        <a:pt x="2" y="26"/>
                        <a:pt x="0" y="3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08" name="Freeform 94"/>
                <p:cNvSpPr>
                  <a:spLocks noChangeAspect="1"/>
                </p:cNvSpPr>
                <p:nvPr/>
              </p:nvSpPr>
              <p:spPr bwMode="auto">
                <a:xfrm>
                  <a:off x="2671" y="2582"/>
                  <a:ext cx="22" cy="36"/>
                </a:xfrm>
                <a:custGeom>
                  <a:avLst/>
                  <a:gdLst>
                    <a:gd name="T0" fmla="*/ 0 w 22"/>
                    <a:gd name="T1" fmla="*/ 36 h 36"/>
                    <a:gd name="T2" fmla="*/ 7 w 22"/>
                    <a:gd name="T3" fmla="*/ 14 h 36"/>
                    <a:gd name="T4" fmla="*/ 22 w 22"/>
                    <a:gd name="T5" fmla="*/ 0 h 36"/>
                    <a:gd name="T6" fmla="*/ 0 60000 65536"/>
                    <a:gd name="T7" fmla="*/ 0 60000 65536"/>
                    <a:gd name="T8" fmla="*/ 0 60000 65536"/>
                    <a:gd name="T9" fmla="*/ 0 w 22"/>
                    <a:gd name="T10" fmla="*/ 0 h 36"/>
                    <a:gd name="T11" fmla="*/ 22 w 22"/>
                    <a:gd name="T12" fmla="*/ 36 h 36"/>
                  </a:gdLst>
                  <a:ahLst/>
                  <a:cxnLst>
                    <a:cxn ang="T6">
                      <a:pos x="T0" y="T1"/>
                    </a:cxn>
                    <a:cxn ang="T7">
                      <a:pos x="T2" y="T3"/>
                    </a:cxn>
                    <a:cxn ang="T8">
                      <a:pos x="T4" y="T5"/>
                    </a:cxn>
                  </a:cxnLst>
                  <a:rect l="T9" t="T10" r="T11" b="T12"/>
                  <a:pathLst>
                    <a:path w="22" h="36">
                      <a:moveTo>
                        <a:pt x="0" y="36"/>
                      </a:moveTo>
                      <a:cubicBezTo>
                        <a:pt x="1" y="32"/>
                        <a:pt x="3" y="20"/>
                        <a:pt x="7" y="14"/>
                      </a:cubicBezTo>
                      <a:cubicBezTo>
                        <a:pt x="11" y="8"/>
                        <a:pt x="19" y="3"/>
                        <a:pt x="22" y="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09" name="Freeform 95"/>
                <p:cNvSpPr>
                  <a:spLocks noChangeAspect="1"/>
                </p:cNvSpPr>
                <p:nvPr/>
              </p:nvSpPr>
              <p:spPr bwMode="auto">
                <a:xfrm>
                  <a:off x="2893" y="2240"/>
                  <a:ext cx="177" cy="166"/>
                </a:xfrm>
                <a:custGeom>
                  <a:avLst/>
                  <a:gdLst>
                    <a:gd name="T0" fmla="*/ 9 w 177"/>
                    <a:gd name="T1" fmla="*/ 131 h 166"/>
                    <a:gd name="T2" fmla="*/ 19 w 177"/>
                    <a:gd name="T3" fmla="*/ 148 h 166"/>
                    <a:gd name="T4" fmla="*/ 35 w 177"/>
                    <a:gd name="T5" fmla="*/ 160 h 166"/>
                    <a:gd name="T6" fmla="*/ 103 w 177"/>
                    <a:gd name="T7" fmla="*/ 111 h 166"/>
                    <a:gd name="T8" fmla="*/ 168 w 177"/>
                    <a:gd name="T9" fmla="*/ 45 h 166"/>
                    <a:gd name="T10" fmla="*/ 160 w 177"/>
                    <a:gd name="T11" fmla="*/ 16 h 166"/>
                    <a:gd name="T12" fmla="*/ 141 w 177"/>
                    <a:gd name="T13" fmla="*/ 6 h 166"/>
                    <a:gd name="T14" fmla="*/ 108 w 177"/>
                    <a:gd name="T15" fmla="*/ 52 h 166"/>
                    <a:gd name="T16" fmla="*/ 71 w 177"/>
                    <a:gd name="T17" fmla="*/ 89 h 166"/>
                    <a:gd name="T18" fmla="*/ 9 w 177"/>
                    <a:gd name="T19" fmla="*/ 131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66"/>
                    <a:gd name="T32" fmla="*/ 177 w 177"/>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66">
                      <a:moveTo>
                        <a:pt x="9" y="131"/>
                      </a:moveTo>
                      <a:cubicBezTo>
                        <a:pt x="0" y="141"/>
                        <a:pt x="15" y="143"/>
                        <a:pt x="19" y="148"/>
                      </a:cubicBezTo>
                      <a:cubicBezTo>
                        <a:pt x="23" y="153"/>
                        <a:pt x="21" y="166"/>
                        <a:pt x="35" y="160"/>
                      </a:cubicBezTo>
                      <a:cubicBezTo>
                        <a:pt x="49" y="154"/>
                        <a:pt x="81" y="130"/>
                        <a:pt x="103" y="111"/>
                      </a:cubicBezTo>
                      <a:cubicBezTo>
                        <a:pt x="125" y="92"/>
                        <a:pt x="159" y="61"/>
                        <a:pt x="168" y="45"/>
                      </a:cubicBezTo>
                      <a:cubicBezTo>
                        <a:pt x="177" y="29"/>
                        <a:pt x="165" y="22"/>
                        <a:pt x="160" y="16"/>
                      </a:cubicBezTo>
                      <a:cubicBezTo>
                        <a:pt x="155" y="10"/>
                        <a:pt x="150" y="0"/>
                        <a:pt x="141" y="6"/>
                      </a:cubicBezTo>
                      <a:cubicBezTo>
                        <a:pt x="132" y="12"/>
                        <a:pt x="120" y="38"/>
                        <a:pt x="108" y="52"/>
                      </a:cubicBezTo>
                      <a:cubicBezTo>
                        <a:pt x="96" y="66"/>
                        <a:pt x="87" y="76"/>
                        <a:pt x="71" y="89"/>
                      </a:cubicBezTo>
                      <a:cubicBezTo>
                        <a:pt x="55" y="102"/>
                        <a:pt x="19" y="121"/>
                        <a:pt x="9" y="131"/>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10" name="Freeform 96"/>
                <p:cNvSpPr>
                  <a:spLocks noChangeAspect="1"/>
                </p:cNvSpPr>
                <p:nvPr/>
              </p:nvSpPr>
              <p:spPr bwMode="auto">
                <a:xfrm>
                  <a:off x="2940" y="2280"/>
                  <a:ext cx="180" cy="181"/>
                </a:xfrm>
                <a:custGeom>
                  <a:avLst/>
                  <a:gdLst>
                    <a:gd name="T0" fmla="*/ 143 w 180"/>
                    <a:gd name="T1" fmla="*/ 4 h 181"/>
                    <a:gd name="T2" fmla="*/ 113 w 180"/>
                    <a:gd name="T3" fmla="*/ 46 h 181"/>
                    <a:gd name="T4" fmla="*/ 62 w 180"/>
                    <a:gd name="T5" fmla="*/ 92 h 181"/>
                    <a:gd name="T6" fmla="*/ 7 w 180"/>
                    <a:gd name="T7" fmla="*/ 138 h 181"/>
                    <a:gd name="T8" fmla="*/ 19 w 180"/>
                    <a:gd name="T9" fmla="*/ 160 h 181"/>
                    <a:gd name="T10" fmla="*/ 44 w 180"/>
                    <a:gd name="T11" fmla="*/ 172 h 181"/>
                    <a:gd name="T12" fmla="*/ 125 w 180"/>
                    <a:gd name="T13" fmla="*/ 108 h 181"/>
                    <a:gd name="T14" fmla="*/ 175 w 180"/>
                    <a:gd name="T15" fmla="*/ 44 h 181"/>
                    <a:gd name="T16" fmla="*/ 157 w 180"/>
                    <a:gd name="T17" fmla="*/ 19 h 181"/>
                    <a:gd name="T18" fmla="*/ 143 w 180"/>
                    <a:gd name="T19" fmla="*/ 4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181"/>
                    <a:gd name="T32" fmla="*/ 180 w 180"/>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181">
                      <a:moveTo>
                        <a:pt x="143" y="4"/>
                      </a:moveTo>
                      <a:cubicBezTo>
                        <a:pt x="136" y="8"/>
                        <a:pt x="126" y="31"/>
                        <a:pt x="113" y="46"/>
                      </a:cubicBezTo>
                      <a:cubicBezTo>
                        <a:pt x="100" y="61"/>
                        <a:pt x="80" y="77"/>
                        <a:pt x="62" y="92"/>
                      </a:cubicBezTo>
                      <a:cubicBezTo>
                        <a:pt x="44" y="107"/>
                        <a:pt x="14" y="127"/>
                        <a:pt x="7" y="138"/>
                      </a:cubicBezTo>
                      <a:cubicBezTo>
                        <a:pt x="0" y="149"/>
                        <a:pt x="13" y="154"/>
                        <a:pt x="19" y="160"/>
                      </a:cubicBezTo>
                      <a:cubicBezTo>
                        <a:pt x="25" y="166"/>
                        <a:pt x="26" y="181"/>
                        <a:pt x="44" y="172"/>
                      </a:cubicBezTo>
                      <a:cubicBezTo>
                        <a:pt x="62" y="163"/>
                        <a:pt x="103" y="129"/>
                        <a:pt x="125" y="108"/>
                      </a:cubicBezTo>
                      <a:cubicBezTo>
                        <a:pt x="147" y="87"/>
                        <a:pt x="170" y="59"/>
                        <a:pt x="175" y="44"/>
                      </a:cubicBezTo>
                      <a:cubicBezTo>
                        <a:pt x="180" y="29"/>
                        <a:pt x="162" y="26"/>
                        <a:pt x="157" y="19"/>
                      </a:cubicBezTo>
                      <a:cubicBezTo>
                        <a:pt x="152" y="12"/>
                        <a:pt x="150" y="0"/>
                        <a:pt x="143" y="4"/>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11" name="Freeform 97"/>
                <p:cNvSpPr>
                  <a:spLocks noChangeAspect="1"/>
                </p:cNvSpPr>
                <p:nvPr/>
              </p:nvSpPr>
              <p:spPr bwMode="auto">
                <a:xfrm>
                  <a:off x="2990" y="2329"/>
                  <a:ext cx="182" cy="188"/>
                </a:xfrm>
                <a:custGeom>
                  <a:avLst/>
                  <a:gdLst>
                    <a:gd name="T0" fmla="*/ 143 w 182"/>
                    <a:gd name="T1" fmla="*/ 4 h 188"/>
                    <a:gd name="T2" fmla="*/ 113 w 182"/>
                    <a:gd name="T3" fmla="*/ 47 h 188"/>
                    <a:gd name="T4" fmla="*/ 69 w 182"/>
                    <a:gd name="T5" fmla="*/ 99 h 188"/>
                    <a:gd name="T6" fmla="*/ 8 w 182"/>
                    <a:gd name="T7" fmla="*/ 149 h 188"/>
                    <a:gd name="T8" fmla="*/ 22 w 182"/>
                    <a:gd name="T9" fmla="*/ 169 h 188"/>
                    <a:gd name="T10" fmla="*/ 45 w 182"/>
                    <a:gd name="T11" fmla="*/ 183 h 188"/>
                    <a:gd name="T12" fmla="*/ 100 w 182"/>
                    <a:gd name="T13" fmla="*/ 138 h 188"/>
                    <a:gd name="T14" fmla="*/ 140 w 182"/>
                    <a:gd name="T15" fmla="*/ 96 h 188"/>
                    <a:gd name="T16" fmla="*/ 178 w 182"/>
                    <a:gd name="T17" fmla="*/ 43 h 188"/>
                    <a:gd name="T18" fmla="*/ 162 w 182"/>
                    <a:gd name="T19" fmla="*/ 23 h 188"/>
                    <a:gd name="T20" fmla="*/ 143 w 182"/>
                    <a:gd name="T21" fmla="*/ 4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
                    <a:gd name="T34" fmla="*/ 0 h 188"/>
                    <a:gd name="T35" fmla="*/ 182 w 182"/>
                    <a:gd name="T36" fmla="*/ 188 h 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 h="188">
                      <a:moveTo>
                        <a:pt x="143" y="4"/>
                      </a:moveTo>
                      <a:cubicBezTo>
                        <a:pt x="135" y="8"/>
                        <a:pt x="125" y="31"/>
                        <a:pt x="113" y="47"/>
                      </a:cubicBezTo>
                      <a:cubicBezTo>
                        <a:pt x="101" y="63"/>
                        <a:pt x="86" y="82"/>
                        <a:pt x="69" y="99"/>
                      </a:cubicBezTo>
                      <a:cubicBezTo>
                        <a:pt x="52" y="116"/>
                        <a:pt x="16" y="137"/>
                        <a:pt x="8" y="149"/>
                      </a:cubicBezTo>
                      <a:cubicBezTo>
                        <a:pt x="0" y="161"/>
                        <a:pt x="16" y="163"/>
                        <a:pt x="22" y="169"/>
                      </a:cubicBezTo>
                      <a:cubicBezTo>
                        <a:pt x="28" y="175"/>
                        <a:pt x="32" y="188"/>
                        <a:pt x="45" y="183"/>
                      </a:cubicBezTo>
                      <a:cubicBezTo>
                        <a:pt x="58" y="178"/>
                        <a:pt x="84" y="152"/>
                        <a:pt x="100" y="138"/>
                      </a:cubicBezTo>
                      <a:cubicBezTo>
                        <a:pt x="116" y="124"/>
                        <a:pt x="127" y="112"/>
                        <a:pt x="140" y="96"/>
                      </a:cubicBezTo>
                      <a:cubicBezTo>
                        <a:pt x="153" y="80"/>
                        <a:pt x="174" y="55"/>
                        <a:pt x="178" y="43"/>
                      </a:cubicBezTo>
                      <a:cubicBezTo>
                        <a:pt x="182" y="31"/>
                        <a:pt x="168" y="29"/>
                        <a:pt x="162" y="23"/>
                      </a:cubicBezTo>
                      <a:cubicBezTo>
                        <a:pt x="156" y="17"/>
                        <a:pt x="151" y="0"/>
                        <a:pt x="143" y="4"/>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12" name="Freeform 98"/>
                <p:cNvSpPr>
                  <a:spLocks noChangeAspect="1"/>
                </p:cNvSpPr>
                <p:nvPr/>
              </p:nvSpPr>
              <p:spPr bwMode="auto">
                <a:xfrm>
                  <a:off x="3045" y="2397"/>
                  <a:ext cx="199" cy="215"/>
                </a:xfrm>
                <a:custGeom>
                  <a:avLst/>
                  <a:gdLst>
                    <a:gd name="T0" fmla="*/ 1 w 199"/>
                    <a:gd name="T1" fmla="*/ 134 h 215"/>
                    <a:gd name="T2" fmla="*/ 70 w 199"/>
                    <a:gd name="T3" fmla="*/ 81 h 215"/>
                    <a:gd name="T4" fmla="*/ 116 w 199"/>
                    <a:gd name="T5" fmla="*/ 47 h 215"/>
                    <a:gd name="T6" fmla="*/ 149 w 199"/>
                    <a:gd name="T7" fmla="*/ 5 h 215"/>
                    <a:gd name="T8" fmla="*/ 172 w 199"/>
                    <a:gd name="T9" fmla="*/ 20 h 215"/>
                    <a:gd name="T10" fmla="*/ 195 w 199"/>
                    <a:gd name="T11" fmla="*/ 58 h 215"/>
                    <a:gd name="T12" fmla="*/ 148 w 199"/>
                    <a:gd name="T13" fmla="*/ 146 h 215"/>
                    <a:gd name="T14" fmla="*/ 87 w 199"/>
                    <a:gd name="T15" fmla="*/ 208 h 215"/>
                    <a:gd name="T16" fmla="*/ 55 w 199"/>
                    <a:gd name="T17" fmla="*/ 190 h 215"/>
                    <a:gd name="T18" fmla="*/ 55 w 199"/>
                    <a:gd name="T19" fmla="*/ 177 h 215"/>
                    <a:gd name="T20" fmla="*/ 45 w 199"/>
                    <a:gd name="T21" fmla="*/ 165 h 215"/>
                    <a:gd name="T22" fmla="*/ 31 w 199"/>
                    <a:gd name="T23" fmla="*/ 164 h 215"/>
                    <a:gd name="T24" fmla="*/ 5 w 199"/>
                    <a:gd name="T25" fmla="*/ 145 h 215"/>
                    <a:gd name="T26" fmla="*/ 1 w 199"/>
                    <a:gd name="T27" fmla="*/ 134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9"/>
                    <a:gd name="T43" fmla="*/ 0 h 215"/>
                    <a:gd name="T44" fmla="*/ 199 w 199"/>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9" h="215">
                      <a:moveTo>
                        <a:pt x="1" y="134"/>
                      </a:moveTo>
                      <a:cubicBezTo>
                        <a:pt x="11" y="124"/>
                        <a:pt x="51" y="95"/>
                        <a:pt x="70" y="81"/>
                      </a:cubicBezTo>
                      <a:cubicBezTo>
                        <a:pt x="89" y="67"/>
                        <a:pt x="103" y="60"/>
                        <a:pt x="116" y="47"/>
                      </a:cubicBezTo>
                      <a:cubicBezTo>
                        <a:pt x="129" y="34"/>
                        <a:pt x="140" y="10"/>
                        <a:pt x="149" y="5"/>
                      </a:cubicBezTo>
                      <a:cubicBezTo>
                        <a:pt x="158" y="0"/>
                        <a:pt x="164" y="11"/>
                        <a:pt x="172" y="20"/>
                      </a:cubicBezTo>
                      <a:cubicBezTo>
                        <a:pt x="180" y="29"/>
                        <a:pt x="199" y="37"/>
                        <a:pt x="195" y="58"/>
                      </a:cubicBezTo>
                      <a:cubicBezTo>
                        <a:pt x="191" y="79"/>
                        <a:pt x="166" y="121"/>
                        <a:pt x="148" y="146"/>
                      </a:cubicBezTo>
                      <a:cubicBezTo>
                        <a:pt x="130" y="171"/>
                        <a:pt x="103" y="201"/>
                        <a:pt x="87" y="208"/>
                      </a:cubicBezTo>
                      <a:cubicBezTo>
                        <a:pt x="71" y="215"/>
                        <a:pt x="60" y="195"/>
                        <a:pt x="55" y="190"/>
                      </a:cubicBezTo>
                      <a:cubicBezTo>
                        <a:pt x="50" y="185"/>
                        <a:pt x="57" y="181"/>
                        <a:pt x="55" y="177"/>
                      </a:cubicBezTo>
                      <a:cubicBezTo>
                        <a:pt x="53" y="173"/>
                        <a:pt x="49" y="167"/>
                        <a:pt x="45" y="165"/>
                      </a:cubicBezTo>
                      <a:cubicBezTo>
                        <a:pt x="41" y="163"/>
                        <a:pt x="38" y="167"/>
                        <a:pt x="31" y="164"/>
                      </a:cubicBezTo>
                      <a:cubicBezTo>
                        <a:pt x="24" y="161"/>
                        <a:pt x="10" y="150"/>
                        <a:pt x="5" y="145"/>
                      </a:cubicBezTo>
                      <a:cubicBezTo>
                        <a:pt x="0" y="140"/>
                        <a:pt x="2" y="136"/>
                        <a:pt x="1" y="134"/>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13" name="Freeform 99"/>
                <p:cNvSpPr>
                  <a:spLocks noChangeAspect="1"/>
                </p:cNvSpPr>
                <p:nvPr/>
              </p:nvSpPr>
              <p:spPr bwMode="auto">
                <a:xfrm>
                  <a:off x="3086" y="2504"/>
                  <a:ext cx="73" cy="76"/>
                </a:xfrm>
                <a:custGeom>
                  <a:avLst/>
                  <a:gdLst>
                    <a:gd name="T0" fmla="*/ 0 w 73"/>
                    <a:gd name="T1" fmla="*/ 56 h 76"/>
                    <a:gd name="T2" fmla="*/ 28 w 73"/>
                    <a:gd name="T3" fmla="*/ 36 h 76"/>
                    <a:gd name="T4" fmla="*/ 71 w 73"/>
                    <a:gd name="T5" fmla="*/ 2 h 76"/>
                    <a:gd name="T6" fmla="*/ 40 w 73"/>
                    <a:gd name="T7" fmla="*/ 48 h 76"/>
                    <a:gd name="T8" fmla="*/ 12 w 73"/>
                    <a:gd name="T9" fmla="*/ 76 h 76"/>
                    <a:gd name="T10" fmla="*/ 0 60000 65536"/>
                    <a:gd name="T11" fmla="*/ 0 60000 65536"/>
                    <a:gd name="T12" fmla="*/ 0 60000 65536"/>
                    <a:gd name="T13" fmla="*/ 0 60000 65536"/>
                    <a:gd name="T14" fmla="*/ 0 60000 65536"/>
                    <a:gd name="T15" fmla="*/ 0 w 73"/>
                    <a:gd name="T16" fmla="*/ 0 h 76"/>
                    <a:gd name="T17" fmla="*/ 73 w 73"/>
                    <a:gd name="T18" fmla="*/ 76 h 76"/>
                  </a:gdLst>
                  <a:ahLst/>
                  <a:cxnLst>
                    <a:cxn ang="T10">
                      <a:pos x="T0" y="T1"/>
                    </a:cxn>
                    <a:cxn ang="T11">
                      <a:pos x="T2" y="T3"/>
                    </a:cxn>
                    <a:cxn ang="T12">
                      <a:pos x="T4" y="T5"/>
                    </a:cxn>
                    <a:cxn ang="T13">
                      <a:pos x="T6" y="T7"/>
                    </a:cxn>
                    <a:cxn ang="T14">
                      <a:pos x="T8" y="T9"/>
                    </a:cxn>
                  </a:cxnLst>
                  <a:rect l="T15" t="T16" r="T17" b="T18"/>
                  <a:pathLst>
                    <a:path w="73" h="76">
                      <a:moveTo>
                        <a:pt x="0" y="56"/>
                      </a:moveTo>
                      <a:cubicBezTo>
                        <a:pt x="5" y="53"/>
                        <a:pt x="16" y="45"/>
                        <a:pt x="28" y="36"/>
                      </a:cubicBezTo>
                      <a:cubicBezTo>
                        <a:pt x="40" y="27"/>
                        <a:pt x="69" y="0"/>
                        <a:pt x="71" y="2"/>
                      </a:cubicBezTo>
                      <a:cubicBezTo>
                        <a:pt x="73" y="4"/>
                        <a:pt x="50" y="36"/>
                        <a:pt x="40" y="48"/>
                      </a:cubicBezTo>
                      <a:cubicBezTo>
                        <a:pt x="30" y="60"/>
                        <a:pt x="18" y="70"/>
                        <a:pt x="12" y="76"/>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14" name="Freeform 100"/>
                <p:cNvSpPr>
                  <a:spLocks noChangeAspect="1"/>
                </p:cNvSpPr>
                <p:nvPr/>
              </p:nvSpPr>
              <p:spPr bwMode="auto">
                <a:xfrm>
                  <a:off x="3140" y="2471"/>
                  <a:ext cx="163" cy="191"/>
                </a:xfrm>
                <a:custGeom>
                  <a:avLst/>
                  <a:gdLst>
                    <a:gd name="T0" fmla="*/ 128 w 163"/>
                    <a:gd name="T1" fmla="*/ 7 h 191"/>
                    <a:gd name="T2" fmla="*/ 93 w 163"/>
                    <a:gd name="T3" fmla="*/ 63 h 191"/>
                    <a:gd name="T4" fmla="*/ 47 w 163"/>
                    <a:gd name="T5" fmla="*/ 119 h 191"/>
                    <a:gd name="T6" fmla="*/ 5 w 163"/>
                    <a:gd name="T7" fmla="*/ 155 h 191"/>
                    <a:gd name="T8" fmla="*/ 16 w 163"/>
                    <a:gd name="T9" fmla="*/ 173 h 191"/>
                    <a:gd name="T10" fmla="*/ 39 w 163"/>
                    <a:gd name="T11" fmla="*/ 188 h 191"/>
                    <a:gd name="T12" fmla="*/ 83 w 163"/>
                    <a:gd name="T13" fmla="*/ 157 h 191"/>
                    <a:gd name="T14" fmla="*/ 118 w 163"/>
                    <a:gd name="T15" fmla="*/ 111 h 191"/>
                    <a:gd name="T16" fmla="*/ 158 w 163"/>
                    <a:gd name="T17" fmla="*/ 41 h 191"/>
                    <a:gd name="T18" fmla="*/ 149 w 163"/>
                    <a:gd name="T19" fmla="*/ 19 h 191"/>
                    <a:gd name="T20" fmla="*/ 128 w 163"/>
                    <a:gd name="T21" fmla="*/ 7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91"/>
                    <a:gd name="T35" fmla="*/ 163 w 163"/>
                    <a:gd name="T36" fmla="*/ 191 h 1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91">
                      <a:moveTo>
                        <a:pt x="128" y="7"/>
                      </a:moveTo>
                      <a:cubicBezTo>
                        <a:pt x="119" y="14"/>
                        <a:pt x="106" y="44"/>
                        <a:pt x="93" y="63"/>
                      </a:cubicBezTo>
                      <a:cubicBezTo>
                        <a:pt x="80" y="82"/>
                        <a:pt x="62" y="104"/>
                        <a:pt x="47" y="119"/>
                      </a:cubicBezTo>
                      <a:cubicBezTo>
                        <a:pt x="32" y="134"/>
                        <a:pt x="10" y="146"/>
                        <a:pt x="5" y="155"/>
                      </a:cubicBezTo>
                      <a:cubicBezTo>
                        <a:pt x="0" y="164"/>
                        <a:pt x="10" y="168"/>
                        <a:pt x="16" y="173"/>
                      </a:cubicBezTo>
                      <a:cubicBezTo>
                        <a:pt x="22" y="178"/>
                        <a:pt x="28" y="191"/>
                        <a:pt x="39" y="188"/>
                      </a:cubicBezTo>
                      <a:cubicBezTo>
                        <a:pt x="50" y="185"/>
                        <a:pt x="70" y="170"/>
                        <a:pt x="83" y="157"/>
                      </a:cubicBezTo>
                      <a:cubicBezTo>
                        <a:pt x="96" y="144"/>
                        <a:pt x="106" y="130"/>
                        <a:pt x="118" y="111"/>
                      </a:cubicBezTo>
                      <a:cubicBezTo>
                        <a:pt x="130" y="92"/>
                        <a:pt x="153" y="56"/>
                        <a:pt x="158" y="41"/>
                      </a:cubicBezTo>
                      <a:cubicBezTo>
                        <a:pt x="163" y="26"/>
                        <a:pt x="154" y="25"/>
                        <a:pt x="149" y="19"/>
                      </a:cubicBezTo>
                      <a:cubicBezTo>
                        <a:pt x="144" y="13"/>
                        <a:pt x="138" y="0"/>
                        <a:pt x="128" y="7"/>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15" name="Freeform 101"/>
                <p:cNvSpPr>
                  <a:spLocks noChangeAspect="1"/>
                </p:cNvSpPr>
                <p:nvPr/>
              </p:nvSpPr>
              <p:spPr bwMode="auto">
                <a:xfrm>
                  <a:off x="3192" y="2526"/>
                  <a:ext cx="175" cy="203"/>
                </a:xfrm>
                <a:custGeom>
                  <a:avLst/>
                  <a:gdLst>
                    <a:gd name="T0" fmla="*/ 133 w 175"/>
                    <a:gd name="T1" fmla="*/ 7 h 203"/>
                    <a:gd name="T2" fmla="*/ 103 w 175"/>
                    <a:gd name="T3" fmla="*/ 60 h 203"/>
                    <a:gd name="T4" fmla="*/ 48 w 175"/>
                    <a:gd name="T5" fmla="*/ 127 h 203"/>
                    <a:gd name="T6" fmla="*/ 5 w 175"/>
                    <a:gd name="T7" fmla="*/ 160 h 203"/>
                    <a:gd name="T8" fmla="*/ 19 w 175"/>
                    <a:gd name="T9" fmla="*/ 182 h 203"/>
                    <a:gd name="T10" fmla="*/ 42 w 175"/>
                    <a:gd name="T11" fmla="*/ 197 h 203"/>
                    <a:gd name="T12" fmla="*/ 103 w 175"/>
                    <a:gd name="T13" fmla="*/ 144 h 203"/>
                    <a:gd name="T14" fmla="*/ 143 w 175"/>
                    <a:gd name="T15" fmla="*/ 96 h 203"/>
                    <a:gd name="T16" fmla="*/ 173 w 175"/>
                    <a:gd name="T17" fmla="*/ 29 h 203"/>
                    <a:gd name="T18" fmla="*/ 158 w 175"/>
                    <a:gd name="T19" fmla="*/ 20 h 203"/>
                    <a:gd name="T20" fmla="*/ 133 w 175"/>
                    <a:gd name="T21" fmla="*/ 7 h 2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203"/>
                    <a:gd name="T35" fmla="*/ 175 w 175"/>
                    <a:gd name="T36" fmla="*/ 203 h 2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203">
                      <a:moveTo>
                        <a:pt x="133" y="7"/>
                      </a:moveTo>
                      <a:cubicBezTo>
                        <a:pt x="124" y="14"/>
                        <a:pt x="117" y="40"/>
                        <a:pt x="103" y="60"/>
                      </a:cubicBezTo>
                      <a:cubicBezTo>
                        <a:pt x="89" y="80"/>
                        <a:pt x="64" y="110"/>
                        <a:pt x="48" y="127"/>
                      </a:cubicBezTo>
                      <a:cubicBezTo>
                        <a:pt x="32" y="144"/>
                        <a:pt x="10" y="151"/>
                        <a:pt x="5" y="160"/>
                      </a:cubicBezTo>
                      <a:cubicBezTo>
                        <a:pt x="0" y="169"/>
                        <a:pt x="13" y="176"/>
                        <a:pt x="19" y="182"/>
                      </a:cubicBezTo>
                      <a:cubicBezTo>
                        <a:pt x="25" y="188"/>
                        <a:pt x="28" y="203"/>
                        <a:pt x="42" y="197"/>
                      </a:cubicBezTo>
                      <a:cubicBezTo>
                        <a:pt x="56" y="191"/>
                        <a:pt x="86" y="161"/>
                        <a:pt x="103" y="144"/>
                      </a:cubicBezTo>
                      <a:cubicBezTo>
                        <a:pt x="120" y="127"/>
                        <a:pt x="131" y="115"/>
                        <a:pt x="143" y="96"/>
                      </a:cubicBezTo>
                      <a:cubicBezTo>
                        <a:pt x="155" y="77"/>
                        <a:pt x="171" y="42"/>
                        <a:pt x="173" y="29"/>
                      </a:cubicBezTo>
                      <a:cubicBezTo>
                        <a:pt x="175" y="16"/>
                        <a:pt x="165" y="24"/>
                        <a:pt x="158" y="20"/>
                      </a:cubicBezTo>
                      <a:cubicBezTo>
                        <a:pt x="151" y="16"/>
                        <a:pt x="142" y="0"/>
                        <a:pt x="133" y="7"/>
                      </a:cubicBezTo>
                      <a:close/>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16" name="Freeform 102"/>
                <p:cNvSpPr>
                  <a:spLocks noChangeAspect="1"/>
                </p:cNvSpPr>
                <p:nvPr/>
              </p:nvSpPr>
              <p:spPr bwMode="auto">
                <a:xfrm>
                  <a:off x="2892" y="2371"/>
                  <a:ext cx="7" cy="4"/>
                </a:xfrm>
                <a:custGeom>
                  <a:avLst/>
                  <a:gdLst>
                    <a:gd name="T0" fmla="*/ 0 w 7"/>
                    <a:gd name="T1" fmla="*/ 0 h 4"/>
                    <a:gd name="T2" fmla="*/ 7 w 7"/>
                    <a:gd name="T3" fmla="*/ 4 h 4"/>
                    <a:gd name="T4" fmla="*/ 0 60000 65536"/>
                    <a:gd name="T5" fmla="*/ 0 60000 65536"/>
                    <a:gd name="T6" fmla="*/ 0 w 7"/>
                    <a:gd name="T7" fmla="*/ 0 h 4"/>
                    <a:gd name="T8" fmla="*/ 7 w 7"/>
                    <a:gd name="T9" fmla="*/ 4 h 4"/>
                  </a:gdLst>
                  <a:ahLst/>
                  <a:cxnLst>
                    <a:cxn ang="T4">
                      <a:pos x="T0" y="T1"/>
                    </a:cxn>
                    <a:cxn ang="T5">
                      <a:pos x="T2" y="T3"/>
                    </a:cxn>
                  </a:cxnLst>
                  <a:rect l="T6" t="T7" r="T8" b="T9"/>
                  <a:pathLst>
                    <a:path w="7" h="4">
                      <a:moveTo>
                        <a:pt x="0" y="0"/>
                      </a:moveTo>
                      <a:cubicBezTo>
                        <a:pt x="1" y="1"/>
                        <a:pt x="6" y="3"/>
                        <a:pt x="7" y="4"/>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17" name="Freeform 103"/>
                <p:cNvSpPr>
                  <a:spLocks noChangeAspect="1"/>
                </p:cNvSpPr>
                <p:nvPr/>
              </p:nvSpPr>
              <p:spPr bwMode="auto">
                <a:xfrm>
                  <a:off x="2921" y="2402"/>
                  <a:ext cx="27" cy="29"/>
                </a:xfrm>
                <a:custGeom>
                  <a:avLst/>
                  <a:gdLst>
                    <a:gd name="T0" fmla="*/ 0 w 27"/>
                    <a:gd name="T1" fmla="*/ 0 h 29"/>
                    <a:gd name="T2" fmla="*/ 15 w 27"/>
                    <a:gd name="T3" fmla="*/ 6 h 29"/>
                    <a:gd name="T4" fmla="*/ 27 w 27"/>
                    <a:gd name="T5" fmla="*/ 29 h 29"/>
                    <a:gd name="T6" fmla="*/ 0 60000 65536"/>
                    <a:gd name="T7" fmla="*/ 0 60000 65536"/>
                    <a:gd name="T8" fmla="*/ 0 60000 65536"/>
                    <a:gd name="T9" fmla="*/ 0 w 27"/>
                    <a:gd name="T10" fmla="*/ 0 h 29"/>
                    <a:gd name="T11" fmla="*/ 27 w 27"/>
                    <a:gd name="T12" fmla="*/ 29 h 29"/>
                  </a:gdLst>
                  <a:ahLst/>
                  <a:cxnLst>
                    <a:cxn ang="T6">
                      <a:pos x="T0" y="T1"/>
                    </a:cxn>
                    <a:cxn ang="T7">
                      <a:pos x="T2" y="T3"/>
                    </a:cxn>
                    <a:cxn ang="T8">
                      <a:pos x="T4" y="T5"/>
                    </a:cxn>
                  </a:cxnLst>
                  <a:rect l="T9" t="T10" r="T11" b="T12"/>
                  <a:pathLst>
                    <a:path w="27" h="29">
                      <a:moveTo>
                        <a:pt x="0" y="0"/>
                      </a:moveTo>
                      <a:lnTo>
                        <a:pt x="15" y="6"/>
                      </a:lnTo>
                      <a:lnTo>
                        <a:pt x="27" y="29"/>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18" name="Freeform 104"/>
                <p:cNvSpPr>
                  <a:spLocks noChangeAspect="1"/>
                </p:cNvSpPr>
                <p:nvPr/>
              </p:nvSpPr>
              <p:spPr bwMode="auto">
                <a:xfrm>
                  <a:off x="2974" y="2454"/>
                  <a:ext cx="21" cy="28"/>
                </a:xfrm>
                <a:custGeom>
                  <a:avLst/>
                  <a:gdLst>
                    <a:gd name="T0" fmla="*/ 0 w 21"/>
                    <a:gd name="T1" fmla="*/ 0 h 28"/>
                    <a:gd name="T2" fmla="*/ 15 w 21"/>
                    <a:gd name="T3" fmla="*/ 11 h 28"/>
                    <a:gd name="T4" fmla="*/ 21 w 21"/>
                    <a:gd name="T5" fmla="*/ 28 h 28"/>
                    <a:gd name="T6" fmla="*/ 0 60000 65536"/>
                    <a:gd name="T7" fmla="*/ 0 60000 65536"/>
                    <a:gd name="T8" fmla="*/ 0 60000 65536"/>
                    <a:gd name="T9" fmla="*/ 0 w 21"/>
                    <a:gd name="T10" fmla="*/ 0 h 28"/>
                    <a:gd name="T11" fmla="*/ 21 w 21"/>
                    <a:gd name="T12" fmla="*/ 28 h 28"/>
                  </a:gdLst>
                  <a:ahLst/>
                  <a:cxnLst>
                    <a:cxn ang="T6">
                      <a:pos x="T0" y="T1"/>
                    </a:cxn>
                    <a:cxn ang="T7">
                      <a:pos x="T2" y="T3"/>
                    </a:cxn>
                    <a:cxn ang="T8">
                      <a:pos x="T4" y="T5"/>
                    </a:cxn>
                  </a:cxnLst>
                  <a:rect l="T9" t="T10" r="T11" b="T12"/>
                  <a:pathLst>
                    <a:path w="21" h="28">
                      <a:moveTo>
                        <a:pt x="0" y="0"/>
                      </a:moveTo>
                      <a:lnTo>
                        <a:pt x="15" y="11"/>
                      </a:lnTo>
                      <a:lnTo>
                        <a:pt x="21" y="28"/>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19" name="Freeform 105"/>
                <p:cNvSpPr>
                  <a:spLocks noChangeAspect="1"/>
                </p:cNvSpPr>
                <p:nvPr/>
              </p:nvSpPr>
              <p:spPr bwMode="auto">
                <a:xfrm>
                  <a:off x="3030" y="2514"/>
                  <a:ext cx="18" cy="23"/>
                </a:xfrm>
                <a:custGeom>
                  <a:avLst/>
                  <a:gdLst>
                    <a:gd name="T0" fmla="*/ 0 w 18"/>
                    <a:gd name="T1" fmla="*/ 0 h 23"/>
                    <a:gd name="T2" fmla="*/ 12 w 18"/>
                    <a:gd name="T3" fmla="*/ 7 h 23"/>
                    <a:gd name="T4" fmla="*/ 18 w 18"/>
                    <a:gd name="T5" fmla="*/ 23 h 23"/>
                    <a:gd name="T6" fmla="*/ 0 60000 65536"/>
                    <a:gd name="T7" fmla="*/ 0 60000 65536"/>
                    <a:gd name="T8" fmla="*/ 0 60000 65536"/>
                    <a:gd name="T9" fmla="*/ 0 w 18"/>
                    <a:gd name="T10" fmla="*/ 0 h 23"/>
                    <a:gd name="T11" fmla="*/ 18 w 18"/>
                    <a:gd name="T12" fmla="*/ 23 h 23"/>
                  </a:gdLst>
                  <a:ahLst/>
                  <a:cxnLst>
                    <a:cxn ang="T6">
                      <a:pos x="T0" y="T1"/>
                    </a:cxn>
                    <a:cxn ang="T7">
                      <a:pos x="T2" y="T3"/>
                    </a:cxn>
                    <a:cxn ang="T8">
                      <a:pos x="T4" y="T5"/>
                    </a:cxn>
                  </a:cxnLst>
                  <a:rect l="T9" t="T10" r="T11" b="T12"/>
                  <a:pathLst>
                    <a:path w="18" h="23">
                      <a:moveTo>
                        <a:pt x="0" y="0"/>
                      </a:moveTo>
                      <a:lnTo>
                        <a:pt x="12" y="7"/>
                      </a:lnTo>
                      <a:lnTo>
                        <a:pt x="18" y="23"/>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20" name="Freeform 106"/>
                <p:cNvSpPr>
                  <a:spLocks noChangeAspect="1"/>
                </p:cNvSpPr>
                <p:nvPr/>
              </p:nvSpPr>
              <p:spPr bwMode="auto">
                <a:xfrm>
                  <a:off x="3130" y="2606"/>
                  <a:ext cx="15" cy="29"/>
                </a:xfrm>
                <a:custGeom>
                  <a:avLst/>
                  <a:gdLst>
                    <a:gd name="T0" fmla="*/ 0 w 15"/>
                    <a:gd name="T1" fmla="*/ 0 h 29"/>
                    <a:gd name="T2" fmla="*/ 12 w 15"/>
                    <a:gd name="T3" fmla="*/ 12 h 29"/>
                    <a:gd name="T4" fmla="*/ 15 w 15"/>
                    <a:gd name="T5" fmla="*/ 29 h 29"/>
                    <a:gd name="T6" fmla="*/ 0 60000 65536"/>
                    <a:gd name="T7" fmla="*/ 0 60000 65536"/>
                    <a:gd name="T8" fmla="*/ 0 60000 65536"/>
                    <a:gd name="T9" fmla="*/ 0 w 15"/>
                    <a:gd name="T10" fmla="*/ 0 h 29"/>
                    <a:gd name="T11" fmla="*/ 15 w 15"/>
                    <a:gd name="T12" fmla="*/ 29 h 29"/>
                  </a:gdLst>
                  <a:ahLst/>
                  <a:cxnLst>
                    <a:cxn ang="T6">
                      <a:pos x="T0" y="T1"/>
                    </a:cxn>
                    <a:cxn ang="T7">
                      <a:pos x="T2" y="T3"/>
                    </a:cxn>
                    <a:cxn ang="T8">
                      <a:pos x="T4" y="T5"/>
                    </a:cxn>
                  </a:cxnLst>
                  <a:rect l="T9" t="T10" r="T11" b="T12"/>
                  <a:pathLst>
                    <a:path w="15" h="29">
                      <a:moveTo>
                        <a:pt x="0" y="0"/>
                      </a:moveTo>
                      <a:lnTo>
                        <a:pt x="12" y="12"/>
                      </a:lnTo>
                      <a:lnTo>
                        <a:pt x="15" y="29"/>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21" name="Freeform 107"/>
                <p:cNvSpPr>
                  <a:spLocks noChangeAspect="1"/>
                </p:cNvSpPr>
                <p:nvPr/>
              </p:nvSpPr>
              <p:spPr bwMode="auto">
                <a:xfrm>
                  <a:off x="3174" y="2660"/>
                  <a:ext cx="24" cy="28"/>
                </a:xfrm>
                <a:custGeom>
                  <a:avLst/>
                  <a:gdLst>
                    <a:gd name="T0" fmla="*/ 0 w 24"/>
                    <a:gd name="T1" fmla="*/ 0 h 28"/>
                    <a:gd name="T2" fmla="*/ 19 w 24"/>
                    <a:gd name="T3" fmla="*/ 12 h 28"/>
                    <a:gd name="T4" fmla="*/ 24 w 24"/>
                    <a:gd name="T5" fmla="*/ 28 h 28"/>
                    <a:gd name="T6" fmla="*/ 0 60000 65536"/>
                    <a:gd name="T7" fmla="*/ 0 60000 65536"/>
                    <a:gd name="T8" fmla="*/ 0 60000 65536"/>
                    <a:gd name="T9" fmla="*/ 0 w 24"/>
                    <a:gd name="T10" fmla="*/ 0 h 28"/>
                    <a:gd name="T11" fmla="*/ 24 w 24"/>
                    <a:gd name="T12" fmla="*/ 28 h 28"/>
                  </a:gdLst>
                  <a:ahLst/>
                  <a:cxnLst>
                    <a:cxn ang="T6">
                      <a:pos x="T0" y="T1"/>
                    </a:cxn>
                    <a:cxn ang="T7">
                      <a:pos x="T2" y="T3"/>
                    </a:cxn>
                    <a:cxn ang="T8">
                      <a:pos x="T4" y="T5"/>
                    </a:cxn>
                  </a:cxnLst>
                  <a:rect l="T9" t="T10" r="T11" b="T12"/>
                  <a:pathLst>
                    <a:path w="24" h="28">
                      <a:moveTo>
                        <a:pt x="0" y="0"/>
                      </a:moveTo>
                      <a:cubicBezTo>
                        <a:pt x="3" y="2"/>
                        <a:pt x="15" y="7"/>
                        <a:pt x="19" y="12"/>
                      </a:cubicBezTo>
                      <a:cubicBezTo>
                        <a:pt x="23" y="17"/>
                        <a:pt x="23" y="25"/>
                        <a:pt x="24" y="28"/>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22" name="Freeform 108"/>
                <p:cNvSpPr>
                  <a:spLocks noChangeAspect="1"/>
                </p:cNvSpPr>
                <p:nvPr/>
              </p:nvSpPr>
              <p:spPr bwMode="auto">
                <a:xfrm>
                  <a:off x="3233" y="2725"/>
                  <a:ext cx="13" cy="17"/>
                </a:xfrm>
                <a:custGeom>
                  <a:avLst/>
                  <a:gdLst>
                    <a:gd name="T0" fmla="*/ 0 w 13"/>
                    <a:gd name="T1" fmla="*/ 0 h 17"/>
                    <a:gd name="T2" fmla="*/ 13 w 13"/>
                    <a:gd name="T3" fmla="*/ 17 h 17"/>
                    <a:gd name="T4" fmla="*/ 0 60000 65536"/>
                    <a:gd name="T5" fmla="*/ 0 60000 65536"/>
                    <a:gd name="T6" fmla="*/ 0 w 13"/>
                    <a:gd name="T7" fmla="*/ 0 h 17"/>
                    <a:gd name="T8" fmla="*/ 13 w 13"/>
                    <a:gd name="T9" fmla="*/ 17 h 17"/>
                  </a:gdLst>
                  <a:ahLst/>
                  <a:cxnLst>
                    <a:cxn ang="T4">
                      <a:pos x="T0" y="T1"/>
                    </a:cxn>
                    <a:cxn ang="T5">
                      <a:pos x="T2" y="T3"/>
                    </a:cxn>
                  </a:cxnLst>
                  <a:rect l="T6" t="T7" r="T8" b="T9"/>
                  <a:pathLst>
                    <a:path w="13" h="17">
                      <a:moveTo>
                        <a:pt x="0" y="0"/>
                      </a:moveTo>
                      <a:lnTo>
                        <a:pt x="13" y="17"/>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23" name="Freeform 109"/>
                <p:cNvSpPr>
                  <a:spLocks noChangeAspect="1"/>
                </p:cNvSpPr>
                <p:nvPr/>
              </p:nvSpPr>
              <p:spPr bwMode="auto">
                <a:xfrm>
                  <a:off x="3239" y="2737"/>
                  <a:ext cx="42" cy="65"/>
                </a:xfrm>
                <a:custGeom>
                  <a:avLst/>
                  <a:gdLst>
                    <a:gd name="T0" fmla="*/ 17 w 42"/>
                    <a:gd name="T1" fmla="*/ 0 h 65"/>
                    <a:gd name="T2" fmla="*/ 1 w 42"/>
                    <a:gd name="T3" fmla="*/ 14 h 65"/>
                    <a:gd name="T4" fmla="*/ 21 w 42"/>
                    <a:gd name="T5" fmla="*/ 58 h 65"/>
                    <a:gd name="T6" fmla="*/ 42 w 42"/>
                    <a:gd name="T7" fmla="*/ 54 h 65"/>
                    <a:gd name="T8" fmla="*/ 0 60000 65536"/>
                    <a:gd name="T9" fmla="*/ 0 60000 65536"/>
                    <a:gd name="T10" fmla="*/ 0 60000 65536"/>
                    <a:gd name="T11" fmla="*/ 0 60000 65536"/>
                    <a:gd name="T12" fmla="*/ 0 w 42"/>
                    <a:gd name="T13" fmla="*/ 0 h 65"/>
                    <a:gd name="T14" fmla="*/ 42 w 42"/>
                    <a:gd name="T15" fmla="*/ 65 h 65"/>
                  </a:gdLst>
                  <a:ahLst/>
                  <a:cxnLst>
                    <a:cxn ang="T8">
                      <a:pos x="T0" y="T1"/>
                    </a:cxn>
                    <a:cxn ang="T9">
                      <a:pos x="T2" y="T3"/>
                    </a:cxn>
                    <a:cxn ang="T10">
                      <a:pos x="T4" y="T5"/>
                    </a:cxn>
                    <a:cxn ang="T11">
                      <a:pos x="T6" y="T7"/>
                    </a:cxn>
                  </a:cxnLst>
                  <a:rect l="T12" t="T13" r="T14" b="T15"/>
                  <a:pathLst>
                    <a:path w="42" h="65">
                      <a:moveTo>
                        <a:pt x="17" y="0"/>
                      </a:moveTo>
                      <a:cubicBezTo>
                        <a:pt x="14" y="2"/>
                        <a:pt x="0" y="4"/>
                        <a:pt x="1" y="14"/>
                      </a:cubicBezTo>
                      <a:cubicBezTo>
                        <a:pt x="2" y="24"/>
                        <a:pt x="14" y="51"/>
                        <a:pt x="21" y="58"/>
                      </a:cubicBezTo>
                      <a:cubicBezTo>
                        <a:pt x="28" y="65"/>
                        <a:pt x="38" y="55"/>
                        <a:pt x="42" y="54"/>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24" name="Freeform 110"/>
                <p:cNvSpPr>
                  <a:spLocks noChangeAspect="1"/>
                </p:cNvSpPr>
                <p:nvPr/>
              </p:nvSpPr>
              <p:spPr bwMode="auto">
                <a:xfrm>
                  <a:off x="3392" y="2540"/>
                  <a:ext cx="59" cy="62"/>
                </a:xfrm>
                <a:custGeom>
                  <a:avLst/>
                  <a:gdLst>
                    <a:gd name="T0" fmla="*/ 0 w 59"/>
                    <a:gd name="T1" fmla="*/ 62 h 62"/>
                    <a:gd name="T2" fmla="*/ 4 w 59"/>
                    <a:gd name="T3" fmla="*/ 41 h 62"/>
                    <a:gd name="T4" fmla="*/ 5 w 59"/>
                    <a:gd name="T5" fmla="*/ 10 h 62"/>
                    <a:gd name="T6" fmla="*/ 29 w 59"/>
                    <a:gd name="T7" fmla="*/ 10 h 62"/>
                    <a:gd name="T8" fmla="*/ 54 w 59"/>
                    <a:gd name="T9" fmla="*/ 8 h 62"/>
                    <a:gd name="T10" fmla="*/ 57 w 59"/>
                    <a:gd name="T11" fmla="*/ 56 h 62"/>
                    <a:gd name="T12" fmla="*/ 0 60000 65536"/>
                    <a:gd name="T13" fmla="*/ 0 60000 65536"/>
                    <a:gd name="T14" fmla="*/ 0 60000 65536"/>
                    <a:gd name="T15" fmla="*/ 0 60000 65536"/>
                    <a:gd name="T16" fmla="*/ 0 60000 65536"/>
                    <a:gd name="T17" fmla="*/ 0 60000 65536"/>
                    <a:gd name="T18" fmla="*/ 0 w 59"/>
                    <a:gd name="T19" fmla="*/ 0 h 62"/>
                    <a:gd name="T20" fmla="*/ 59 w 59"/>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59" h="62">
                      <a:moveTo>
                        <a:pt x="0" y="62"/>
                      </a:moveTo>
                      <a:cubicBezTo>
                        <a:pt x="0" y="59"/>
                        <a:pt x="3" y="50"/>
                        <a:pt x="4" y="41"/>
                      </a:cubicBezTo>
                      <a:cubicBezTo>
                        <a:pt x="5" y="32"/>
                        <a:pt x="1" y="15"/>
                        <a:pt x="5" y="10"/>
                      </a:cubicBezTo>
                      <a:cubicBezTo>
                        <a:pt x="9" y="5"/>
                        <a:pt x="21" y="10"/>
                        <a:pt x="29" y="10"/>
                      </a:cubicBezTo>
                      <a:cubicBezTo>
                        <a:pt x="37" y="10"/>
                        <a:pt x="49" y="0"/>
                        <a:pt x="54" y="8"/>
                      </a:cubicBezTo>
                      <a:cubicBezTo>
                        <a:pt x="59" y="16"/>
                        <a:pt x="56" y="46"/>
                        <a:pt x="57" y="56"/>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25" name="Freeform 111"/>
                <p:cNvSpPr>
                  <a:spLocks noChangeAspect="1"/>
                </p:cNvSpPr>
                <p:nvPr/>
              </p:nvSpPr>
              <p:spPr bwMode="auto">
                <a:xfrm>
                  <a:off x="3020" y="2221"/>
                  <a:ext cx="18" cy="24"/>
                </a:xfrm>
                <a:custGeom>
                  <a:avLst/>
                  <a:gdLst>
                    <a:gd name="T0" fmla="*/ 0 w 18"/>
                    <a:gd name="T1" fmla="*/ 0 h 24"/>
                    <a:gd name="T2" fmla="*/ 6 w 18"/>
                    <a:gd name="T3" fmla="*/ 17 h 24"/>
                    <a:gd name="T4" fmla="*/ 18 w 18"/>
                    <a:gd name="T5" fmla="*/ 24 h 24"/>
                    <a:gd name="T6" fmla="*/ 0 60000 65536"/>
                    <a:gd name="T7" fmla="*/ 0 60000 65536"/>
                    <a:gd name="T8" fmla="*/ 0 60000 65536"/>
                    <a:gd name="T9" fmla="*/ 0 w 18"/>
                    <a:gd name="T10" fmla="*/ 0 h 24"/>
                    <a:gd name="T11" fmla="*/ 18 w 18"/>
                    <a:gd name="T12" fmla="*/ 24 h 24"/>
                  </a:gdLst>
                  <a:ahLst/>
                  <a:cxnLst>
                    <a:cxn ang="T6">
                      <a:pos x="T0" y="T1"/>
                    </a:cxn>
                    <a:cxn ang="T7">
                      <a:pos x="T2" y="T3"/>
                    </a:cxn>
                    <a:cxn ang="T8">
                      <a:pos x="T4" y="T5"/>
                    </a:cxn>
                  </a:cxnLst>
                  <a:rect l="T9" t="T10" r="T11" b="T12"/>
                  <a:pathLst>
                    <a:path w="18" h="24">
                      <a:moveTo>
                        <a:pt x="0" y="0"/>
                      </a:moveTo>
                      <a:lnTo>
                        <a:pt x="6" y="17"/>
                      </a:lnTo>
                      <a:lnTo>
                        <a:pt x="18" y="24"/>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26" name="Freeform 112"/>
                <p:cNvSpPr>
                  <a:spLocks noChangeAspect="1"/>
                </p:cNvSpPr>
                <p:nvPr/>
              </p:nvSpPr>
              <p:spPr bwMode="auto">
                <a:xfrm>
                  <a:off x="3065" y="2270"/>
                  <a:ext cx="23" cy="16"/>
                </a:xfrm>
                <a:custGeom>
                  <a:avLst/>
                  <a:gdLst>
                    <a:gd name="T0" fmla="*/ 0 w 23"/>
                    <a:gd name="T1" fmla="*/ 0 h 16"/>
                    <a:gd name="T2" fmla="*/ 6 w 23"/>
                    <a:gd name="T3" fmla="*/ 11 h 16"/>
                    <a:gd name="T4" fmla="*/ 23 w 23"/>
                    <a:gd name="T5" fmla="*/ 16 h 16"/>
                    <a:gd name="T6" fmla="*/ 0 60000 65536"/>
                    <a:gd name="T7" fmla="*/ 0 60000 65536"/>
                    <a:gd name="T8" fmla="*/ 0 60000 65536"/>
                    <a:gd name="T9" fmla="*/ 0 w 23"/>
                    <a:gd name="T10" fmla="*/ 0 h 16"/>
                    <a:gd name="T11" fmla="*/ 23 w 23"/>
                    <a:gd name="T12" fmla="*/ 16 h 16"/>
                  </a:gdLst>
                  <a:ahLst/>
                  <a:cxnLst>
                    <a:cxn ang="T6">
                      <a:pos x="T0" y="T1"/>
                    </a:cxn>
                    <a:cxn ang="T7">
                      <a:pos x="T2" y="T3"/>
                    </a:cxn>
                    <a:cxn ang="T8">
                      <a:pos x="T4" y="T5"/>
                    </a:cxn>
                  </a:cxnLst>
                  <a:rect l="T9" t="T10" r="T11" b="T12"/>
                  <a:pathLst>
                    <a:path w="23" h="16">
                      <a:moveTo>
                        <a:pt x="0" y="0"/>
                      </a:moveTo>
                      <a:lnTo>
                        <a:pt x="6" y="11"/>
                      </a:lnTo>
                      <a:lnTo>
                        <a:pt x="23" y="16"/>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27" name="Freeform 113"/>
                <p:cNvSpPr>
                  <a:spLocks noChangeAspect="1"/>
                </p:cNvSpPr>
                <p:nvPr/>
              </p:nvSpPr>
              <p:spPr bwMode="auto">
                <a:xfrm>
                  <a:off x="3114" y="2316"/>
                  <a:ext cx="25" cy="19"/>
                </a:xfrm>
                <a:custGeom>
                  <a:avLst/>
                  <a:gdLst>
                    <a:gd name="T0" fmla="*/ 0 w 25"/>
                    <a:gd name="T1" fmla="*/ 0 h 19"/>
                    <a:gd name="T2" fmla="*/ 10 w 25"/>
                    <a:gd name="T3" fmla="*/ 14 h 19"/>
                    <a:gd name="T4" fmla="*/ 25 w 25"/>
                    <a:gd name="T5" fmla="*/ 19 h 19"/>
                    <a:gd name="T6" fmla="*/ 0 60000 65536"/>
                    <a:gd name="T7" fmla="*/ 0 60000 65536"/>
                    <a:gd name="T8" fmla="*/ 0 60000 65536"/>
                    <a:gd name="T9" fmla="*/ 0 w 25"/>
                    <a:gd name="T10" fmla="*/ 0 h 19"/>
                    <a:gd name="T11" fmla="*/ 25 w 25"/>
                    <a:gd name="T12" fmla="*/ 19 h 19"/>
                  </a:gdLst>
                  <a:ahLst/>
                  <a:cxnLst>
                    <a:cxn ang="T6">
                      <a:pos x="T0" y="T1"/>
                    </a:cxn>
                    <a:cxn ang="T7">
                      <a:pos x="T2" y="T3"/>
                    </a:cxn>
                    <a:cxn ang="T8">
                      <a:pos x="T4" y="T5"/>
                    </a:cxn>
                  </a:cxnLst>
                  <a:rect l="T9" t="T10" r="T11" b="T12"/>
                  <a:pathLst>
                    <a:path w="25" h="19">
                      <a:moveTo>
                        <a:pt x="0" y="0"/>
                      </a:moveTo>
                      <a:lnTo>
                        <a:pt x="10" y="14"/>
                      </a:lnTo>
                      <a:lnTo>
                        <a:pt x="25" y="19"/>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28" name="Freeform 114"/>
                <p:cNvSpPr>
                  <a:spLocks noChangeAspect="1"/>
                </p:cNvSpPr>
                <p:nvPr/>
              </p:nvSpPr>
              <p:spPr bwMode="auto">
                <a:xfrm>
                  <a:off x="3169" y="2369"/>
                  <a:ext cx="29" cy="32"/>
                </a:xfrm>
                <a:custGeom>
                  <a:avLst/>
                  <a:gdLst>
                    <a:gd name="T0" fmla="*/ 0 w 29"/>
                    <a:gd name="T1" fmla="*/ 0 h 32"/>
                    <a:gd name="T2" fmla="*/ 10 w 29"/>
                    <a:gd name="T3" fmla="*/ 20 h 32"/>
                    <a:gd name="T4" fmla="*/ 29 w 29"/>
                    <a:gd name="T5" fmla="*/ 32 h 32"/>
                    <a:gd name="T6" fmla="*/ 0 60000 65536"/>
                    <a:gd name="T7" fmla="*/ 0 60000 65536"/>
                    <a:gd name="T8" fmla="*/ 0 60000 65536"/>
                    <a:gd name="T9" fmla="*/ 0 w 29"/>
                    <a:gd name="T10" fmla="*/ 0 h 32"/>
                    <a:gd name="T11" fmla="*/ 29 w 29"/>
                    <a:gd name="T12" fmla="*/ 32 h 32"/>
                  </a:gdLst>
                  <a:ahLst/>
                  <a:cxnLst>
                    <a:cxn ang="T6">
                      <a:pos x="T0" y="T1"/>
                    </a:cxn>
                    <a:cxn ang="T7">
                      <a:pos x="T2" y="T3"/>
                    </a:cxn>
                    <a:cxn ang="T8">
                      <a:pos x="T4" y="T5"/>
                    </a:cxn>
                  </a:cxnLst>
                  <a:rect l="T9" t="T10" r="T11" b="T12"/>
                  <a:pathLst>
                    <a:path w="29" h="32">
                      <a:moveTo>
                        <a:pt x="0" y="0"/>
                      </a:moveTo>
                      <a:lnTo>
                        <a:pt x="10" y="20"/>
                      </a:lnTo>
                      <a:lnTo>
                        <a:pt x="29" y="32"/>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29" name="Freeform 115"/>
                <p:cNvSpPr>
                  <a:spLocks noChangeAspect="1"/>
                </p:cNvSpPr>
                <p:nvPr/>
              </p:nvSpPr>
              <p:spPr bwMode="auto">
                <a:xfrm>
                  <a:off x="3239" y="2442"/>
                  <a:ext cx="32" cy="34"/>
                </a:xfrm>
                <a:custGeom>
                  <a:avLst/>
                  <a:gdLst>
                    <a:gd name="T0" fmla="*/ 0 w 32"/>
                    <a:gd name="T1" fmla="*/ 0 h 34"/>
                    <a:gd name="T2" fmla="*/ 8 w 32"/>
                    <a:gd name="T3" fmla="*/ 19 h 34"/>
                    <a:gd name="T4" fmla="*/ 32 w 32"/>
                    <a:gd name="T5" fmla="*/ 34 h 34"/>
                    <a:gd name="T6" fmla="*/ 0 60000 65536"/>
                    <a:gd name="T7" fmla="*/ 0 60000 65536"/>
                    <a:gd name="T8" fmla="*/ 0 60000 65536"/>
                    <a:gd name="T9" fmla="*/ 0 w 32"/>
                    <a:gd name="T10" fmla="*/ 0 h 34"/>
                    <a:gd name="T11" fmla="*/ 32 w 32"/>
                    <a:gd name="T12" fmla="*/ 34 h 34"/>
                  </a:gdLst>
                  <a:ahLst/>
                  <a:cxnLst>
                    <a:cxn ang="T6">
                      <a:pos x="T0" y="T1"/>
                    </a:cxn>
                    <a:cxn ang="T7">
                      <a:pos x="T2" y="T3"/>
                    </a:cxn>
                    <a:cxn ang="T8">
                      <a:pos x="T4" y="T5"/>
                    </a:cxn>
                  </a:cxnLst>
                  <a:rect l="T9" t="T10" r="T11" b="T12"/>
                  <a:pathLst>
                    <a:path w="32" h="34">
                      <a:moveTo>
                        <a:pt x="0" y="0"/>
                      </a:moveTo>
                      <a:cubicBezTo>
                        <a:pt x="1" y="3"/>
                        <a:pt x="3" y="13"/>
                        <a:pt x="8" y="19"/>
                      </a:cubicBezTo>
                      <a:cubicBezTo>
                        <a:pt x="13" y="25"/>
                        <a:pt x="27" y="31"/>
                        <a:pt x="32" y="34"/>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30" name="Freeform 116"/>
                <p:cNvSpPr>
                  <a:spLocks noChangeAspect="1"/>
                </p:cNvSpPr>
                <p:nvPr/>
              </p:nvSpPr>
              <p:spPr bwMode="auto">
                <a:xfrm>
                  <a:off x="3299" y="2506"/>
                  <a:ext cx="30" cy="26"/>
                </a:xfrm>
                <a:custGeom>
                  <a:avLst/>
                  <a:gdLst>
                    <a:gd name="T0" fmla="*/ 0 w 30"/>
                    <a:gd name="T1" fmla="*/ 0 h 26"/>
                    <a:gd name="T2" fmla="*/ 14 w 30"/>
                    <a:gd name="T3" fmla="*/ 20 h 26"/>
                    <a:gd name="T4" fmla="*/ 30 w 30"/>
                    <a:gd name="T5" fmla="*/ 26 h 26"/>
                    <a:gd name="T6" fmla="*/ 0 60000 65536"/>
                    <a:gd name="T7" fmla="*/ 0 60000 65536"/>
                    <a:gd name="T8" fmla="*/ 0 60000 65536"/>
                    <a:gd name="T9" fmla="*/ 0 w 30"/>
                    <a:gd name="T10" fmla="*/ 0 h 26"/>
                    <a:gd name="T11" fmla="*/ 30 w 30"/>
                    <a:gd name="T12" fmla="*/ 26 h 26"/>
                  </a:gdLst>
                  <a:ahLst/>
                  <a:cxnLst>
                    <a:cxn ang="T6">
                      <a:pos x="T0" y="T1"/>
                    </a:cxn>
                    <a:cxn ang="T7">
                      <a:pos x="T2" y="T3"/>
                    </a:cxn>
                    <a:cxn ang="T8">
                      <a:pos x="T4" y="T5"/>
                    </a:cxn>
                  </a:cxnLst>
                  <a:rect l="T9" t="T10" r="T11" b="T12"/>
                  <a:pathLst>
                    <a:path w="30" h="26">
                      <a:moveTo>
                        <a:pt x="0" y="0"/>
                      </a:moveTo>
                      <a:cubicBezTo>
                        <a:pt x="2" y="3"/>
                        <a:pt x="9" y="16"/>
                        <a:pt x="14" y="20"/>
                      </a:cubicBezTo>
                      <a:cubicBezTo>
                        <a:pt x="19" y="24"/>
                        <a:pt x="27" y="25"/>
                        <a:pt x="30" y="26"/>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31" name="Freeform 117"/>
                <p:cNvSpPr>
                  <a:spLocks noChangeAspect="1"/>
                </p:cNvSpPr>
                <p:nvPr/>
              </p:nvSpPr>
              <p:spPr bwMode="auto">
                <a:xfrm>
                  <a:off x="3366" y="2551"/>
                  <a:ext cx="30" cy="10"/>
                </a:xfrm>
                <a:custGeom>
                  <a:avLst/>
                  <a:gdLst>
                    <a:gd name="T0" fmla="*/ 0 w 30"/>
                    <a:gd name="T1" fmla="*/ 0 h 10"/>
                    <a:gd name="T2" fmla="*/ 13 w 30"/>
                    <a:gd name="T3" fmla="*/ 9 h 10"/>
                    <a:gd name="T4" fmla="*/ 30 w 30"/>
                    <a:gd name="T5" fmla="*/ 6 h 10"/>
                    <a:gd name="T6" fmla="*/ 0 60000 65536"/>
                    <a:gd name="T7" fmla="*/ 0 60000 65536"/>
                    <a:gd name="T8" fmla="*/ 0 60000 65536"/>
                    <a:gd name="T9" fmla="*/ 0 w 30"/>
                    <a:gd name="T10" fmla="*/ 0 h 10"/>
                    <a:gd name="T11" fmla="*/ 30 w 30"/>
                    <a:gd name="T12" fmla="*/ 10 h 10"/>
                  </a:gdLst>
                  <a:ahLst/>
                  <a:cxnLst>
                    <a:cxn ang="T6">
                      <a:pos x="T0" y="T1"/>
                    </a:cxn>
                    <a:cxn ang="T7">
                      <a:pos x="T2" y="T3"/>
                    </a:cxn>
                    <a:cxn ang="T8">
                      <a:pos x="T4" y="T5"/>
                    </a:cxn>
                  </a:cxnLst>
                  <a:rect l="T9" t="T10" r="T11" b="T12"/>
                  <a:pathLst>
                    <a:path w="30" h="10">
                      <a:moveTo>
                        <a:pt x="0" y="0"/>
                      </a:moveTo>
                      <a:cubicBezTo>
                        <a:pt x="2" y="1"/>
                        <a:pt x="8" y="8"/>
                        <a:pt x="13" y="9"/>
                      </a:cubicBezTo>
                      <a:cubicBezTo>
                        <a:pt x="18" y="10"/>
                        <a:pt x="27" y="7"/>
                        <a:pt x="30" y="6"/>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32" name="Freeform 118"/>
                <p:cNvSpPr>
                  <a:spLocks noChangeAspect="1"/>
                </p:cNvSpPr>
                <p:nvPr/>
              </p:nvSpPr>
              <p:spPr bwMode="auto">
                <a:xfrm>
                  <a:off x="2222" y="2075"/>
                  <a:ext cx="345" cy="537"/>
                </a:xfrm>
                <a:custGeom>
                  <a:avLst/>
                  <a:gdLst>
                    <a:gd name="T0" fmla="*/ 295 w 345"/>
                    <a:gd name="T1" fmla="*/ 283 h 537"/>
                    <a:gd name="T2" fmla="*/ 299 w 345"/>
                    <a:gd name="T3" fmla="*/ 236 h 537"/>
                    <a:gd name="T4" fmla="*/ 288 w 345"/>
                    <a:gd name="T5" fmla="*/ 141 h 537"/>
                    <a:gd name="T6" fmla="*/ 345 w 345"/>
                    <a:gd name="T7" fmla="*/ 20 h 537"/>
                    <a:gd name="T8" fmla="*/ 317 w 345"/>
                    <a:gd name="T9" fmla="*/ 1 h 537"/>
                    <a:gd name="T10" fmla="*/ 293 w 345"/>
                    <a:gd name="T11" fmla="*/ 35 h 537"/>
                    <a:gd name="T12" fmla="*/ 278 w 345"/>
                    <a:gd name="T13" fmla="*/ 63 h 537"/>
                    <a:gd name="T14" fmla="*/ 274 w 345"/>
                    <a:gd name="T15" fmla="*/ 15 h 537"/>
                    <a:gd name="T16" fmla="*/ 246 w 345"/>
                    <a:gd name="T17" fmla="*/ 21 h 537"/>
                    <a:gd name="T18" fmla="*/ 245 w 345"/>
                    <a:gd name="T19" fmla="*/ 67 h 537"/>
                    <a:gd name="T20" fmla="*/ 237 w 345"/>
                    <a:gd name="T21" fmla="*/ 113 h 537"/>
                    <a:gd name="T22" fmla="*/ 242 w 345"/>
                    <a:gd name="T23" fmla="*/ 137 h 537"/>
                    <a:gd name="T24" fmla="*/ 221 w 345"/>
                    <a:gd name="T25" fmla="*/ 79 h 537"/>
                    <a:gd name="T26" fmla="*/ 186 w 345"/>
                    <a:gd name="T27" fmla="*/ 89 h 537"/>
                    <a:gd name="T28" fmla="*/ 196 w 345"/>
                    <a:gd name="T29" fmla="*/ 117 h 537"/>
                    <a:gd name="T30" fmla="*/ 207 w 345"/>
                    <a:gd name="T31" fmla="*/ 156 h 537"/>
                    <a:gd name="T32" fmla="*/ 196 w 345"/>
                    <a:gd name="T33" fmla="*/ 122 h 537"/>
                    <a:gd name="T34" fmla="*/ 161 w 345"/>
                    <a:gd name="T35" fmla="*/ 93 h 537"/>
                    <a:gd name="T36" fmla="*/ 143 w 345"/>
                    <a:gd name="T37" fmla="*/ 121 h 537"/>
                    <a:gd name="T38" fmla="*/ 171 w 345"/>
                    <a:gd name="T39" fmla="*/ 145 h 537"/>
                    <a:gd name="T40" fmla="*/ 190 w 345"/>
                    <a:gd name="T41" fmla="*/ 177 h 537"/>
                    <a:gd name="T42" fmla="*/ 213 w 345"/>
                    <a:gd name="T43" fmla="*/ 236 h 537"/>
                    <a:gd name="T44" fmla="*/ 216 w 345"/>
                    <a:gd name="T45" fmla="*/ 302 h 537"/>
                    <a:gd name="T46" fmla="*/ 170 w 345"/>
                    <a:gd name="T47" fmla="*/ 362 h 537"/>
                    <a:gd name="T48" fmla="*/ 93 w 345"/>
                    <a:gd name="T49" fmla="*/ 413 h 537"/>
                    <a:gd name="T50" fmla="*/ 8 w 345"/>
                    <a:gd name="T51" fmla="*/ 445 h 537"/>
                    <a:gd name="T52" fmla="*/ 9 w 345"/>
                    <a:gd name="T53" fmla="*/ 470 h 537"/>
                    <a:gd name="T54" fmla="*/ 52 w 345"/>
                    <a:gd name="T55" fmla="*/ 462 h 537"/>
                    <a:gd name="T56" fmla="*/ 16 w 345"/>
                    <a:gd name="T57" fmla="*/ 487 h 537"/>
                    <a:gd name="T58" fmla="*/ 39 w 345"/>
                    <a:gd name="T59" fmla="*/ 510 h 537"/>
                    <a:gd name="T60" fmla="*/ 72 w 345"/>
                    <a:gd name="T61" fmla="*/ 483 h 537"/>
                    <a:gd name="T62" fmla="*/ 112 w 345"/>
                    <a:gd name="T63" fmla="*/ 471 h 537"/>
                    <a:gd name="T64" fmla="*/ 93 w 345"/>
                    <a:gd name="T65" fmla="*/ 518 h 537"/>
                    <a:gd name="T66" fmla="*/ 126 w 345"/>
                    <a:gd name="T67" fmla="*/ 531 h 537"/>
                    <a:gd name="T68" fmla="*/ 144 w 345"/>
                    <a:gd name="T69" fmla="*/ 501 h 537"/>
                    <a:gd name="T70" fmla="*/ 152 w 345"/>
                    <a:gd name="T71" fmla="*/ 525 h 537"/>
                    <a:gd name="T72" fmla="*/ 186 w 345"/>
                    <a:gd name="T73" fmla="*/ 516 h 537"/>
                    <a:gd name="T74" fmla="*/ 189 w 345"/>
                    <a:gd name="T75" fmla="*/ 447 h 537"/>
                    <a:gd name="T76" fmla="*/ 231 w 345"/>
                    <a:gd name="T77" fmla="*/ 402 h 537"/>
                    <a:gd name="T78" fmla="*/ 273 w 345"/>
                    <a:gd name="T79" fmla="*/ 365 h 5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5"/>
                    <a:gd name="T121" fmla="*/ 0 h 537"/>
                    <a:gd name="T122" fmla="*/ 345 w 345"/>
                    <a:gd name="T123" fmla="*/ 537 h 5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5" h="537">
                      <a:moveTo>
                        <a:pt x="295" y="283"/>
                      </a:moveTo>
                      <a:cubicBezTo>
                        <a:pt x="296" y="275"/>
                        <a:pt x="300" y="260"/>
                        <a:pt x="299" y="236"/>
                      </a:cubicBezTo>
                      <a:cubicBezTo>
                        <a:pt x="298" y="212"/>
                        <a:pt x="280" y="177"/>
                        <a:pt x="288" y="141"/>
                      </a:cubicBezTo>
                      <a:cubicBezTo>
                        <a:pt x="296" y="105"/>
                        <a:pt x="332" y="44"/>
                        <a:pt x="345" y="20"/>
                      </a:cubicBezTo>
                      <a:cubicBezTo>
                        <a:pt x="342" y="5"/>
                        <a:pt x="330" y="0"/>
                        <a:pt x="317" y="1"/>
                      </a:cubicBezTo>
                      <a:cubicBezTo>
                        <a:pt x="305" y="9"/>
                        <a:pt x="300" y="25"/>
                        <a:pt x="293" y="35"/>
                      </a:cubicBezTo>
                      <a:cubicBezTo>
                        <a:pt x="286" y="45"/>
                        <a:pt x="281" y="66"/>
                        <a:pt x="278" y="63"/>
                      </a:cubicBezTo>
                      <a:cubicBezTo>
                        <a:pt x="275" y="60"/>
                        <a:pt x="275" y="27"/>
                        <a:pt x="274" y="15"/>
                      </a:cubicBezTo>
                      <a:cubicBezTo>
                        <a:pt x="261" y="6"/>
                        <a:pt x="251" y="8"/>
                        <a:pt x="246" y="21"/>
                      </a:cubicBezTo>
                      <a:cubicBezTo>
                        <a:pt x="245" y="31"/>
                        <a:pt x="246" y="52"/>
                        <a:pt x="245" y="67"/>
                      </a:cubicBezTo>
                      <a:cubicBezTo>
                        <a:pt x="244" y="82"/>
                        <a:pt x="238" y="101"/>
                        <a:pt x="237" y="113"/>
                      </a:cubicBezTo>
                      <a:cubicBezTo>
                        <a:pt x="236" y="125"/>
                        <a:pt x="245" y="143"/>
                        <a:pt x="242" y="137"/>
                      </a:cubicBezTo>
                      <a:cubicBezTo>
                        <a:pt x="239" y="131"/>
                        <a:pt x="230" y="87"/>
                        <a:pt x="221" y="79"/>
                      </a:cubicBezTo>
                      <a:cubicBezTo>
                        <a:pt x="214" y="66"/>
                        <a:pt x="190" y="75"/>
                        <a:pt x="186" y="89"/>
                      </a:cubicBezTo>
                      <a:cubicBezTo>
                        <a:pt x="192" y="108"/>
                        <a:pt x="193" y="106"/>
                        <a:pt x="196" y="117"/>
                      </a:cubicBezTo>
                      <a:cubicBezTo>
                        <a:pt x="199" y="128"/>
                        <a:pt x="207" y="155"/>
                        <a:pt x="207" y="156"/>
                      </a:cubicBezTo>
                      <a:cubicBezTo>
                        <a:pt x="207" y="157"/>
                        <a:pt x="204" y="132"/>
                        <a:pt x="196" y="122"/>
                      </a:cubicBezTo>
                      <a:cubicBezTo>
                        <a:pt x="188" y="112"/>
                        <a:pt x="170" y="93"/>
                        <a:pt x="161" y="93"/>
                      </a:cubicBezTo>
                      <a:cubicBezTo>
                        <a:pt x="152" y="93"/>
                        <a:pt x="135" y="110"/>
                        <a:pt x="143" y="121"/>
                      </a:cubicBezTo>
                      <a:cubicBezTo>
                        <a:pt x="162" y="133"/>
                        <a:pt x="163" y="136"/>
                        <a:pt x="171" y="145"/>
                      </a:cubicBezTo>
                      <a:cubicBezTo>
                        <a:pt x="179" y="154"/>
                        <a:pt x="183" y="162"/>
                        <a:pt x="190" y="177"/>
                      </a:cubicBezTo>
                      <a:cubicBezTo>
                        <a:pt x="197" y="192"/>
                        <a:pt x="209" y="215"/>
                        <a:pt x="213" y="236"/>
                      </a:cubicBezTo>
                      <a:cubicBezTo>
                        <a:pt x="217" y="257"/>
                        <a:pt x="223" y="281"/>
                        <a:pt x="216" y="302"/>
                      </a:cubicBezTo>
                      <a:cubicBezTo>
                        <a:pt x="209" y="323"/>
                        <a:pt x="191" y="343"/>
                        <a:pt x="170" y="362"/>
                      </a:cubicBezTo>
                      <a:cubicBezTo>
                        <a:pt x="149" y="381"/>
                        <a:pt x="120" y="399"/>
                        <a:pt x="93" y="413"/>
                      </a:cubicBezTo>
                      <a:cubicBezTo>
                        <a:pt x="66" y="427"/>
                        <a:pt x="22" y="435"/>
                        <a:pt x="8" y="445"/>
                      </a:cubicBezTo>
                      <a:cubicBezTo>
                        <a:pt x="0" y="458"/>
                        <a:pt x="0" y="461"/>
                        <a:pt x="9" y="470"/>
                      </a:cubicBezTo>
                      <a:cubicBezTo>
                        <a:pt x="20" y="468"/>
                        <a:pt x="51" y="459"/>
                        <a:pt x="52" y="462"/>
                      </a:cubicBezTo>
                      <a:cubicBezTo>
                        <a:pt x="53" y="465"/>
                        <a:pt x="24" y="479"/>
                        <a:pt x="16" y="487"/>
                      </a:cubicBezTo>
                      <a:cubicBezTo>
                        <a:pt x="14" y="505"/>
                        <a:pt x="30" y="511"/>
                        <a:pt x="39" y="510"/>
                      </a:cubicBezTo>
                      <a:cubicBezTo>
                        <a:pt x="51" y="503"/>
                        <a:pt x="60" y="489"/>
                        <a:pt x="72" y="483"/>
                      </a:cubicBezTo>
                      <a:cubicBezTo>
                        <a:pt x="84" y="477"/>
                        <a:pt x="109" y="465"/>
                        <a:pt x="112" y="471"/>
                      </a:cubicBezTo>
                      <a:cubicBezTo>
                        <a:pt x="115" y="477"/>
                        <a:pt x="91" y="508"/>
                        <a:pt x="93" y="518"/>
                      </a:cubicBezTo>
                      <a:cubicBezTo>
                        <a:pt x="94" y="537"/>
                        <a:pt x="120" y="535"/>
                        <a:pt x="126" y="531"/>
                      </a:cubicBezTo>
                      <a:cubicBezTo>
                        <a:pt x="135" y="521"/>
                        <a:pt x="140" y="502"/>
                        <a:pt x="144" y="501"/>
                      </a:cubicBezTo>
                      <a:cubicBezTo>
                        <a:pt x="148" y="500"/>
                        <a:pt x="145" y="523"/>
                        <a:pt x="152" y="525"/>
                      </a:cubicBezTo>
                      <a:cubicBezTo>
                        <a:pt x="159" y="527"/>
                        <a:pt x="178" y="528"/>
                        <a:pt x="186" y="516"/>
                      </a:cubicBezTo>
                      <a:cubicBezTo>
                        <a:pt x="188" y="499"/>
                        <a:pt x="182" y="466"/>
                        <a:pt x="189" y="447"/>
                      </a:cubicBezTo>
                      <a:cubicBezTo>
                        <a:pt x="196" y="428"/>
                        <a:pt x="217" y="416"/>
                        <a:pt x="231" y="402"/>
                      </a:cubicBezTo>
                      <a:cubicBezTo>
                        <a:pt x="245" y="388"/>
                        <a:pt x="264" y="373"/>
                        <a:pt x="273" y="365"/>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33" name="Freeform 119"/>
                <p:cNvSpPr>
                  <a:spLocks noChangeAspect="1"/>
                </p:cNvSpPr>
                <p:nvPr/>
              </p:nvSpPr>
              <p:spPr bwMode="auto">
                <a:xfrm>
                  <a:off x="2177" y="2278"/>
                  <a:ext cx="261" cy="166"/>
                </a:xfrm>
                <a:custGeom>
                  <a:avLst/>
                  <a:gdLst>
                    <a:gd name="T0" fmla="*/ 261 w 261"/>
                    <a:gd name="T1" fmla="*/ 96 h 166"/>
                    <a:gd name="T2" fmla="*/ 235 w 261"/>
                    <a:gd name="T3" fmla="*/ 87 h 166"/>
                    <a:gd name="T4" fmla="*/ 219 w 261"/>
                    <a:gd name="T5" fmla="*/ 55 h 166"/>
                    <a:gd name="T6" fmla="*/ 222 w 261"/>
                    <a:gd name="T7" fmla="*/ 9 h 166"/>
                    <a:gd name="T8" fmla="*/ 198 w 261"/>
                    <a:gd name="T9" fmla="*/ 6 h 166"/>
                    <a:gd name="T10" fmla="*/ 182 w 261"/>
                    <a:gd name="T11" fmla="*/ 39 h 166"/>
                    <a:gd name="T12" fmla="*/ 140 w 261"/>
                    <a:gd name="T13" fmla="*/ 2 h 166"/>
                    <a:gd name="T14" fmla="*/ 121 w 261"/>
                    <a:gd name="T15" fmla="*/ 24 h 166"/>
                    <a:gd name="T16" fmla="*/ 169 w 261"/>
                    <a:gd name="T17" fmla="*/ 86 h 166"/>
                    <a:gd name="T18" fmla="*/ 80 w 261"/>
                    <a:gd name="T19" fmla="*/ 85 h 166"/>
                    <a:gd name="T20" fmla="*/ 26 w 261"/>
                    <a:gd name="T21" fmla="*/ 67 h 166"/>
                    <a:gd name="T22" fmla="*/ 15 w 261"/>
                    <a:gd name="T23" fmla="*/ 91 h 166"/>
                    <a:gd name="T24" fmla="*/ 49 w 261"/>
                    <a:gd name="T25" fmla="*/ 112 h 166"/>
                    <a:gd name="T26" fmla="*/ 5 w 261"/>
                    <a:gd name="T27" fmla="*/ 141 h 166"/>
                    <a:gd name="T28" fmla="*/ 18 w 261"/>
                    <a:gd name="T29" fmla="*/ 166 h 166"/>
                    <a:gd name="T30" fmla="*/ 87 w 261"/>
                    <a:gd name="T31" fmla="*/ 145 h 166"/>
                    <a:gd name="T32" fmla="*/ 234 w 261"/>
                    <a:gd name="T33" fmla="*/ 141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1"/>
                    <a:gd name="T52" fmla="*/ 0 h 166"/>
                    <a:gd name="T53" fmla="*/ 261 w 26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1" h="166">
                      <a:moveTo>
                        <a:pt x="261" y="96"/>
                      </a:moveTo>
                      <a:cubicBezTo>
                        <a:pt x="257" y="95"/>
                        <a:pt x="242" y="94"/>
                        <a:pt x="235" y="87"/>
                      </a:cubicBezTo>
                      <a:cubicBezTo>
                        <a:pt x="228" y="80"/>
                        <a:pt x="221" y="68"/>
                        <a:pt x="219" y="55"/>
                      </a:cubicBezTo>
                      <a:cubicBezTo>
                        <a:pt x="217" y="42"/>
                        <a:pt x="221" y="18"/>
                        <a:pt x="222" y="9"/>
                      </a:cubicBezTo>
                      <a:cubicBezTo>
                        <a:pt x="219" y="1"/>
                        <a:pt x="205" y="2"/>
                        <a:pt x="198" y="6"/>
                      </a:cubicBezTo>
                      <a:cubicBezTo>
                        <a:pt x="192" y="16"/>
                        <a:pt x="192" y="40"/>
                        <a:pt x="182" y="39"/>
                      </a:cubicBezTo>
                      <a:cubicBezTo>
                        <a:pt x="172" y="38"/>
                        <a:pt x="150" y="4"/>
                        <a:pt x="140" y="2"/>
                      </a:cubicBezTo>
                      <a:cubicBezTo>
                        <a:pt x="130" y="0"/>
                        <a:pt x="116" y="10"/>
                        <a:pt x="121" y="24"/>
                      </a:cubicBezTo>
                      <a:cubicBezTo>
                        <a:pt x="129" y="36"/>
                        <a:pt x="176" y="76"/>
                        <a:pt x="169" y="86"/>
                      </a:cubicBezTo>
                      <a:cubicBezTo>
                        <a:pt x="162" y="96"/>
                        <a:pt x="104" y="88"/>
                        <a:pt x="80" y="85"/>
                      </a:cubicBezTo>
                      <a:cubicBezTo>
                        <a:pt x="56" y="82"/>
                        <a:pt x="37" y="72"/>
                        <a:pt x="26" y="67"/>
                      </a:cubicBezTo>
                      <a:cubicBezTo>
                        <a:pt x="15" y="68"/>
                        <a:pt x="11" y="84"/>
                        <a:pt x="15" y="91"/>
                      </a:cubicBezTo>
                      <a:cubicBezTo>
                        <a:pt x="19" y="98"/>
                        <a:pt x="51" y="104"/>
                        <a:pt x="49" y="112"/>
                      </a:cubicBezTo>
                      <a:cubicBezTo>
                        <a:pt x="47" y="120"/>
                        <a:pt x="10" y="132"/>
                        <a:pt x="5" y="141"/>
                      </a:cubicBezTo>
                      <a:cubicBezTo>
                        <a:pt x="0" y="150"/>
                        <a:pt x="4" y="165"/>
                        <a:pt x="18" y="166"/>
                      </a:cubicBezTo>
                      <a:cubicBezTo>
                        <a:pt x="32" y="160"/>
                        <a:pt x="51" y="149"/>
                        <a:pt x="87" y="145"/>
                      </a:cubicBezTo>
                      <a:cubicBezTo>
                        <a:pt x="123" y="141"/>
                        <a:pt x="204" y="142"/>
                        <a:pt x="234" y="141"/>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34" name="Freeform 120"/>
                <p:cNvSpPr>
                  <a:spLocks noChangeAspect="1"/>
                </p:cNvSpPr>
                <p:nvPr/>
              </p:nvSpPr>
              <p:spPr bwMode="auto">
                <a:xfrm>
                  <a:off x="2438" y="2374"/>
                  <a:ext cx="30" cy="2"/>
                </a:xfrm>
                <a:custGeom>
                  <a:avLst/>
                  <a:gdLst>
                    <a:gd name="T0" fmla="*/ 0 w 30"/>
                    <a:gd name="T1" fmla="*/ 0 h 2"/>
                    <a:gd name="T2" fmla="*/ 30 w 30"/>
                    <a:gd name="T3" fmla="*/ 2 h 2"/>
                    <a:gd name="T4" fmla="*/ 0 60000 65536"/>
                    <a:gd name="T5" fmla="*/ 0 60000 65536"/>
                    <a:gd name="T6" fmla="*/ 0 w 30"/>
                    <a:gd name="T7" fmla="*/ 0 h 2"/>
                    <a:gd name="T8" fmla="*/ 30 w 30"/>
                    <a:gd name="T9" fmla="*/ 2 h 2"/>
                  </a:gdLst>
                  <a:ahLst/>
                  <a:cxnLst>
                    <a:cxn ang="T4">
                      <a:pos x="T0" y="T1"/>
                    </a:cxn>
                    <a:cxn ang="T5">
                      <a:pos x="T2" y="T3"/>
                    </a:cxn>
                  </a:cxnLst>
                  <a:rect l="T6" t="T7" r="T8" b="T9"/>
                  <a:pathLst>
                    <a:path w="30" h="2">
                      <a:moveTo>
                        <a:pt x="0" y="0"/>
                      </a:moveTo>
                      <a:cubicBezTo>
                        <a:pt x="5" y="0"/>
                        <a:pt x="24" y="2"/>
                        <a:pt x="30" y="2"/>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35" name="Freeform 121"/>
                <p:cNvSpPr>
                  <a:spLocks noChangeAspect="1"/>
                </p:cNvSpPr>
                <p:nvPr/>
              </p:nvSpPr>
              <p:spPr bwMode="auto">
                <a:xfrm>
                  <a:off x="2408" y="2419"/>
                  <a:ext cx="62" cy="3"/>
                </a:xfrm>
                <a:custGeom>
                  <a:avLst/>
                  <a:gdLst>
                    <a:gd name="T0" fmla="*/ 0 w 62"/>
                    <a:gd name="T1" fmla="*/ 0 h 3"/>
                    <a:gd name="T2" fmla="*/ 62 w 62"/>
                    <a:gd name="T3" fmla="*/ 3 h 3"/>
                    <a:gd name="T4" fmla="*/ 0 60000 65536"/>
                    <a:gd name="T5" fmla="*/ 0 60000 65536"/>
                    <a:gd name="T6" fmla="*/ 0 w 62"/>
                    <a:gd name="T7" fmla="*/ 0 h 3"/>
                    <a:gd name="T8" fmla="*/ 62 w 62"/>
                    <a:gd name="T9" fmla="*/ 3 h 3"/>
                  </a:gdLst>
                  <a:ahLst/>
                  <a:cxnLst>
                    <a:cxn ang="T4">
                      <a:pos x="T0" y="T1"/>
                    </a:cxn>
                    <a:cxn ang="T5">
                      <a:pos x="T2" y="T3"/>
                    </a:cxn>
                  </a:cxnLst>
                  <a:rect l="T6" t="T7" r="T8" b="T9"/>
                  <a:pathLst>
                    <a:path w="62" h="3">
                      <a:moveTo>
                        <a:pt x="0" y="0"/>
                      </a:moveTo>
                      <a:cubicBezTo>
                        <a:pt x="10" y="1"/>
                        <a:pt x="49" y="3"/>
                        <a:pt x="62" y="3"/>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36" name="Freeform 122"/>
                <p:cNvSpPr>
                  <a:spLocks noChangeAspect="1"/>
                </p:cNvSpPr>
                <p:nvPr/>
              </p:nvSpPr>
              <p:spPr bwMode="auto">
                <a:xfrm>
                  <a:off x="2456" y="2376"/>
                  <a:ext cx="28" cy="47"/>
                </a:xfrm>
                <a:custGeom>
                  <a:avLst/>
                  <a:gdLst>
                    <a:gd name="T0" fmla="*/ 28 w 28"/>
                    <a:gd name="T1" fmla="*/ 17 h 47"/>
                    <a:gd name="T2" fmla="*/ 25 w 28"/>
                    <a:gd name="T3" fmla="*/ 4 h 47"/>
                    <a:gd name="T4" fmla="*/ 9 w 28"/>
                    <a:gd name="T5" fmla="*/ 3 h 47"/>
                    <a:gd name="T6" fmla="*/ 1 w 28"/>
                    <a:gd name="T7" fmla="*/ 23 h 47"/>
                    <a:gd name="T8" fmla="*/ 4 w 28"/>
                    <a:gd name="T9" fmla="*/ 43 h 47"/>
                    <a:gd name="T10" fmla="*/ 20 w 28"/>
                    <a:gd name="T11" fmla="*/ 46 h 47"/>
                    <a:gd name="T12" fmla="*/ 27 w 28"/>
                    <a:gd name="T13" fmla="*/ 34 h 47"/>
                    <a:gd name="T14" fmla="*/ 0 60000 65536"/>
                    <a:gd name="T15" fmla="*/ 0 60000 65536"/>
                    <a:gd name="T16" fmla="*/ 0 60000 65536"/>
                    <a:gd name="T17" fmla="*/ 0 60000 65536"/>
                    <a:gd name="T18" fmla="*/ 0 60000 65536"/>
                    <a:gd name="T19" fmla="*/ 0 60000 65536"/>
                    <a:gd name="T20" fmla="*/ 0 60000 65536"/>
                    <a:gd name="T21" fmla="*/ 0 w 28"/>
                    <a:gd name="T22" fmla="*/ 0 h 47"/>
                    <a:gd name="T23" fmla="*/ 28 w 2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7">
                      <a:moveTo>
                        <a:pt x="28" y="17"/>
                      </a:moveTo>
                      <a:cubicBezTo>
                        <a:pt x="28" y="15"/>
                        <a:pt x="28" y="6"/>
                        <a:pt x="25" y="4"/>
                      </a:cubicBezTo>
                      <a:cubicBezTo>
                        <a:pt x="22" y="2"/>
                        <a:pt x="13" y="0"/>
                        <a:pt x="9" y="3"/>
                      </a:cubicBezTo>
                      <a:cubicBezTo>
                        <a:pt x="5" y="6"/>
                        <a:pt x="2" y="16"/>
                        <a:pt x="1" y="23"/>
                      </a:cubicBezTo>
                      <a:cubicBezTo>
                        <a:pt x="0" y="30"/>
                        <a:pt x="1" y="39"/>
                        <a:pt x="4" y="43"/>
                      </a:cubicBezTo>
                      <a:cubicBezTo>
                        <a:pt x="7" y="47"/>
                        <a:pt x="16" y="47"/>
                        <a:pt x="20" y="46"/>
                      </a:cubicBezTo>
                      <a:cubicBezTo>
                        <a:pt x="24" y="45"/>
                        <a:pt x="26" y="36"/>
                        <a:pt x="27" y="34"/>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37" name="Freeform 123"/>
                <p:cNvSpPr>
                  <a:spLocks noChangeAspect="1"/>
                </p:cNvSpPr>
                <p:nvPr/>
              </p:nvSpPr>
              <p:spPr bwMode="auto">
                <a:xfrm>
                  <a:off x="2238" y="2603"/>
                  <a:ext cx="415" cy="469"/>
                </a:xfrm>
                <a:custGeom>
                  <a:avLst/>
                  <a:gdLst>
                    <a:gd name="T0" fmla="*/ 306 w 415"/>
                    <a:gd name="T1" fmla="*/ 0 h 469"/>
                    <a:gd name="T2" fmla="*/ 240 w 415"/>
                    <a:gd name="T3" fmla="*/ 135 h 469"/>
                    <a:gd name="T4" fmla="*/ 167 w 415"/>
                    <a:gd name="T5" fmla="*/ 254 h 469"/>
                    <a:gd name="T6" fmla="*/ 18 w 415"/>
                    <a:gd name="T7" fmla="*/ 277 h 469"/>
                    <a:gd name="T8" fmla="*/ 12 w 415"/>
                    <a:gd name="T9" fmla="*/ 309 h 469"/>
                    <a:gd name="T10" fmla="*/ 53 w 415"/>
                    <a:gd name="T11" fmla="*/ 313 h 469"/>
                    <a:gd name="T12" fmla="*/ 18 w 415"/>
                    <a:gd name="T13" fmla="*/ 351 h 469"/>
                    <a:gd name="T14" fmla="*/ 44 w 415"/>
                    <a:gd name="T15" fmla="*/ 373 h 469"/>
                    <a:gd name="T16" fmla="*/ 108 w 415"/>
                    <a:gd name="T17" fmla="*/ 330 h 469"/>
                    <a:gd name="T18" fmla="*/ 214 w 415"/>
                    <a:gd name="T19" fmla="*/ 309 h 469"/>
                    <a:gd name="T20" fmla="*/ 216 w 415"/>
                    <a:gd name="T21" fmla="*/ 371 h 469"/>
                    <a:gd name="T22" fmla="*/ 174 w 415"/>
                    <a:gd name="T23" fmla="*/ 408 h 469"/>
                    <a:gd name="T24" fmla="*/ 197 w 415"/>
                    <a:gd name="T25" fmla="*/ 434 h 469"/>
                    <a:gd name="T26" fmla="*/ 241 w 415"/>
                    <a:gd name="T27" fmla="*/ 415 h 469"/>
                    <a:gd name="T28" fmla="*/ 280 w 415"/>
                    <a:gd name="T29" fmla="*/ 469 h 469"/>
                    <a:gd name="T30" fmla="*/ 301 w 415"/>
                    <a:gd name="T31" fmla="*/ 451 h 469"/>
                    <a:gd name="T32" fmla="*/ 275 w 415"/>
                    <a:gd name="T33" fmla="*/ 326 h 469"/>
                    <a:gd name="T34" fmla="*/ 415 w 415"/>
                    <a:gd name="T35" fmla="*/ 42 h 4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5"/>
                    <a:gd name="T55" fmla="*/ 0 h 469"/>
                    <a:gd name="T56" fmla="*/ 415 w 415"/>
                    <a:gd name="T57" fmla="*/ 469 h 4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5" h="469">
                      <a:moveTo>
                        <a:pt x="306" y="0"/>
                      </a:moveTo>
                      <a:cubicBezTo>
                        <a:pt x="295" y="23"/>
                        <a:pt x="263" y="93"/>
                        <a:pt x="240" y="135"/>
                      </a:cubicBezTo>
                      <a:cubicBezTo>
                        <a:pt x="217" y="177"/>
                        <a:pt x="204" y="230"/>
                        <a:pt x="167" y="254"/>
                      </a:cubicBezTo>
                      <a:cubicBezTo>
                        <a:pt x="130" y="278"/>
                        <a:pt x="44" y="273"/>
                        <a:pt x="18" y="277"/>
                      </a:cubicBezTo>
                      <a:cubicBezTo>
                        <a:pt x="0" y="285"/>
                        <a:pt x="6" y="303"/>
                        <a:pt x="12" y="309"/>
                      </a:cubicBezTo>
                      <a:cubicBezTo>
                        <a:pt x="20" y="313"/>
                        <a:pt x="52" y="306"/>
                        <a:pt x="53" y="313"/>
                      </a:cubicBezTo>
                      <a:cubicBezTo>
                        <a:pt x="54" y="320"/>
                        <a:pt x="20" y="341"/>
                        <a:pt x="18" y="351"/>
                      </a:cubicBezTo>
                      <a:cubicBezTo>
                        <a:pt x="16" y="361"/>
                        <a:pt x="29" y="377"/>
                        <a:pt x="44" y="373"/>
                      </a:cubicBezTo>
                      <a:cubicBezTo>
                        <a:pt x="60" y="365"/>
                        <a:pt x="80" y="341"/>
                        <a:pt x="108" y="330"/>
                      </a:cubicBezTo>
                      <a:cubicBezTo>
                        <a:pt x="136" y="319"/>
                        <a:pt x="196" y="302"/>
                        <a:pt x="214" y="309"/>
                      </a:cubicBezTo>
                      <a:cubicBezTo>
                        <a:pt x="232" y="316"/>
                        <a:pt x="223" y="355"/>
                        <a:pt x="216" y="371"/>
                      </a:cubicBezTo>
                      <a:cubicBezTo>
                        <a:pt x="209" y="387"/>
                        <a:pt x="181" y="398"/>
                        <a:pt x="174" y="408"/>
                      </a:cubicBezTo>
                      <a:cubicBezTo>
                        <a:pt x="171" y="419"/>
                        <a:pt x="186" y="433"/>
                        <a:pt x="197" y="434"/>
                      </a:cubicBezTo>
                      <a:cubicBezTo>
                        <a:pt x="209" y="432"/>
                        <a:pt x="227" y="409"/>
                        <a:pt x="241" y="415"/>
                      </a:cubicBezTo>
                      <a:cubicBezTo>
                        <a:pt x="255" y="421"/>
                        <a:pt x="270" y="459"/>
                        <a:pt x="280" y="469"/>
                      </a:cubicBezTo>
                      <a:cubicBezTo>
                        <a:pt x="294" y="467"/>
                        <a:pt x="295" y="469"/>
                        <a:pt x="301" y="451"/>
                      </a:cubicBezTo>
                      <a:cubicBezTo>
                        <a:pt x="299" y="429"/>
                        <a:pt x="256" y="394"/>
                        <a:pt x="275" y="326"/>
                      </a:cubicBezTo>
                      <a:cubicBezTo>
                        <a:pt x="294" y="258"/>
                        <a:pt x="386" y="101"/>
                        <a:pt x="415" y="42"/>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38" name="Freeform 124"/>
                <p:cNvSpPr>
                  <a:spLocks noChangeAspect="1"/>
                </p:cNvSpPr>
                <p:nvPr/>
              </p:nvSpPr>
              <p:spPr bwMode="auto">
                <a:xfrm>
                  <a:off x="2137" y="2918"/>
                  <a:ext cx="372" cy="551"/>
                </a:xfrm>
                <a:custGeom>
                  <a:avLst/>
                  <a:gdLst>
                    <a:gd name="T0" fmla="*/ 249 w 372"/>
                    <a:gd name="T1" fmla="*/ 0 h 551"/>
                    <a:gd name="T2" fmla="*/ 191 w 372"/>
                    <a:gd name="T3" fmla="*/ 141 h 551"/>
                    <a:gd name="T4" fmla="*/ 69 w 372"/>
                    <a:gd name="T5" fmla="*/ 200 h 551"/>
                    <a:gd name="T6" fmla="*/ 15 w 372"/>
                    <a:gd name="T7" fmla="*/ 207 h 551"/>
                    <a:gd name="T8" fmla="*/ 10 w 372"/>
                    <a:gd name="T9" fmla="*/ 246 h 551"/>
                    <a:gd name="T10" fmla="*/ 51 w 372"/>
                    <a:gd name="T11" fmla="*/ 245 h 551"/>
                    <a:gd name="T12" fmla="*/ 76 w 372"/>
                    <a:gd name="T13" fmla="*/ 236 h 551"/>
                    <a:gd name="T14" fmla="*/ 60 w 372"/>
                    <a:gd name="T15" fmla="*/ 262 h 551"/>
                    <a:gd name="T16" fmla="*/ 23 w 372"/>
                    <a:gd name="T17" fmla="*/ 290 h 551"/>
                    <a:gd name="T18" fmla="*/ 43 w 372"/>
                    <a:gd name="T19" fmla="*/ 312 h 551"/>
                    <a:gd name="T20" fmla="*/ 81 w 372"/>
                    <a:gd name="T21" fmla="*/ 288 h 551"/>
                    <a:gd name="T22" fmla="*/ 102 w 372"/>
                    <a:gd name="T23" fmla="*/ 262 h 551"/>
                    <a:gd name="T24" fmla="*/ 90 w 372"/>
                    <a:gd name="T25" fmla="*/ 310 h 551"/>
                    <a:gd name="T26" fmla="*/ 123 w 372"/>
                    <a:gd name="T27" fmla="*/ 312 h 551"/>
                    <a:gd name="T28" fmla="*/ 135 w 372"/>
                    <a:gd name="T29" fmla="*/ 272 h 551"/>
                    <a:gd name="T30" fmla="*/ 171 w 372"/>
                    <a:gd name="T31" fmla="*/ 244 h 551"/>
                    <a:gd name="T32" fmla="*/ 215 w 372"/>
                    <a:gd name="T33" fmla="*/ 220 h 551"/>
                    <a:gd name="T34" fmla="*/ 187 w 372"/>
                    <a:gd name="T35" fmla="*/ 236 h 551"/>
                    <a:gd name="T36" fmla="*/ 180 w 372"/>
                    <a:gd name="T37" fmla="*/ 267 h 551"/>
                    <a:gd name="T38" fmla="*/ 153 w 372"/>
                    <a:gd name="T39" fmla="*/ 322 h 551"/>
                    <a:gd name="T40" fmla="*/ 25 w 372"/>
                    <a:gd name="T41" fmla="*/ 425 h 551"/>
                    <a:gd name="T42" fmla="*/ 41 w 372"/>
                    <a:gd name="T43" fmla="*/ 460 h 551"/>
                    <a:gd name="T44" fmla="*/ 174 w 372"/>
                    <a:gd name="T45" fmla="*/ 353 h 551"/>
                    <a:gd name="T46" fmla="*/ 171 w 372"/>
                    <a:gd name="T47" fmla="*/ 423 h 551"/>
                    <a:gd name="T48" fmla="*/ 149 w 372"/>
                    <a:gd name="T49" fmla="*/ 524 h 551"/>
                    <a:gd name="T50" fmla="*/ 199 w 372"/>
                    <a:gd name="T51" fmla="*/ 532 h 551"/>
                    <a:gd name="T52" fmla="*/ 221 w 372"/>
                    <a:gd name="T53" fmla="*/ 470 h 551"/>
                    <a:gd name="T54" fmla="*/ 243 w 372"/>
                    <a:gd name="T55" fmla="*/ 542 h 551"/>
                    <a:gd name="T56" fmla="*/ 280 w 372"/>
                    <a:gd name="T57" fmla="*/ 527 h 551"/>
                    <a:gd name="T58" fmla="*/ 263 w 372"/>
                    <a:gd name="T59" fmla="*/ 384 h 551"/>
                    <a:gd name="T60" fmla="*/ 292 w 372"/>
                    <a:gd name="T61" fmla="*/ 225 h 551"/>
                    <a:gd name="T62" fmla="*/ 336 w 372"/>
                    <a:gd name="T63" fmla="*/ 282 h 551"/>
                    <a:gd name="T64" fmla="*/ 370 w 372"/>
                    <a:gd name="T65" fmla="*/ 261 h 551"/>
                    <a:gd name="T66" fmla="*/ 325 w 372"/>
                    <a:gd name="T67" fmla="*/ 171 h 551"/>
                    <a:gd name="T68" fmla="*/ 343 w 372"/>
                    <a:gd name="T69" fmla="*/ 102 h 5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551"/>
                    <a:gd name="T107" fmla="*/ 372 w 372"/>
                    <a:gd name="T108" fmla="*/ 551 h 5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551">
                      <a:moveTo>
                        <a:pt x="249" y="0"/>
                      </a:moveTo>
                      <a:cubicBezTo>
                        <a:pt x="239" y="23"/>
                        <a:pt x="221" y="108"/>
                        <a:pt x="191" y="141"/>
                      </a:cubicBezTo>
                      <a:cubicBezTo>
                        <a:pt x="161" y="174"/>
                        <a:pt x="98" y="189"/>
                        <a:pt x="69" y="200"/>
                      </a:cubicBezTo>
                      <a:cubicBezTo>
                        <a:pt x="40" y="211"/>
                        <a:pt x="27" y="204"/>
                        <a:pt x="15" y="207"/>
                      </a:cubicBezTo>
                      <a:cubicBezTo>
                        <a:pt x="0" y="215"/>
                        <a:pt x="4" y="240"/>
                        <a:pt x="10" y="246"/>
                      </a:cubicBezTo>
                      <a:cubicBezTo>
                        <a:pt x="18" y="248"/>
                        <a:pt x="40" y="247"/>
                        <a:pt x="51" y="245"/>
                      </a:cubicBezTo>
                      <a:cubicBezTo>
                        <a:pt x="62" y="243"/>
                        <a:pt x="75" y="233"/>
                        <a:pt x="76" y="236"/>
                      </a:cubicBezTo>
                      <a:cubicBezTo>
                        <a:pt x="77" y="239"/>
                        <a:pt x="69" y="253"/>
                        <a:pt x="60" y="262"/>
                      </a:cubicBezTo>
                      <a:cubicBezTo>
                        <a:pt x="51" y="271"/>
                        <a:pt x="26" y="282"/>
                        <a:pt x="23" y="290"/>
                      </a:cubicBezTo>
                      <a:cubicBezTo>
                        <a:pt x="20" y="298"/>
                        <a:pt x="33" y="312"/>
                        <a:pt x="43" y="312"/>
                      </a:cubicBezTo>
                      <a:cubicBezTo>
                        <a:pt x="53" y="312"/>
                        <a:pt x="71" y="296"/>
                        <a:pt x="81" y="288"/>
                      </a:cubicBezTo>
                      <a:cubicBezTo>
                        <a:pt x="91" y="280"/>
                        <a:pt x="101" y="258"/>
                        <a:pt x="102" y="262"/>
                      </a:cubicBezTo>
                      <a:cubicBezTo>
                        <a:pt x="103" y="266"/>
                        <a:pt x="87" y="302"/>
                        <a:pt x="90" y="310"/>
                      </a:cubicBezTo>
                      <a:cubicBezTo>
                        <a:pt x="93" y="318"/>
                        <a:pt x="115" y="318"/>
                        <a:pt x="123" y="312"/>
                      </a:cubicBezTo>
                      <a:cubicBezTo>
                        <a:pt x="131" y="306"/>
                        <a:pt x="127" y="283"/>
                        <a:pt x="135" y="272"/>
                      </a:cubicBezTo>
                      <a:cubicBezTo>
                        <a:pt x="143" y="261"/>
                        <a:pt x="158" y="253"/>
                        <a:pt x="171" y="244"/>
                      </a:cubicBezTo>
                      <a:cubicBezTo>
                        <a:pt x="184" y="235"/>
                        <a:pt x="212" y="221"/>
                        <a:pt x="215" y="220"/>
                      </a:cubicBezTo>
                      <a:cubicBezTo>
                        <a:pt x="218" y="219"/>
                        <a:pt x="193" y="228"/>
                        <a:pt x="187" y="236"/>
                      </a:cubicBezTo>
                      <a:cubicBezTo>
                        <a:pt x="181" y="244"/>
                        <a:pt x="186" y="253"/>
                        <a:pt x="180" y="267"/>
                      </a:cubicBezTo>
                      <a:cubicBezTo>
                        <a:pt x="174" y="281"/>
                        <a:pt x="179" y="296"/>
                        <a:pt x="153" y="322"/>
                      </a:cubicBezTo>
                      <a:cubicBezTo>
                        <a:pt x="127" y="348"/>
                        <a:pt x="45" y="406"/>
                        <a:pt x="25" y="425"/>
                      </a:cubicBezTo>
                      <a:cubicBezTo>
                        <a:pt x="12" y="436"/>
                        <a:pt x="30" y="465"/>
                        <a:pt x="41" y="460"/>
                      </a:cubicBezTo>
                      <a:cubicBezTo>
                        <a:pt x="65" y="443"/>
                        <a:pt x="154" y="375"/>
                        <a:pt x="174" y="353"/>
                      </a:cubicBezTo>
                      <a:cubicBezTo>
                        <a:pt x="174" y="386"/>
                        <a:pt x="175" y="394"/>
                        <a:pt x="171" y="423"/>
                      </a:cubicBezTo>
                      <a:cubicBezTo>
                        <a:pt x="167" y="452"/>
                        <a:pt x="155" y="509"/>
                        <a:pt x="149" y="524"/>
                      </a:cubicBezTo>
                      <a:cubicBezTo>
                        <a:pt x="154" y="542"/>
                        <a:pt x="187" y="541"/>
                        <a:pt x="199" y="532"/>
                      </a:cubicBezTo>
                      <a:cubicBezTo>
                        <a:pt x="208" y="520"/>
                        <a:pt x="214" y="468"/>
                        <a:pt x="221" y="470"/>
                      </a:cubicBezTo>
                      <a:cubicBezTo>
                        <a:pt x="228" y="472"/>
                        <a:pt x="233" y="533"/>
                        <a:pt x="243" y="542"/>
                      </a:cubicBezTo>
                      <a:cubicBezTo>
                        <a:pt x="253" y="551"/>
                        <a:pt x="280" y="543"/>
                        <a:pt x="280" y="527"/>
                      </a:cubicBezTo>
                      <a:cubicBezTo>
                        <a:pt x="282" y="498"/>
                        <a:pt x="261" y="434"/>
                        <a:pt x="263" y="384"/>
                      </a:cubicBezTo>
                      <a:cubicBezTo>
                        <a:pt x="265" y="334"/>
                        <a:pt x="280" y="242"/>
                        <a:pt x="292" y="225"/>
                      </a:cubicBezTo>
                      <a:cubicBezTo>
                        <a:pt x="304" y="208"/>
                        <a:pt x="323" y="276"/>
                        <a:pt x="336" y="282"/>
                      </a:cubicBezTo>
                      <a:cubicBezTo>
                        <a:pt x="349" y="289"/>
                        <a:pt x="372" y="279"/>
                        <a:pt x="370" y="261"/>
                      </a:cubicBezTo>
                      <a:cubicBezTo>
                        <a:pt x="368" y="243"/>
                        <a:pt x="329" y="197"/>
                        <a:pt x="325" y="171"/>
                      </a:cubicBezTo>
                      <a:cubicBezTo>
                        <a:pt x="321" y="145"/>
                        <a:pt x="339" y="116"/>
                        <a:pt x="343" y="102"/>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39" name="Freeform 125"/>
                <p:cNvSpPr>
                  <a:spLocks noChangeAspect="1"/>
                </p:cNvSpPr>
                <p:nvPr/>
              </p:nvSpPr>
              <p:spPr bwMode="auto">
                <a:xfrm>
                  <a:off x="2603" y="2708"/>
                  <a:ext cx="85" cy="75"/>
                </a:xfrm>
                <a:custGeom>
                  <a:avLst/>
                  <a:gdLst>
                    <a:gd name="T0" fmla="*/ 12 w 85"/>
                    <a:gd name="T1" fmla="*/ 6 h 75"/>
                    <a:gd name="T2" fmla="*/ 74 w 85"/>
                    <a:gd name="T3" fmla="*/ 0 h 75"/>
                    <a:gd name="T4" fmla="*/ 78 w 85"/>
                    <a:gd name="T5" fmla="*/ 20 h 75"/>
                    <a:gd name="T6" fmla="*/ 45 w 85"/>
                    <a:gd name="T7" fmla="*/ 29 h 75"/>
                    <a:gd name="T8" fmla="*/ 60 w 85"/>
                    <a:gd name="T9" fmla="*/ 62 h 75"/>
                    <a:gd name="T10" fmla="*/ 45 w 85"/>
                    <a:gd name="T11" fmla="*/ 72 h 75"/>
                    <a:gd name="T12" fmla="*/ 26 w 85"/>
                    <a:gd name="T13" fmla="*/ 42 h 75"/>
                    <a:gd name="T14" fmla="*/ 0 w 85"/>
                    <a:gd name="T15" fmla="*/ 36 h 75"/>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75"/>
                    <a:gd name="T26" fmla="*/ 85 w 85"/>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75">
                      <a:moveTo>
                        <a:pt x="12" y="6"/>
                      </a:moveTo>
                      <a:cubicBezTo>
                        <a:pt x="22" y="5"/>
                        <a:pt x="62" y="4"/>
                        <a:pt x="74" y="0"/>
                      </a:cubicBezTo>
                      <a:cubicBezTo>
                        <a:pt x="85" y="2"/>
                        <a:pt x="83" y="15"/>
                        <a:pt x="78" y="20"/>
                      </a:cubicBezTo>
                      <a:cubicBezTo>
                        <a:pt x="73" y="25"/>
                        <a:pt x="48" y="22"/>
                        <a:pt x="45" y="29"/>
                      </a:cubicBezTo>
                      <a:cubicBezTo>
                        <a:pt x="42" y="36"/>
                        <a:pt x="60" y="55"/>
                        <a:pt x="60" y="62"/>
                      </a:cubicBezTo>
                      <a:cubicBezTo>
                        <a:pt x="60" y="69"/>
                        <a:pt x="51" y="75"/>
                        <a:pt x="45" y="72"/>
                      </a:cubicBezTo>
                      <a:cubicBezTo>
                        <a:pt x="38" y="64"/>
                        <a:pt x="33" y="48"/>
                        <a:pt x="26" y="42"/>
                      </a:cubicBezTo>
                      <a:cubicBezTo>
                        <a:pt x="19" y="36"/>
                        <a:pt x="5" y="37"/>
                        <a:pt x="0" y="36"/>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40" name="Freeform 126"/>
                <p:cNvSpPr>
                  <a:spLocks noChangeAspect="1"/>
                </p:cNvSpPr>
                <p:nvPr/>
              </p:nvSpPr>
              <p:spPr bwMode="auto">
                <a:xfrm>
                  <a:off x="2454" y="2664"/>
                  <a:ext cx="36" cy="89"/>
                </a:xfrm>
                <a:custGeom>
                  <a:avLst/>
                  <a:gdLst>
                    <a:gd name="T0" fmla="*/ 36 w 36"/>
                    <a:gd name="T1" fmla="*/ 47 h 89"/>
                    <a:gd name="T2" fmla="*/ 24 w 36"/>
                    <a:gd name="T3" fmla="*/ 7 h 89"/>
                    <a:gd name="T4" fmla="*/ 0 w 36"/>
                    <a:gd name="T5" fmla="*/ 14 h 89"/>
                    <a:gd name="T6" fmla="*/ 15 w 36"/>
                    <a:gd name="T7" fmla="*/ 89 h 89"/>
                    <a:gd name="T8" fmla="*/ 0 60000 65536"/>
                    <a:gd name="T9" fmla="*/ 0 60000 65536"/>
                    <a:gd name="T10" fmla="*/ 0 60000 65536"/>
                    <a:gd name="T11" fmla="*/ 0 60000 65536"/>
                    <a:gd name="T12" fmla="*/ 0 w 36"/>
                    <a:gd name="T13" fmla="*/ 0 h 89"/>
                    <a:gd name="T14" fmla="*/ 36 w 36"/>
                    <a:gd name="T15" fmla="*/ 89 h 89"/>
                  </a:gdLst>
                  <a:ahLst/>
                  <a:cxnLst>
                    <a:cxn ang="T8">
                      <a:pos x="T0" y="T1"/>
                    </a:cxn>
                    <a:cxn ang="T9">
                      <a:pos x="T2" y="T3"/>
                    </a:cxn>
                    <a:cxn ang="T10">
                      <a:pos x="T4" y="T5"/>
                    </a:cxn>
                    <a:cxn ang="T11">
                      <a:pos x="T6" y="T7"/>
                    </a:cxn>
                  </a:cxnLst>
                  <a:rect l="T12" t="T13" r="T14" b="T15"/>
                  <a:pathLst>
                    <a:path w="36" h="89">
                      <a:moveTo>
                        <a:pt x="36" y="47"/>
                      </a:moveTo>
                      <a:cubicBezTo>
                        <a:pt x="34" y="41"/>
                        <a:pt x="26" y="15"/>
                        <a:pt x="24" y="7"/>
                      </a:cubicBezTo>
                      <a:cubicBezTo>
                        <a:pt x="18" y="2"/>
                        <a:pt x="1" y="0"/>
                        <a:pt x="0" y="14"/>
                      </a:cubicBezTo>
                      <a:cubicBezTo>
                        <a:pt x="2" y="29"/>
                        <a:pt x="12" y="74"/>
                        <a:pt x="15" y="89"/>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41" name="Freeform 127"/>
                <p:cNvSpPr>
                  <a:spLocks noChangeAspect="1"/>
                </p:cNvSpPr>
                <p:nvPr/>
              </p:nvSpPr>
              <p:spPr bwMode="auto">
                <a:xfrm>
                  <a:off x="2312" y="2763"/>
                  <a:ext cx="138" cy="94"/>
                </a:xfrm>
                <a:custGeom>
                  <a:avLst/>
                  <a:gdLst>
                    <a:gd name="T0" fmla="*/ 138 w 138"/>
                    <a:gd name="T1" fmla="*/ 32 h 94"/>
                    <a:gd name="T2" fmla="*/ 66 w 138"/>
                    <a:gd name="T3" fmla="*/ 26 h 94"/>
                    <a:gd name="T4" fmla="*/ 30 w 138"/>
                    <a:gd name="T5" fmla="*/ 1 h 94"/>
                    <a:gd name="T6" fmla="*/ 14 w 138"/>
                    <a:gd name="T7" fmla="*/ 19 h 94"/>
                    <a:gd name="T8" fmla="*/ 41 w 138"/>
                    <a:gd name="T9" fmla="*/ 55 h 94"/>
                    <a:gd name="T10" fmla="*/ 4 w 138"/>
                    <a:gd name="T11" fmla="*/ 74 h 94"/>
                    <a:gd name="T12" fmla="*/ 17 w 138"/>
                    <a:gd name="T13" fmla="*/ 94 h 94"/>
                    <a:gd name="T14" fmla="*/ 72 w 138"/>
                    <a:gd name="T15" fmla="*/ 74 h 94"/>
                    <a:gd name="T16" fmla="*/ 117 w 138"/>
                    <a:gd name="T17" fmla="*/ 73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94"/>
                    <a:gd name="T29" fmla="*/ 138 w 138"/>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94">
                      <a:moveTo>
                        <a:pt x="138" y="32"/>
                      </a:moveTo>
                      <a:cubicBezTo>
                        <a:pt x="126" y="31"/>
                        <a:pt x="84" y="31"/>
                        <a:pt x="66" y="26"/>
                      </a:cubicBezTo>
                      <a:cubicBezTo>
                        <a:pt x="48" y="21"/>
                        <a:pt x="39" y="2"/>
                        <a:pt x="30" y="1"/>
                      </a:cubicBezTo>
                      <a:cubicBezTo>
                        <a:pt x="21" y="0"/>
                        <a:pt x="12" y="10"/>
                        <a:pt x="14" y="19"/>
                      </a:cubicBezTo>
                      <a:cubicBezTo>
                        <a:pt x="16" y="28"/>
                        <a:pt x="43" y="46"/>
                        <a:pt x="41" y="55"/>
                      </a:cubicBezTo>
                      <a:cubicBezTo>
                        <a:pt x="39" y="64"/>
                        <a:pt x="8" y="67"/>
                        <a:pt x="4" y="74"/>
                      </a:cubicBezTo>
                      <a:cubicBezTo>
                        <a:pt x="0" y="81"/>
                        <a:pt x="6" y="94"/>
                        <a:pt x="17" y="94"/>
                      </a:cubicBezTo>
                      <a:cubicBezTo>
                        <a:pt x="28" y="94"/>
                        <a:pt x="55" y="77"/>
                        <a:pt x="72" y="74"/>
                      </a:cubicBezTo>
                      <a:cubicBezTo>
                        <a:pt x="89" y="71"/>
                        <a:pt x="108" y="73"/>
                        <a:pt x="117" y="73"/>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42" name="Freeform 128"/>
                <p:cNvSpPr>
                  <a:spLocks noChangeAspect="1"/>
                </p:cNvSpPr>
                <p:nvPr/>
              </p:nvSpPr>
              <p:spPr bwMode="auto">
                <a:xfrm>
                  <a:off x="2515" y="2879"/>
                  <a:ext cx="99" cy="132"/>
                </a:xfrm>
                <a:custGeom>
                  <a:avLst/>
                  <a:gdLst>
                    <a:gd name="T0" fmla="*/ 22 w 99"/>
                    <a:gd name="T1" fmla="*/ 0 h 132"/>
                    <a:gd name="T2" fmla="*/ 54 w 99"/>
                    <a:gd name="T3" fmla="*/ 49 h 132"/>
                    <a:gd name="T4" fmla="*/ 94 w 99"/>
                    <a:gd name="T5" fmla="*/ 85 h 132"/>
                    <a:gd name="T6" fmla="*/ 85 w 99"/>
                    <a:gd name="T7" fmla="*/ 101 h 132"/>
                    <a:gd name="T8" fmla="*/ 52 w 99"/>
                    <a:gd name="T9" fmla="*/ 83 h 132"/>
                    <a:gd name="T10" fmla="*/ 55 w 99"/>
                    <a:gd name="T11" fmla="*/ 119 h 132"/>
                    <a:gd name="T12" fmla="*/ 41 w 99"/>
                    <a:gd name="T13" fmla="*/ 125 h 132"/>
                    <a:gd name="T14" fmla="*/ 23 w 99"/>
                    <a:gd name="T15" fmla="*/ 79 h 132"/>
                    <a:gd name="T16" fmla="*/ 0 w 99"/>
                    <a:gd name="T17" fmla="*/ 44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132"/>
                    <a:gd name="T29" fmla="*/ 99 w 99"/>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132">
                      <a:moveTo>
                        <a:pt x="22" y="0"/>
                      </a:moveTo>
                      <a:cubicBezTo>
                        <a:pt x="27" y="8"/>
                        <a:pt x="42" y="35"/>
                        <a:pt x="54" y="49"/>
                      </a:cubicBezTo>
                      <a:cubicBezTo>
                        <a:pt x="66" y="63"/>
                        <a:pt x="89" y="76"/>
                        <a:pt x="94" y="85"/>
                      </a:cubicBezTo>
                      <a:cubicBezTo>
                        <a:pt x="99" y="93"/>
                        <a:pt x="92" y="101"/>
                        <a:pt x="85" y="101"/>
                      </a:cubicBezTo>
                      <a:cubicBezTo>
                        <a:pt x="78" y="101"/>
                        <a:pt x="57" y="80"/>
                        <a:pt x="52" y="83"/>
                      </a:cubicBezTo>
                      <a:cubicBezTo>
                        <a:pt x="47" y="86"/>
                        <a:pt x="57" y="112"/>
                        <a:pt x="55" y="119"/>
                      </a:cubicBezTo>
                      <a:cubicBezTo>
                        <a:pt x="53" y="126"/>
                        <a:pt x="46" y="132"/>
                        <a:pt x="41" y="125"/>
                      </a:cubicBezTo>
                      <a:cubicBezTo>
                        <a:pt x="36" y="118"/>
                        <a:pt x="30" y="93"/>
                        <a:pt x="23" y="79"/>
                      </a:cubicBezTo>
                      <a:cubicBezTo>
                        <a:pt x="16" y="65"/>
                        <a:pt x="5" y="51"/>
                        <a:pt x="0" y="44"/>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43" name="Freeform 129"/>
                <p:cNvSpPr>
                  <a:spLocks noChangeAspect="1"/>
                </p:cNvSpPr>
                <p:nvPr/>
              </p:nvSpPr>
              <p:spPr bwMode="auto">
                <a:xfrm>
                  <a:off x="2496" y="2743"/>
                  <a:ext cx="104" cy="136"/>
                </a:xfrm>
                <a:custGeom>
                  <a:avLst/>
                  <a:gdLst>
                    <a:gd name="T0" fmla="*/ 104 w 104"/>
                    <a:gd name="T1" fmla="*/ 0 h 136"/>
                    <a:gd name="T2" fmla="*/ 49 w 104"/>
                    <a:gd name="T3" fmla="*/ 9 h 136"/>
                    <a:gd name="T4" fmla="*/ 5 w 104"/>
                    <a:gd name="T5" fmla="*/ 42 h 136"/>
                    <a:gd name="T6" fmla="*/ 19 w 104"/>
                    <a:gd name="T7" fmla="*/ 102 h 136"/>
                    <a:gd name="T8" fmla="*/ 38 w 104"/>
                    <a:gd name="T9" fmla="*/ 136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cubicBezTo>
                        <a:pt x="95" y="1"/>
                        <a:pt x="65" y="2"/>
                        <a:pt x="49" y="9"/>
                      </a:cubicBezTo>
                      <a:cubicBezTo>
                        <a:pt x="33" y="16"/>
                        <a:pt x="10" y="27"/>
                        <a:pt x="5" y="42"/>
                      </a:cubicBezTo>
                      <a:cubicBezTo>
                        <a:pt x="0" y="57"/>
                        <a:pt x="14" y="86"/>
                        <a:pt x="19" y="102"/>
                      </a:cubicBezTo>
                      <a:cubicBezTo>
                        <a:pt x="24" y="118"/>
                        <a:pt x="34" y="129"/>
                        <a:pt x="38" y="136"/>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44" name="Freeform 130"/>
                <p:cNvSpPr>
                  <a:spLocks noChangeAspect="1"/>
                </p:cNvSpPr>
                <p:nvPr/>
              </p:nvSpPr>
              <p:spPr bwMode="auto">
                <a:xfrm>
                  <a:off x="2490" y="2712"/>
                  <a:ext cx="127" cy="27"/>
                </a:xfrm>
                <a:custGeom>
                  <a:avLst/>
                  <a:gdLst>
                    <a:gd name="T0" fmla="*/ 0 w 127"/>
                    <a:gd name="T1" fmla="*/ 2 h 27"/>
                    <a:gd name="T2" fmla="*/ 12 w 127"/>
                    <a:gd name="T3" fmla="*/ 26 h 27"/>
                    <a:gd name="T4" fmla="*/ 58 w 127"/>
                    <a:gd name="T5" fmla="*/ 10 h 27"/>
                    <a:gd name="T6" fmla="*/ 127 w 127"/>
                    <a:gd name="T7" fmla="*/ 0 h 27"/>
                    <a:gd name="T8" fmla="*/ 0 60000 65536"/>
                    <a:gd name="T9" fmla="*/ 0 60000 65536"/>
                    <a:gd name="T10" fmla="*/ 0 60000 65536"/>
                    <a:gd name="T11" fmla="*/ 0 60000 65536"/>
                    <a:gd name="T12" fmla="*/ 0 w 127"/>
                    <a:gd name="T13" fmla="*/ 0 h 27"/>
                    <a:gd name="T14" fmla="*/ 127 w 127"/>
                    <a:gd name="T15" fmla="*/ 27 h 27"/>
                  </a:gdLst>
                  <a:ahLst/>
                  <a:cxnLst>
                    <a:cxn ang="T8">
                      <a:pos x="T0" y="T1"/>
                    </a:cxn>
                    <a:cxn ang="T9">
                      <a:pos x="T2" y="T3"/>
                    </a:cxn>
                    <a:cxn ang="T10">
                      <a:pos x="T4" y="T5"/>
                    </a:cxn>
                    <a:cxn ang="T11">
                      <a:pos x="T6" y="T7"/>
                    </a:cxn>
                  </a:cxnLst>
                  <a:rect l="T12" t="T13" r="T14" b="T15"/>
                  <a:pathLst>
                    <a:path w="127" h="27">
                      <a:moveTo>
                        <a:pt x="0" y="2"/>
                      </a:moveTo>
                      <a:lnTo>
                        <a:pt x="12" y="26"/>
                      </a:lnTo>
                      <a:cubicBezTo>
                        <a:pt x="22" y="27"/>
                        <a:pt x="39" y="14"/>
                        <a:pt x="58" y="10"/>
                      </a:cubicBezTo>
                      <a:cubicBezTo>
                        <a:pt x="77" y="6"/>
                        <a:pt x="113" y="2"/>
                        <a:pt x="127" y="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45" name="Freeform 131"/>
                <p:cNvSpPr>
                  <a:spLocks noChangeAspect="1"/>
                </p:cNvSpPr>
                <p:nvPr/>
              </p:nvSpPr>
              <p:spPr bwMode="auto">
                <a:xfrm>
                  <a:off x="2426" y="2830"/>
                  <a:ext cx="89" cy="91"/>
                </a:xfrm>
                <a:custGeom>
                  <a:avLst/>
                  <a:gdLst>
                    <a:gd name="T0" fmla="*/ 0 w 89"/>
                    <a:gd name="T1" fmla="*/ 6 h 91"/>
                    <a:gd name="T2" fmla="*/ 47 w 89"/>
                    <a:gd name="T3" fmla="*/ 14 h 91"/>
                    <a:gd name="T4" fmla="*/ 89 w 89"/>
                    <a:gd name="T5" fmla="*/ 91 h 91"/>
                    <a:gd name="T6" fmla="*/ 0 60000 65536"/>
                    <a:gd name="T7" fmla="*/ 0 60000 65536"/>
                    <a:gd name="T8" fmla="*/ 0 60000 65536"/>
                    <a:gd name="T9" fmla="*/ 0 w 89"/>
                    <a:gd name="T10" fmla="*/ 0 h 91"/>
                    <a:gd name="T11" fmla="*/ 89 w 89"/>
                    <a:gd name="T12" fmla="*/ 91 h 91"/>
                  </a:gdLst>
                  <a:ahLst/>
                  <a:cxnLst>
                    <a:cxn ang="T6">
                      <a:pos x="T0" y="T1"/>
                    </a:cxn>
                    <a:cxn ang="T7">
                      <a:pos x="T2" y="T3"/>
                    </a:cxn>
                    <a:cxn ang="T8">
                      <a:pos x="T4" y="T5"/>
                    </a:cxn>
                  </a:cxnLst>
                  <a:rect l="T9" t="T10" r="T11" b="T12"/>
                  <a:pathLst>
                    <a:path w="89" h="91">
                      <a:moveTo>
                        <a:pt x="0" y="6"/>
                      </a:moveTo>
                      <a:cubicBezTo>
                        <a:pt x="8" y="8"/>
                        <a:pt x="32" y="0"/>
                        <a:pt x="47" y="14"/>
                      </a:cubicBezTo>
                      <a:cubicBezTo>
                        <a:pt x="62" y="28"/>
                        <a:pt x="80" y="75"/>
                        <a:pt x="89" y="91"/>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46" name="Freeform 132"/>
                <p:cNvSpPr>
                  <a:spLocks noChangeAspect="1"/>
                </p:cNvSpPr>
                <p:nvPr/>
              </p:nvSpPr>
              <p:spPr bwMode="auto">
                <a:xfrm>
                  <a:off x="2449" y="2750"/>
                  <a:ext cx="25" cy="45"/>
                </a:xfrm>
                <a:custGeom>
                  <a:avLst/>
                  <a:gdLst>
                    <a:gd name="T0" fmla="*/ 19 w 25"/>
                    <a:gd name="T1" fmla="*/ 0 h 45"/>
                    <a:gd name="T2" fmla="*/ 22 w 25"/>
                    <a:gd name="T3" fmla="*/ 32 h 45"/>
                    <a:gd name="T4" fmla="*/ 0 w 25"/>
                    <a:gd name="T5" fmla="*/ 45 h 45"/>
                    <a:gd name="T6" fmla="*/ 0 60000 65536"/>
                    <a:gd name="T7" fmla="*/ 0 60000 65536"/>
                    <a:gd name="T8" fmla="*/ 0 60000 65536"/>
                    <a:gd name="T9" fmla="*/ 0 w 25"/>
                    <a:gd name="T10" fmla="*/ 0 h 45"/>
                    <a:gd name="T11" fmla="*/ 25 w 25"/>
                    <a:gd name="T12" fmla="*/ 45 h 45"/>
                  </a:gdLst>
                  <a:ahLst/>
                  <a:cxnLst>
                    <a:cxn ang="T6">
                      <a:pos x="T0" y="T1"/>
                    </a:cxn>
                    <a:cxn ang="T7">
                      <a:pos x="T2" y="T3"/>
                    </a:cxn>
                    <a:cxn ang="T8">
                      <a:pos x="T4" y="T5"/>
                    </a:cxn>
                  </a:cxnLst>
                  <a:rect l="T9" t="T10" r="T11" b="T12"/>
                  <a:pathLst>
                    <a:path w="25" h="45">
                      <a:moveTo>
                        <a:pt x="19" y="0"/>
                      </a:moveTo>
                      <a:cubicBezTo>
                        <a:pt x="19" y="5"/>
                        <a:pt x="25" y="25"/>
                        <a:pt x="22" y="32"/>
                      </a:cubicBezTo>
                      <a:cubicBezTo>
                        <a:pt x="19" y="39"/>
                        <a:pt x="5" y="42"/>
                        <a:pt x="0" y="45"/>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47" name="Freeform 133"/>
                <p:cNvSpPr>
                  <a:spLocks noChangeAspect="1"/>
                </p:cNvSpPr>
                <p:nvPr/>
              </p:nvSpPr>
              <p:spPr bwMode="auto">
                <a:xfrm>
                  <a:off x="3272" y="2081"/>
                  <a:ext cx="556" cy="1567"/>
                </a:xfrm>
                <a:custGeom>
                  <a:avLst/>
                  <a:gdLst>
                    <a:gd name="T0" fmla="*/ 128 w 556"/>
                    <a:gd name="T1" fmla="*/ 1164 h 1567"/>
                    <a:gd name="T2" fmla="*/ 66 w 556"/>
                    <a:gd name="T3" fmla="*/ 1529 h 1567"/>
                    <a:gd name="T4" fmla="*/ 110 w 556"/>
                    <a:gd name="T5" fmla="*/ 1496 h 1567"/>
                    <a:gd name="T6" fmla="*/ 144 w 556"/>
                    <a:gd name="T7" fmla="*/ 1520 h 1567"/>
                    <a:gd name="T8" fmla="*/ 165 w 556"/>
                    <a:gd name="T9" fmla="*/ 1374 h 1567"/>
                    <a:gd name="T10" fmla="*/ 227 w 556"/>
                    <a:gd name="T11" fmla="*/ 1547 h 1567"/>
                    <a:gd name="T12" fmla="*/ 240 w 556"/>
                    <a:gd name="T13" fmla="*/ 1515 h 1567"/>
                    <a:gd name="T14" fmla="*/ 287 w 556"/>
                    <a:gd name="T15" fmla="*/ 1512 h 1567"/>
                    <a:gd name="T16" fmla="*/ 215 w 556"/>
                    <a:gd name="T17" fmla="*/ 1370 h 1567"/>
                    <a:gd name="T18" fmla="*/ 279 w 556"/>
                    <a:gd name="T19" fmla="*/ 1333 h 1567"/>
                    <a:gd name="T20" fmla="*/ 392 w 556"/>
                    <a:gd name="T21" fmla="*/ 1461 h 1567"/>
                    <a:gd name="T22" fmla="*/ 364 w 556"/>
                    <a:gd name="T23" fmla="*/ 1385 h 1567"/>
                    <a:gd name="T24" fmla="*/ 408 w 556"/>
                    <a:gd name="T25" fmla="*/ 1352 h 1567"/>
                    <a:gd name="T26" fmla="*/ 256 w 556"/>
                    <a:gd name="T27" fmla="*/ 1244 h 1567"/>
                    <a:gd name="T28" fmla="*/ 212 w 556"/>
                    <a:gd name="T29" fmla="*/ 1087 h 1567"/>
                    <a:gd name="T30" fmla="*/ 291 w 556"/>
                    <a:gd name="T31" fmla="*/ 1241 h 1567"/>
                    <a:gd name="T32" fmla="*/ 308 w 556"/>
                    <a:gd name="T33" fmla="*/ 1181 h 1567"/>
                    <a:gd name="T34" fmla="*/ 408 w 556"/>
                    <a:gd name="T35" fmla="*/ 1206 h 1567"/>
                    <a:gd name="T36" fmla="*/ 281 w 556"/>
                    <a:gd name="T37" fmla="*/ 1079 h 1567"/>
                    <a:gd name="T38" fmla="*/ 383 w 556"/>
                    <a:gd name="T39" fmla="*/ 1059 h 1567"/>
                    <a:gd name="T40" fmla="*/ 224 w 556"/>
                    <a:gd name="T41" fmla="*/ 974 h 1567"/>
                    <a:gd name="T42" fmla="*/ 126 w 556"/>
                    <a:gd name="T43" fmla="*/ 631 h 1567"/>
                    <a:gd name="T44" fmla="*/ 315 w 556"/>
                    <a:gd name="T45" fmla="*/ 613 h 1567"/>
                    <a:gd name="T46" fmla="*/ 351 w 556"/>
                    <a:gd name="T47" fmla="*/ 728 h 1567"/>
                    <a:gd name="T48" fmla="*/ 362 w 556"/>
                    <a:gd name="T49" fmla="*/ 827 h 1567"/>
                    <a:gd name="T50" fmla="*/ 411 w 556"/>
                    <a:gd name="T51" fmla="*/ 810 h 1567"/>
                    <a:gd name="T52" fmla="*/ 410 w 556"/>
                    <a:gd name="T53" fmla="*/ 731 h 1567"/>
                    <a:gd name="T54" fmla="*/ 492 w 556"/>
                    <a:gd name="T55" fmla="*/ 745 h 1567"/>
                    <a:gd name="T56" fmla="*/ 455 w 556"/>
                    <a:gd name="T57" fmla="*/ 630 h 1567"/>
                    <a:gd name="T58" fmla="*/ 543 w 556"/>
                    <a:gd name="T59" fmla="*/ 605 h 1567"/>
                    <a:gd name="T60" fmla="*/ 353 w 556"/>
                    <a:gd name="T61" fmla="*/ 531 h 1567"/>
                    <a:gd name="T62" fmla="*/ 299 w 556"/>
                    <a:gd name="T63" fmla="*/ 443 h 1567"/>
                    <a:gd name="T64" fmla="*/ 296 w 556"/>
                    <a:gd name="T65" fmla="*/ 414 h 1567"/>
                    <a:gd name="T66" fmla="*/ 408 w 556"/>
                    <a:gd name="T67" fmla="*/ 380 h 1567"/>
                    <a:gd name="T68" fmla="*/ 308 w 556"/>
                    <a:gd name="T69" fmla="*/ 342 h 1567"/>
                    <a:gd name="T70" fmla="*/ 268 w 556"/>
                    <a:gd name="T71" fmla="*/ 267 h 1567"/>
                    <a:gd name="T72" fmla="*/ 287 w 556"/>
                    <a:gd name="T73" fmla="*/ 194 h 1567"/>
                    <a:gd name="T74" fmla="*/ 262 w 556"/>
                    <a:gd name="T75" fmla="*/ 213 h 1567"/>
                    <a:gd name="T76" fmla="*/ 255 w 556"/>
                    <a:gd name="T77" fmla="*/ 102 h 1567"/>
                    <a:gd name="T78" fmla="*/ 216 w 556"/>
                    <a:gd name="T79" fmla="*/ 145 h 1567"/>
                    <a:gd name="T80" fmla="*/ 192 w 556"/>
                    <a:gd name="T81" fmla="*/ 93 h 1567"/>
                    <a:gd name="T82" fmla="*/ 174 w 556"/>
                    <a:gd name="T83" fmla="*/ 37 h 1567"/>
                    <a:gd name="T84" fmla="*/ 168 w 556"/>
                    <a:gd name="T85" fmla="*/ 68 h 1567"/>
                    <a:gd name="T86" fmla="*/ 110 w 556"/>
                    <a:gd name="T87" fmla="*/ 18 h 1567"/>
                    <a:gd name="T88" fmla="*/ 99 w 556"/>
                    <a:gd name="T89" fmla="*/ 78 h 1567"/>
                    <a:gd name="T90" fmla="*/ 143 w 556"/>
                    <a:gd name="T91" fmla="*/ 134 h 1567"/>
                    <a:gd name="T92" fmla="*/ 237 w 556"/>
                    <a:gd name="T93" fmla="*/ 339 h 1567"/>
                    <a:gd name="T94" fmla="*/ 176 w 556"/>
                    <a:gd name="T95" fmla="*/ 470 h 15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6"/>
                    <a:gd name="T145" fmla="*/ 0 h 1567"/>
                    <a:gd name="T146" fmla="*/ 556 w 556"/>
                    <a:gd name="T147" fmla="*/ 1567 h 15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6" h="1567">
                      <a:moveTo>
                        <a:pt x="0" y="716"/>
                      </a:moveTo>
                      <a:cubicBezTo>
                        <a:pt x="21" y="791"/>
                        <a:pt x="113" y="1040"/>
                        <a:pt x="128" y="1164"/>
                      </a:cubicBezTo>
                      <a:cubicBezTo>
                        <a:pt x="143" y="1288"/>
                        <a:pt x="99" y="1402"/>
                        <a:pt x="89" y="1463"/>
                      </a:cubicBezTo>
                      <a:cubicBezTo>
                        <a:pt x="79" y="1524"/>
                        <a:pt x="67" y="1517"/>
                        <a:pt x="66" y="1529"/>
                      </a:cubicBezTo>
                      <a:cubicBezTo>
                        <a:pt x="68" y="1541"/>
                        <a:pt x="76" y="1543"/>
                        <a:pt x="83" y="1538"/>
                      </a:cubicBezTo>
                      <a:cubicBezTo>
                        <a:pt x="90" y="1533"/>
                        <a:pt x="104" y="1497"/>
                        <a:pt x="110" y="1496"/>
                      </a:cubicBezTo>
                      <a:cubicBezTo>
                        <a:pt x="116" y="1495"/>
                        <a:pt x="116" y="1527"/>
                        <a:pt x="122" y="1531"/>
                      </a:cubicBezTo>
                      <a:cubicBezTo>
                        <a:pt x="128" y="1535"/>
                        <a:pt x="141" y="1530"/>
                        <a:pt x="144" y="1520"/>
                      </a:cubicBezTo>
                      <a:cubicBezTo>
                        <a:pt x="147" y="1510"/>
                        <a:pt x="138" y="1493"/>
                        <a:pt x="141" y="1469"/>
                      </a:cubicBezTo>
                      <a:cubicBezTo>
                        <a:pt x="144" y="1445"/>
                        <a:pt x="158" y="1381"/>
                        <a:pt x="165" y="1374"/>
                      </a:cubicBezTo>
                      <a:cubicBezTo>
                        <a:pt x="172" y="1367"/>
                        <a:pt x="174" y="1400"/>
                        <a:pt x="184" y="1429"/>
                      </a:cubicBezTo>
                      <a:cubicBezTo>
                        <a:pt x="194" y="1458"/>
                        <a:pt x="216" y="1527"/>
                        <a:pt x="227" y="1547"/>
                      </a:cubicBezTo>
                      <a:cubicBezTo>
                        <a:pt x="238" y="1567"/>
                        <a:pt x="248" y="1553"/>
                        <a:pt x="250" y="1548"/>
                      </a:cubicBezTo>
                      <a:cubicBezTo>
                        <a:pt x="252" y="1543"/>
                        <a:pt x="236" y="1518"/>
                        <a:pt x="240" y="1515"/>
                      </a:cubicBezTo>
                      <a:cubicBezTo>
                        <a:pt x="244" y="1512"/>
                        <a:pt x="268" y="1533"/>
                        <a:pt x="276" y="1533"/>
                      </a:cubicBezTo>
                      <a:cubicBezTo>
                        <a:pt x="284" y="1533"/>
                        <a:pt x="292" y="1521"/>
                        <a:pt x="287" y="1512"/>
                      </a:cubicBezTo>
                      <a:cubicBezTo>
                        <a:pt x="282" y="1503"/>
                        <a:pt x="261" y="1501"/>
                        <a:pt x="249" y="1477"/>
                      </a:cubicBezTo>
                      <a:cubicBezTo>
                        <a:pt x="237" y="1453"/>
                        <a:pt x="221" y="1408"/>
                        <a:pt x="215" y="1370"/>
                      </a:cubicBezTo>
                      <a:cubicBezTo>
                        <a:pt x="209" y="1332"/>
                        <a:pt x="202" y="1257"/>
                        <a:pt x="213" y="1251"/>
                      </a:cubicBezTo>
                      <a:cubicBezTo>
                        <a:pt x="226" y="1265"/>
                        <a:pt x="262" y="1310"/>
                        <a:pt x="279" y="1333"/>
                      </a:cubicBezTo>
                      <a:cubicBezTo>
                        <a:pt x="297" y="1356"/>
                        <a:pt x="301" y="1366"/>
                        <a:pt x="320" y="1387"/>
                      </a:cubicBezTo>
                      <a:cubicBezTo>
                        <a:pt x="339" y="1408"/>
                        <a:pt x="376" y="1452"/>
                        <a:pt x="392" y="1461"/>
                      </a:cubicBezTo>
                      <a:cubicBezTo>
                        <a:pt x="402" y="1469"/>
                        <a:pt x="419" y="1456"/>
                        <a:pt x="414" y="1443"/>
                      </a:cubicBezTo>
                      <a:cubicBezTo>
                        <a:pt x="406" y="1430"/>
                        <a:pt x="365" y="1396"/>
                        <a:pt x="364" y="1385"/>
                      </a:cubicBezTo>
                      <a:cubicBezTo>
                        <a:pt x="363" y="1374"/>
                        <a:pt x="399" y="1380"/>
                        <a:pt x="406" y="1375"/>
                      </a:cubicBezTo>
                      <a:cubicBezTo>
                        <a:pt x="413" y="1370"/>
                        <a:pt x="413" y="1352"/>
                        <a:pt x="408" y="1352"/>
                      </a:cubicBezTo>
                      <a:cubicBezTo>
                        <a:pt x="397" y="1346"/>
                        <a:pt x="365" y="1359"/>
                        <a:pt x="340" y="1341"/>
                      </a:cubicBezTo>
                      <a:cubicBezTo>
                        <a:pt x="315" y="1323"/>
                        <a:pt x="275" y="1270"/>
                        <a:pt x="256" y="1244"/>
                      </a:cubicBezTo>
                      <a:cubicBezTo>
                        <a:pt x="237" y="1218"/>
                        <a:pt x="234" y="1211"/>
                        <a:pt x="227" y="1185"/>
                      </a:cubicBezTo>
                      <a:cubicBezTo>
                        <a:pt x="220" y="1159"/>
                        <a:pt x="206" y="1090"/>
                        <a:pt x="212" y="1087"/>
                      </a:cubicBezTo>
                      <a:cubicBezTo>
                        <a:pt x="218" y="1084"/>
                        <a:pt x="251" y="1140"/>
                        <a:pt x="264" y="1166"/>
                      </a:cubicBezTo>
                      <a:cubicBezTo>
                        <a:pt x="277" y="1192"/>
                        <a:pt x="283" y="1225"/>
                        <a:pt x="291" y="1241"/>
                      </a:cubicBezTo>
                      <a:cubicBezTo>
                        <a:pt x="301" y="1253"/>
                        <a:pt x="319" y="1245"/>
                        <a:pt x="322" y="1235"/>
                      </a:cubicBezTo>
                      <a:cubicBezTo>
                        <a:pt x="325" y="1225"/>
                        <a:pt x="297" y="1181"/>
                        <a:pt x="308" y="1181"/>
                      </a:cubicBezTo>
                      <a:cubicBezTo>
                        <a:pt x="319" y="1181"/>
                        <a:pt x="372" y="1231"/>
                        <a:pt x="389" y="1235"/>
                      </a:cubicBezTo>
                      <a:cubicBezTo>
                        <a:pt x="406" y="1239"/>
                        <a:pt x="420" y="1223"/>
                        <a:pt x="408" y="1206"/>
                      </a:cubicBezTo>
                      <a:cubicBezTo>
                        <a:pt x="396" y="1196"/>
                        <a:pt x="339" y="1154"/>
                        <a:pt x="318" y="1133"/>
                      </a:cubicBezTo>
                      <a:cubicBezTo>
                        <a:pt x="297" y="1112"/>
                        <a:pt x="271" y="1086"/>
                        <a:pt x="281" y="1079"/>
                      </a:cubicBezTo>
                      <a:cubicBezTo>
                        <a:pt x="287" y="1080"/>
                        <a:pt x="357" y="1089"/>
                        <a:pt x="376" y="1091"/>
                      </a:cubicBezTo>
                      <a:cubicBezTo>
                        <a:pt x="393" y="1088"/>
                        <a:pt x="397" y="1067"/>
                        <a:pt x="383" y="1059"/>
                      </a:cubicBezTo>
                      <a:cubicBezTo>
                        <a:pt x="366" y="1055"/>
                        <a:pt x="320" y="1054"/>
                        <a:pt x="294" y="1040"/>
                      </a:cubicBezTo>
                      <a:cubicBezTo>
                        <a:pt x="268" y="1026"/>
                        <a:pt x="245" y="1011"/>
                        <a:pt x="224" y="974"/>
                      </a:cubicBezTo>
                      <a:cubicBezTo>
                        <a:pt x="203" y="937"/>
                        <a:pt x="183" y="876"/>
                        <a:pt x="167" y="819"/>
                      </a:cubicBezTo>
                      <a:cubicBezTo>
                        <a:pt x="151" y="762"/>
                        <a:pt x="112" y="672"/>
                        <a:pt x="126" y="631"/>
                      </a:cubicBezTo>
                      <a:cubicBezTo>
                        <a:pt x="140" y="590"/>
                        <a:pt x="218" y="575"/>
                        <a:pt x="250" y="572"/>
                      </a:cubicBezTo>
                      <a:cubicBezTo>
                        <a:pt x="282" y="569"/>
                        <a:pt x="298" y="597"/>
                        <a:pt x="315" y="613"/>
                      </a:cubicBezTo>
                      <a:cubicBezTo>
                        <a:pt x="332" y="629"/>
                        <a:pt x="345" y="647"/>
                        <a:pt x="351" y="666"/>
                      </a:cubicBezTo>
                      <a:cubicBezTo>
                        <a:pt x="357" y="685"/>
                        <a:pt x="356" y="703"/>
                        <a:pt x="351" y="728"/>
                      </a:cubicBezTo>
                      <a:cubicBezTo>
                        <a:pt x="346" y="753"/>
                        <a:pt x="323" y="804"/>
                        <a:pt x="322" y="818"/>
                      </a:cubicBezTo>
                      <a:cubicBezTo>
                        <a:pt x="324" y="834"/>
                        <a:pt x="351" y="837"/>
                        <a:pt x="362" y="827"/>
                      </a:cubicBezTo>
                      <a:cubicBezTo>
                        <a:pt x="371" y="813"/>
                        <a:pt x="379" y="759"/>
                        <a:pt x="387" y="756"/>
                      </a:cubicBezTo>
                      <a:cubicBezTo>
                        <a:pt x="395" y="753"/>
                        <a:pt x="403" y="802"/>
                        <a:pt x="411" y="810"/>
                      </a:cubicBezTo>
                      <a:cubicBezTo>
                        <a:pt x="419" y="818"/>
                        <a:pt x="434" y="819"/>
                        <a:pt x="434" y="806"/>
                      </a:cubicBezTo>
                      <a:cubicBezTo>
                        <a:pt x="434" y="793"/>
                        <a:pt x="414" y="756"/>
                        <a:pt x="410" y="731"/>
                      </a:cubicBezTo>
                      <a:cubicBezTo>
                        <a:pt x="406" y="706"/>
                        <a:pt x="393" y="654"/>
                        <a:pt x="407" y="656"/>
                      </a:cubicBezTo>
                      <a:cubicBezTo>
                        <a:pt x="421" y="658"/>
                        <a:pt x="473" y="734"/>
                        <a:pt x="492" y="745"/>
                      </a:cubicBezTo>
                      <a:cubicBezTo>
                        <a:pt x="507" y="751"/>
                        <a:pt x="528" y="741"/>
                        <a:pt x="522" y="722"/>
                      </a:cubicBezTo>
                      <a:cubicBezTo>
                        <a:pt x="516" y="703"/>
                        <a:pt x="453" y="645"/>
                        <a:pt x="455" y="630"/>
                      </a:cubicBezTo>
                      <a:cubicBezTo>
                        <a:pt x="457" y="615"/>
                        <a:pt x="510" y="630"/>
                        <a:pt x="533" y="633"/>
                      </a:cubicBezTo>
                      <a:cubicBezTo>
                        <a:pt x="555" y="637"/>
                        <a:pt x="556" y="607"/>
                        <a:pt x="543" y="605"/>
                      </a:cubicBezTo>
                      <a:cubicBezTo>
                        <a:pt x="525" y="599"/>
                        <a:pt x="449" y="595"/>
                        <a:pt x="417" y="583"/>
                      </a:cubicBezTo>
                      <a:cubicBezTo>
                        <a:pt x="385" y="571"/>
                        <a:pt x="374" y="548"/>
                        <a:pt x="353" y="531"/>
                      </a:cubicBezTo>
                      <a:cubicBezTo>
                        <a:pt x="332" y="514"/>
                        <a:pt x="299" y="495"/>
                        <a:pt x="290" y="480"/>
                      </a:cubicBezTo>
                      <a:cubicBezTo>
                        <a:pt x="281" y="465"/>
                        <a:pt x="295" y="456"/>
                        <a:pt x="299" y="443"/>
                      </a:cubicBezTo>
                      <a:cubicBezTo>
                        <a:pt x="303" y="430"/>
                        <a:pt x="315" y="407"/>
                        <a:pt x="315" y="402"/>
                      </a:cubicBezTo>
                      <a:cubicBezTo>
                        <a:pt x="315" y="397"/>
                        <a:pt x="296" y="414"/>
                        <a:pt x="296" y="414"/>
                      </a:cubicBezTo>
                      <a:cubicBezTo>
                        <a:pt x="296" y="414"/>
                        <a:pt x="296" y="405"/>
                        <a:pt x="315" y="399"/>
                      </a:cubicBezTo>
                      <a:cubicBezTo>
                        <a:pt x="334" y="393"/>
                        <a:pt x="388" y="384"/>
                        <a:pt x="408" y="380"/>
                      </a:cubicBezTo>
                      <a:cubicBezTo>
                        <a:pt x="430" y="373"/>
                        <a:pt x="428" y="336"/>
                        <a:pt x="407" y="337"/>
                      </a:cubicBezTo>
                      <a:cubicBezTo>
                        <a:pt x="389" y="334"/>
                        <a:pt x="329" y="355"/>
                        <a:pt x="308" y="342"/>
                      </a:cubicBezTo>
                      <a:cubicBezTo>
                        <a:pt x="286" y="329"/>
                        <a:pt x="282" y="272"/>
                        <a:pt x="275" y="260"/>
                      </a:cubicBezTo>
                      <a:lnTo>
                        <a:pt x="268" y="267"/>
                      </a:lnTo>
                      <a:cubicBezTo>
                        <a:pt x="273" y="259"/>
                        <a:pt x="294" y="225"/>
                        <a:pt x="306" y="213"/>
                      </a:cubicBezTo>
                      <a:cubicBezTo>
                        <a:pt x="309" y="201"/>
                        <a:pt x="295" y="191"/>
                        <a:pt x="287" y="194"/>
                      </a:cubicBezTo>
                      <a:cubicBezTo>
                        <a:pt x="279" y="197"/>
                        <a:pt x="261" y="226"/>
                        <a:pt x="257" y="229"/>
                      </a:cubicBezTo>
                      <a:cubicBezTo>
                        <a:pt x="253" y="232"/>
                        <a:pt x="265" y="224"/>
                        <a:pt x="262" y="213"/>
                      </a:cubicBezTo>
                      <a:cubicBezTo>
                        <a:pt x="259" y="202"/>
                        <a:pt x="239" y="182"/>
                        <a:pt x="238" y="164"/>
                      </a:cubicBezTo>
                      <a:cubicBezTo>
                        <a:pt x="237" y="146"/>
                        <a:pt x="250" y="115"/>
                        <a:pt x="255" y="102"/>
                      </a:cubicBezTo>
                      <a:cubicBezTo>
                        <a:pt x="254" y="91"/>
                        <a:pt x="238" y="89"/>
                        <a:pt x="232" y="96"/>
                      </a:cubicBezTo>
                      <a:cubicBezTo>
                        <a:pt x="226" y="103"/>
                        <a:pt x="219" y="139"/>
                        <a:pt x="216" y="145"/>
                      </a:cubicBezTo>
                      <a:cubicBezTo>
                        <a:pt x="213" y="151"/>
                        <a:pt x="219" y="142"/>
                        <a:pt x="215" y="133"/>
                      </a:cubicBezTo>
                      <a:cubicBezTo>
                        <a:pt x="211" y="124"/>
                        <a:pt x="194" y="107"/>
                        <a:pt x="192" y="93"/>
                      </a:cubicBezTo>
                      <a:cubicBezTo>
                        <a:pt x="190" y="79"/>
                        <a:pt x="204" y="57"/>
                        <a:pt x="201" y="48"/>
                      </a:cubicBezTo>
                      <a:cubicBezTo>
                        <a:pt x="198" y="39"/>
                        <a:pt x="180" y="35"/>
                        <a:pt x="174" y="37"/>
                      </a:cubicBezTo>
                      <a:cubicBezTo>
                        <a:pt x="168" y="39"/>
                        <a:pt x="168" y="55"/>
                        <a:pt x="167" y="60"/>
                      </a:cubicBezTo>
                      <a:cubicBezTo>
                        <a:pt x="166" y="65"/>
                        <a:pt x="172" y="77"/>
                        <a:pt x="168" y="68"/>
                      </a:cubicBezTo>
                      <a:cubicBezTo>
                        <a:pt x="164" y="59"/>
                        <a:pt x="146" y="18"/>
                        <a:pt x="142" y="8"/>
                      </a:cubicBezTo>
                      <a:cubicBezTo>
                        <a:pt x="132" y="0"/>
                        <a:pt x="112" y="5"/>
                        <a:pt x="110" y="18"/>
                      </a:cubicBezTo>
                      <a:cubicBezTo>
                        <a:pt x="108" y="31"/>
                        <a:pt x="134" y="77"/>
                        <a:pt x="132" y="87"/>
                      </a:cubicBezTo>
                      <a:cubicBezTo>
                        <a:pt x="130" y="97"/>
                        <a:pt x="106" y="75"/>
                        <a:pt x="99" y="78"/>
                      </a:cubicBezTo>
                      <a:cubicBezTo>
                        <a:pt x="92" y="81"/>
                        <a:pt x="81" y="99"/>
                        <a:pt x="89" y="104"/>
                      </a:cubicBezTo>
                      <a:cubicBezTo>
                        <a:pt x="106" y="111"/>
                        <a:pt x="127" y="118"/>
                        <a:pt x="143" y="134"/>
                      </a:cubicBezTo>
                      <a:cubicBezTo>
                        <a:pt x="159" y="150"/>
                        <a:pt x="170" y="169"/>
                        <a:pt x="186" y="203"/>
                      </a:cubicBezTo>
                      <a:cubicBezTo>
                        <a:pt x="202" y="237"/>
                        <a:pt x="232" y="299"/>
                        <a:pt x="237" y="339"/>
                      </a:cubicBezTo>
                      <a:cubicBezTo>
                        <a:pt x="242" y="379"/>
                        <a:pt x="224" y="419"/>
                        <a:pt x="214" y="441"/>
                      </a:cubicBezTo>
                      <a:cubicBezTo>
                        <a:pt x="204" y="463"/>
                        <a:pt x="184" y="464"/>
                        <a:pt x="176" y="47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48" name="Freeform 134"/>
                <p:cNvSpPr>
                  <a:spLocks noChangeAspect="1"/>
                </p:cNvSpPr>
                <p:nvPr/>
              </p:nvSpPr>
              <p:spPr bwMode="auto">
                <a:xfrm>
                  <a:off x="3560" y="2155"/>
                  <a:ext cx="178" cy="270"/>
                </a:xfrm>
                <a:custGeom>
                  <a:avLst/>
                  <a:gdLst>
                    <a:gd name="T0" fmla="*/ 0 w 178"/>
                    <a:gd name="T1" fmla="*/ 231 h 270"/>
                    <a:gd name="T2" fmla="*/ 68 w 178"/>
                    <a:gd name="T3" fmla="*/ 103 h 270"/>
                    <a:gd name="T4" fmla="*/ 66 w 178"/>
                    <a:gd name="T5" fmla="*/ 45 h 270"/>
                    <a:gd name="T6" fmla="*/ 83 w 178"/>
                    <a:gd name="T7" fmla="*/ 36 h 270"/>
                    <a:gd name="T8" fmla="*/ 99 w 178"/>
                    <a:gd name="T9" fmla="*/ 67 h 270"/>
                    <a:gd name="T10" fmla="*/ 137 w 178"/>
                    <a:gd name="T11" fmla="*/ 7 h 270"/>
                    <a:gd name="T12" fmla="*/ 159 w 178"/>
                    <a:gd name="T13" fmla="*/ 22 h 270"/>
                    <a:gd name="T14" fmla="*/ 96 w 178"/>
                    <a:gd name="T15" fmla="*/ 142 h 270"/>
                    <a:gd name="T16" fmla="*/ 158 w 178"/>
                    <a:gd name="T17" fmla="*/ 121 h 270"/>
                    <a:gd name="T18" fmla="*/ 166 w 178"/>
                    <a:gd name="T19" fmla="*/ 141 h 270"/>
                    <a:gd name="T20" fmla="*/ 90 w 178"/>
                    <a:gd name="T21" fmla="*/ 184 h 270"/>
                    <a:gd name="T22" fmla="*/ 42 w 178"/>
                    <a:gd name="T23" fmla="*/ 270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270"/>
                    <a:gd name="T38" fmla="*/ 178 w 178"/>
                    <a:gd name="T39" fmla="*/ 270 h 2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270">
                      <a:moveTo>
                        <a:pt x="0" y="231"/>
                      </a:moveTo>
                      <a:cubicBezTo>
                        <a:pt x="11" y="210"/>
                        <a:pt x="57" y="134"/>
                        <a:pt x="68" y="103"/>
                      </a:cubicBezTo>
                      <a:cubicBezTo>
                        <a:pt x="79" y="72"/>
                        <a:pt x="64" y="56"/>
                        <a:pt x="66" y="45"/>
                      </a:cubicBezTo>
                      <a:cubicBezTo>
                        <a:pt x="68" y="34"/>
                        <a:pt x="78" y="32"/>
                        <a:pt x="83" y="36"/>
                      </a:cubicBezTo>
                      <a:cubicBezTo>
                        <a:pt x="88" y="40"/>
                        <a:pt x="90" y="72"/>
                        <a:pt x="99" y="67"/>
                      </a:cubicBezTo>
                      <a:cubicBezTo>
                        <a:pt x="108" y="62"/>
                        <a:pt x="127" y="14"/>
                        <a:pt x="137" y="7"/>
                      </a:cubicBezTo>
                      <a:cubicBezTo>
                        <a:pt x="147" y="0"/>
                        <a:pt x="167" y="10"/>
                        <a:pt x="159" y="22"/>
                      </a:cubicBezTo>
                      <a:cubicBezTo>
                        <a:pt x="148" y="45"/>
                        <a:pt x="96" y="126"/>
                        <a:pt x="96" y="142"/>
                      </a:cubicBezTo>
                      <a:cubicBezTo>
                        <a:pt x="96" y="158"/>
                        <a:pt x="146" y="121"/>
                        <a:pt x="158" y="121"/>
                      </a:cubicBezTo>
                      <a:cubicBezTo>
                        <a:pt x="172" y="116"/>
                        <a:pt x="178" y="130"/>
                        <a:pt x="166" y="141"/>
                      </a:cubicBezTo>
                      <a:cubicBezTo>
                        <a:pt x="150" y="147"/>
                        <a:pt x="111" y="163"/>
                        <a:pt x="90" y="184"/>
                      </a:cubicBezTo>
                      <a:cubicBezTo>
                        <a:pt x="69" y="205"/>
                        <a:pt x="52" y="252"/>
                        <a:pt x="42" y="27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49" name="Freeform 135"/>
                <p:cNvSpPr>
                  <a:spLocks noChangeAspect="1"/>
                </p:cNvSpPr>
                <p:nvPr/>
              </p:nvSpPr>
              <p:spPr bwMode="auto">
                <a:xfrm>
                  <a:off x="3415" y="2747"/>
                  <a:ext cx="164" cy="125"/>
                </a:xfrm>
                <a:custGeom>
                  <a:avLst/>
                  <a:gdLst>
                    <a:gd name="T0" fmla="*/ 0 w 164"/>
                    <a:gd name="T1" fmla="*/ 67 h 125"/>
                    <a:gd name="T2" fmla="*/ 61 w 164"/>
                    <a:gd name="T3" fmla="*/ 48 h 125"/>
                    <a:gd name="T4" fmla="*/ 105 w 164"/>
                    <a:gd name="T5" fmla="*/ 5 h 125"/>
                    <a:gd name="T6" fmla="*/ 130 w 164"/>
                    <a:gd name="T7" fmla="*/ 15 h 125"/>
                    <a:gd name="T8" fmla="*/ 91 w 164"/>
                    <a:gd name="T9" fmla="*/ 68 h 125"/>
                    <a:gd name="T10" fmla="*/ 147 w 164"/>
                    <a:gd name="T11" fmla="*/ 63 h 125"/>
                    <a:gd name="T12" fmla="*/ 151 w 164"/>
                    <a:gd name="T13" fmla="*/ 92 h 125"/>
                    <a:gd name="T14" fmla="*/ 72 w 164"/>
                    <a:gd name="T15" fmla="*/ 109 h 125"/>
                    <a:gd name="T16" fmla="*/ 16 w 164"/>
                    <a:gd name="T17" fmla="*/ 125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125"/>
                    <a:gd name="T29" fmla="*/ 164 w 164"/>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125">
                      <a:moveTo>
                        <a:pt x="0" y="67"/>
                      </a:moveTo>
                      <a:cubicBezTo>
                        <a:pt x="10" y="64"/>
                        <a:pt x="43" y="58"/>
                        <a:pt x="61" y="48"/>
                      </a:cubicBezTo>
                      <a:cubicBezTo>
                        <a:pt x="79" y="38"/>
                        <a:pt x="94" y="10"/>
                        <a:pt x="105" y="5"/>
                      </a:cubicBezTo>
                      <a:cubicBezTo>
                        <a:pt x="116" y="0"/>
                        <a:pt x="132" y="5"/>
                        <a:pt x="130" y="15"/>
                      </a:cubicBezTo>
                      <a:cubicBezTo>
                        <a:pt x="128" y="25"/>
                        <a:pt x="97" y="62"/>
                        <a:pt x="91" y="68"/>
                      </a:cubicBezTo>
                      <a:cubicBezTo>
                        <a:pt x="79" y="71"/>
                        <a:pt x="137" y="60"/>
                        <a:pt x="147" y="63"/>
                      </a:cubicBezTo>
                      <a:cubicBezTo>
                        <a:pt x="157" y="67"/>
                        <a:pt x="164" y="84"/>
                        <a:pt x="151" y="92"/>
                      </a:cubicBezTo>
                      <a:cubicBezTo>
                        <a:pt x="133" y="93"/>
                        <a:pt x="94" y="104"/>
                        <a:pt x="72" y="109"/>
                      </a:cubicBezTo>
                      <a:cubicBezTo>
                        <a:pt x="50" y="114"/>
                        <a:pt x="28" y="122"/>
                        <a:pt x="16" y="125"/>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50" name="Freeform 136"/>
                <p:cNvSpPr>
                  <a:spLocks noChangeAspect="1"/>
                </p:cNvSpPr>
                <p:nvPr/>
              </p:nvSpPr>
              <p:spPr bwMode="auto">
                <a:xfrm>
                  <a:off x="3453" y="2941"/>
                  <a:ext cx="34" cy="41"/>
                </a:xfrm>
                <a:custGeom>
                  <a:avLst/>
                  <a:gdLst>
                    <a:gd name="T0" fmla="*/ 0 w 34"/>
                    <a:gd name="T1" fmla="*/ 0 h 41"/>
                    <a:gd name="T2" fmla="*/ 29 w 34"/>
                    <a:gd name="T3" fmla="*/ 16 h 41"/>
                    <a:gd name="T4" fmla="*/ 30 w 34"/>
                    <a:gd name="T5" fmla="*/ 37 h 41"/>
                    <a:gd name="T6" fmla="*/ 11 w 34"/>
                    <a:gd name="T7" fmla="*/ 39 h 41"/>
                    <a:gd name="T8" fmla="*/ 0 60000 65536"/>
                    <a:gd name="T9" fmla="*/ 0 60000 65536"/>
                    <a:gd name="T10" fmla="*/ 0 60000 65536"/>
                    <a:gd name="T11" fmla="*/ 0 60000 65536"/>
                    <a:gd name="T12" fmla="*/ 0 w 34"/>
                    <a:gd name="T13" fmla="*/ 0 h 41"/>
                    <a:gd name="T14" fmla="*/ 34 w 34"/>
                    <a:gd name="T15" fmla="*/ 41 h 41"/>
                  </a:gdLst>
                  <a:ahLst/>
                  <a:cxnLst>
                    <a:cxn ang="T8">
                      <a:pos x="T0" y="T1"/>
                    </a:cxn>
                    <a:cxn ang="T9">
                      <a:pos x="T2" y="T3"/>
                    </a:cxn>
                    <a:cxn ang="T10">
                      <a:pos x="T4" y="T5"/>
                    </a:cxn>
                    <a:cxn ang="T11">
                      <a:pos x="T6" y="T7"/>
                    </a:cxn>
                  </a:cxnLst>
                  <a:rect l="T12" t="T13" r="T14" b="T15"/>
                  <a:pathLst>
                    <a:path w="34" h="41">
                      <a:moveTo>
                        <a:pt x="0" y="0"/>
                      </a:moveTo>
                      <a:cubicBezTo>
                        <a:pt x="5" y="3"/>
                        <a:pt x="24" y="10"/>
                        <a:pt x="29" y="16"/>
                      </a:cubicBezTo>
                      <a:cubicBezTo>
                        <a:pt x="34" y="22"/>
                        <a:pt x="33" y="33"/>
                        <a:pt x="30" y="37"/>
                      </a:cubicBezTo>
                      <a:cubicBezTo>
                        <a:pt x="27" y="41"/>
                        <a:pt x="15" y="39"/>
                        <a:pt x="11" y="39"/>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51" name="Freeform 137"/>
                <p:cNvSpPr>
                  <a:spLocks noChangeAspect="1"/>
                </p:cNvSpPr>
                <p:nvPr/>
              </p:nvSpPr>
              <p:spPr bwMode="auto">
                <a:xfrm>
                  <a:off x="3242" y="2938"/>
                  <a:ext cx="99" cy="181"/>
                </a:xfrm>
                <a:custGeom>
                  <a:avLst/>
                  <a:gdLst>
                    <a:gd name="T0" fmla="*/ 75 w 99"/>
                    <a:gd name="T1" fmla="*/ 0 h 181"/>
                    <a:gd name="T2" fmla="*/ 42 w 99"/>
                    <a:gd name="T3" fmla="*/ 78 h 181"/>
                    <a:gd name="T4" fmla="*/ 3 w 99"/>
                    <a:gd name="T5" fmla="*/ 118 h 181"/>
                    <a:gd name="T6" fmla="*/ 16 w 99"/>
                    <a:gd name="T7" fmla="*/ 133 h 181"/>
                    <a:gd name="T8" fmla="*/ 53 w 99"/>
                    <a:gd name="T9" fmla="*/ 110 h 181"/>
                    <a:gd name="T10" fmla="*/ 71 w 99"/>
                    <a:gd name="T11" fmla="*/ 172 h 181"/>
                    <a:gd name="T12" fmla="*/ 90 w 99"/>
                    <a:gd name="T13" fmla="*/ 163 h 181"/>
                    <a:gd name="T14" fmla="*/ 83 w 99"/>
                    <a:gd name="T15" fmla="*/ 117 h 181"/>
                    <a:gd name="T16" fmla="*/ 99 w 99"/>
                    <a:gd name="T17" fmla="*/ 72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181"/>
                    <a:gd name="T29" fmla="*/ 99 w 99"/>
                    <a:gd name="T30" fmla="*/ 181 h 1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181">
                      <a:moveTo>
                        <a:pt x="75" y="0"/>
                      </a:moveTo>
                      <a:cubicBezTo>
                        <a:pt x="70" y="13"/>
                        <a:pt x="54" y="58"/>
                        <a:pt x="42" y="78"/>
                      </a:cubicBezTo>
                      <a:cubicBezTo>
                        <a:pt x="30" y="98"/>
                        <a:pt x="7" y="109"/>
                        <a:pt x="3" y="118"/>
                      </a:cubicBezTo>
                      <a:cubicBezTo>
                        <a:pt x="0" y="127"/>
                        <a:pt x="8" y="134"/>
                        <a:pt x="16" y="133"/>
                      </a:cubicBezTo>
                      <a:cubicBezTo>
                        <a:pt x="24" y="132"/>
                        <a:pt x="44" y="104"/>
                        <a:pt x="53" y="110"/>
                      </a:cubicBezTo>
                      <a:cubicBezTo>
                        <a:pt x="56" y="122"/>
                        <a:pt x="65" y="163"/>
                        <a:pt x="71" y="172"/>
                      </a:cubicBezTo>
                      <a:cubicBezTo>
                        <a:pt x="77" y="181"/>
                        <a:pt x="88" y="172"/>
                        <a:pt x="90" y="163"/>
                      </a:cubicBezTo>
                      <a:cubicBezTo>
                        <a:pt x="92" y="154"/>
                        <a:pt x="82" y="132"/>
                        <a:pt x="83" y="117"/>
                      </a:cubicBezTo>
                      <a:cubicBezTo>
                        <a:pt x="84" y="102"/>
                        <a:pt x="96" y="81"/>
                        <a:pt x="99" y="72"/>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52" name="Freeform 138"/>
                <p:cNvSpPr>
                  <a:spLocks noChangeAspect="1"/>
                </p:cNvSpPr>
                <p:nvPr/>
              </p:nvSpPr>
              <p:spPr bwMode="auto">
                <a:xfrm>
                  <a:off x="3317" y="2648"/>
                  <a:ext cx="134" cy="294"/>
                </a:xfrm>
                <a:custGeom>
                  <a:avLst/>
                  <a:gdLst>
                    <a:gd name="T0" fmla="*/ 0 w 134"/>
                    <a:gd name="T1" fmla="*/ 290 h 294"/>
                    <a:gd name="T2" fmla="*/ 24 w 134"/>
                    <a:gd name="T3" fmla="*/ 203 h 294"/>
                    <a:gd name="T4" fmla="*/ 24 w 134"/>
                    <a:gd name="T5" fmla="*/ 118 h 294"/>
                    <a:gd name="T6" fmla="*/ 14 w 134"/>
                    <a:gd name="T7" fmla="*/ 20 h 294"/>
                    <a:gd name="T8" fmla="*/ 41 w 134"/>
                    <a:gd name="T9" fmla="*/ 6 h 294"/>
                    <a:gd name="T10" fmla="*/ 49 w 134"/>
                    <a:gd name="T11" fmla="*/ 45 h 294"/>
                    <a:gd name="T12" fmla="*/ 59 w 134"/>
                    <a:gd name="T13" fmla="*/ 18 h 294"/>
                    <a:gd name="T14" fmla="*/ 77 w 134"/>
                    <a:gd name="T15" fmla="*/ 29 h 294"/>
                    <a:gd name="T16" fmla="*/ 65 w 134"/>
                    <a:gd name="T17" fmla="*/ 74 h 294"/>
                    <a:gd name="T18" fmla="*/ 71 w 134"/>
                    <a:gd name="T19" fmla="*/ 196 h 294"/>
                    <a:gd name="T20" fmla="*/ 67 w 134"/>
                    <a:gd name="T21" fmla="*/ 266 h 294"/>
                    <a:gd name="T22" fmla="*/ 134 w 134"/>
                    <a:gd name="T23" fmla="*/ 294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294"/>
                    <a:gd name="T38" fmla="*/ 134 w 134"/>
                    <a:gd name="T39" fmla="*/ 294 h 2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294">
                      <a:moveTo>
                        <a:pt x="0" y="290"/>
                      </a:moveTo>
                      <a:cubicBezTo>
                        <a:pt x="4" y="276"/>
                        <a:pt x="20" y="232"/>
                        <a:pt x="24" y="203"/>
                      </a:cubicBezTo>
                      <a:cubicBezTo>
                        <a:pt x="28" y="174"/>
                        <a:pt x="26" y="148"/>
                        <a:pt x="24" y="118"/>
                      </a:cubicBezTo>
                      <a:cubicBezTo>
                        <a:pt x="22" y="88"/>
                        <a:pt x="19" y="41"/>
                        <a:pt x="14" y="20"/>
                      </a:cubicBezTo>
                      <a:cubicBezTo>
                        <a:pt x="8" y="0"/>
                        <a:pt x="35" y="2"/>
                        <a:pt x="41" y="6"/>
                      </a:cubicBezTo>
                      <a:cubicBezTo>
                        <a:pt x="47" y="10"/>
                        <a:pt x="46" y="43"/>
                        <a:pt x="49" y="45"/>
                      </a:cubicBezTo>
                      <a:cubicBezTo>
                        <a:pt x="52" y="47"/>
                        <a:pt x="54" y="21"/>
                        <a:pt x="59" y="18"/>
                      </a:cubicBezTo>
                      <a:cubicBezTo>
                        <a:pt x="64" y="15"/>
                        <a:pt x="76" y="20"/>
                        <a:pt x="77" y="29"/>
                      </a:cubicBezTo>
                      <a:cubicBezTo>
                        <a:pt x="78" y="38"/>
                        <a:pt x="66" y="46"/>
                        <a:pt x="65" y="74"/>
                      </a:cubicBezTo>
                      <a:cubicBezTo>
                        <a:pt x="64" y="102"/>
                        <a:pt x="71" y="164"/>
                        <a:pt x="71" y="196"/>
                      </a:cubicBezTo>
                      <a:cubicBezTo>
                        <a:pt x="71" y="228"/>
                        <a:pt x="57" y="250"/>
                        <a:pt x="67" y="266"/>
                      </a:cubicBezTo>
                      <a:lnTo>
                        <a:pt x="134" y="294"/>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53" name="Freeform 139"/>
                <p:cNvSpPr>
                  <a:spLocks noChangeAspect="1"/>
                </p:cNvSpPr>
                <p:nvPr/>
              </p:nvSpPr>
              <p:spPr bwMode="auto">
                <a:xfrm>
                  <a:off x="3341" y="2940"/>
                  <a:ext cx="125" cy="73"/>
                </a:xfrm>
                <a:custGeom>
                  <a:avLst/>
                  <a:gdLst>
                    <a:gd name="T0" fmla="*/ 0 w 125"/>
                    <a:gd name="T1" fmla="*/ 73 h 73"/>
                    <a:gd name="T2" fmla="*/ 31 w 125"/>
                    <a:gd name="T3" fmla="*/ 0 h 73"/>
                    <a:gd name="T4" fmla="*/ 125 w 125"/>
                    <a:gd name="T5" fmla="*/ 40 h 73"/>
                    <a:gd name="T6" fmla="*/ 0 60000 65536"/>
                    <a:gd name="T7" fmla="*/ 0 60000 65536"/>
                    <a:gd name="T8" fmla="*/ 0 60000 65536"/>
                    <a:gd name="T9" fmla="*/ 0 w 125"/>
                    <a:gd name="T10" fmla="*/ 0 h 73"/>
                    <a:gd name="T11" fmla="*/ 125 w 125"/>
                    <a:gd name="T12" fmla="*/ 73 h 73"/>
                  </a:gdLst>
                  <a:ahLst/>
                  <a:cxnLst>
                    <a:cxn ang="T6">
                      <a:pos x="T0" y="T1"/>
                    </a:cxn>
                    <a:cxn ang="T7">
                      <a:pos x="T2" y="T3"/>
                    </a:cxn>
                    <a:cxn ang="T8">
                      <a:pos x="T4" y="T5"/>
                    </a:cxn>
                  </a:cxnLst>
                  <a:rect l="T9" t="T10" r="T11" b="T12"/>
                  <a:pathLst>
                    <a:path w="125" h="73">
                      <a:moveTo>
                        <a:pt x="0" y="73"/>
                      </a:moveTo>
                      <a:lnTo>
                        <a:pt x="31" y="0"/>
                      </a:lnTo>
                      <a:lnTo>
                        <a:pt x="125" y="40"/>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54" name="Freeform 140"/>
                <p:cNvSpPr>
                  <a:spLocks noChangeAspect="1"/>
                </p:cNvSpPr>
                <p:nvPr/>
              </p:nvSpPr>
              <p:spPr bwMode="auto">
                <a:xfrm>
                  <a:off x="3341" y="2815"/>
                  <a:ext cx="91" cy="78"/>
                </a:xfrm>
                <a:custGeom>
                  <a:avLst/>
                  <a:gdLst>
                    <a:gd name="T0" fmla="*/ 71 w 91"/>
                    <a:gd name="T1" fmla="*/ 0 h 78"/>
                    <a:gd name="T2" fmla="*/ 12 w 91"/>
                    <a:gd name="T3" fmla="*/ 16 h 78"/>
                    <a:gd name="T4" fmla="*/ 1 w 91"/>
                    <a:gd name="T5" fmla="*/ 43 h 78"/>
                    <a:gd name="T6" fmla="*/ 13 w 91"/>
                    <a:gd name="T7" fmla="*/ 73 h 78"/>
                    <a:gd name="T8" fmla="*/ 56 w 91"/>
                    <a:gd name="T9" fmla="*/ 71 h 78"/>
                    <a:gd name="T10" fmla="*/ 91 w 91"/>
                    <a:gd name="T11" fmla="*/ 58 h 78"/>
                    <a:gd name="T12" fmla="*/ 0 60000 65536"/>
                    <a:gd name="T13" fmla="*/ 0 60000 65536"/>
                    <a:gd name="T14" fmla="*/ 0 60000 65536"/>
                    <a:gd name="T15" fmla="*/ 0 60000 65536"/>
                    <a:gd name="T16" fmla="*/ 0 60000 65536"/>
                    <a:gd name="T17" fmla="*/ 0 60000 65536"/>
                    <a:gd name="T18" fmla="*/ 0 w 91"/>
                    <a:gd name="T19" fmla="*/ 0 h 78"/>
                    <a:gd name="T20" fmla="*/ 91 w 9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91" h="78">
                      <a:moveTo>
                        <a:pt x="71" y="0"/>
                      </a:moveTo>
                      <a:cubicBezTo>
                        <a:pt x="61" y="3"/>
                        <a:pt x="24" y="9"/>
                        <a:pt x="12" y="16"/>
                      </a:cubicBezTo>
                      <a:cubicBezTo>
                        <a:pt x="0" y="23"/>
                        <a:pt x="1" y="34"/>
                        <a:pt x="1" y="43"/>
                      </a:cubicBezTo>
                      <a:cubicBezTo>
                        <a:pt x="1" y="52"/>
                        <a:pt x="4" y="68"/>
                        <a:pt x="13" y="73"/>
                      </a:cubicBezTo>
                      <a:cubicBezTo>
                        <a:pt x="22" y="78"/>
                        <a:pt x="43" y="73"/>
                        <a:pt x="56" y="71"/>
                      </a:cubicBezTo>
                      <a:cubicBezTo>
                        <a:pt x="69" y="69"/>
                        <a:pt x="84" y="61"/>
                        <a:pt x="91" y="58"/>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55" name="Freeform 141"/>
                <p:cNvSpPr>
                  <a:spLocks noChangeAspect="1"/>
                </p:cNvSpPr>
                <p:nvPr/>
              </p:nvSpPr>
              <p:spPr bwMode="auto">
                <a:xfrm>
                  <a:off x="3439" y="3199"/>
                  <a:ext cx="70" cy="1"/>
                </a:xfrm>
                <a:custGeom>
                  <a:avLst/>
                  <a:gdLst>
                    <a:gd name="T0" fmla="*/ 0 w 70"/>
                    <a:gd name="T1" fmla="*/ 0 h 1"/>
                    <a:gd name="T2" fmla="*/ 70 w 70"/>
                    <a:gd name="T3" fmla="*/ 1 h 1"/>
                    <a:gd name="T4" fmla="*/ 0 60000 65536"/>
                    <a:gd name="T5" fmla="*/ 0 60000 65536"/>
                    <a:gd name="T6" fmla="*/ 0 w 70"/>
                    <a:gd name="T7" fmla="*/ 0 h 1"/>
                    <a:gd name="T8" fmla="*/ 70 w 70"/>
                    <a:gd name="T9" fmla="*/ 1 h 1"/>
                  </a:gdLst>
                  <a:ahLst/>
                  <a:cxnLst>
                    <a:cxn ang="T4">
                      <a:pos x="T0" y="T1"/>
                    </a:cxn>
                    <a:cxn ang="T5">
                      <a:pos x="T2" y="T3"/>
                    </a:cxn>
                  </a:cxnLst>
                  <a:rect l="T6" t="T7" r="T8" b="T9"/>
                  <a:pathLst>
                    <a:path w="70" h="1">
                      <a:moveTo>
                        <a:pt x="0" y="0"/>
                      </a:moveTo>
                      <a:cubicBezTo>
                        <a:pt x="11" y="0"/>
                        <a:pt x="56" y="1"/>
                        <a:pt x="70" y="1"/>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56" name="Freeform 142"/>
                <p:cNvSpPr>
                  <a:spLocks noChangeAspect="1"/>
                </p:cNvSpPr>
                <p:nvPr/>
              </p:nvSpPr>
              <p:spPr bwMode="auto">
                <a:xfrm>
                  <a:off x="3445" y="3242"/>
                  <a:ext cx="84" cy="1"/>
                </a:xfrm>
                <a:custGeom>
                  <a:avLst/>
                  <a:gdLst>
                    <a:gd name="T0" fmla="*/ 0 w 84"/>
                    <a:gd name="T1" fmla="*/ 0 h 1"/>
                    <a:gd name="T2" fmla="*/ 84 w 84"/>
                    <a:gd name="T3" fmla="*/ 0 h 1"/>
                    <a:gd name="T4" fmla="*/ 0 60000 65536"/>
                    <a:gd name="T5" fmla="*/ 0 60000 65536"/>
                    <a:gd name="T6" fmla="*/ 0 w 84"/>
                    <a:gd name="T7" fmla="*/ 0 h 1"/>
                    <a:gd name="T8" fmla="*/ 84 w 84"/>
                    <a:gd name="T9" fmla="*/ 1 h 1"/>
                  </a:gdLst>
                  <a:ahLst/>
                  <a:cxnLst>
                    <a:cxn ang="T4">
                      <a:pos x="T0" y="T1"/>
                    </a:cxn>
                    <a:cxn ang="T5">
                      <a:pos x="T2" y="T3"/>
                    </a:cxn>
                  </a:cxnLst>
                  <a:rect l="T6" t="T7" r="T8" b="T9"/>
                  <a:pathLst>
                    <a:path w="84" h="1">
                      <a:moveTo>
                        <a:pt x="0" y="0"/>
                      </a:moveTo>
                      <a:cubicBezTo>
                        <a:pt x="14" y="0"/>
                        <a:pt x="67" y="0"/>
                        <a:pt x="84" y="0"/>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57" name="Freeform 143"/>
                <p:cNvSpPr>
                  <a:spLocks noChangeAspect="1"/>
                </p:cNvSpPr>
                <p:nvPr/>
              </p:nvSpPr>
              <p:spPr bwMode="auto">
                <a:xfrm>
                  <a:off x="3576" y="3179"/>
                  <a:ext cx="128" cy="63"/>
                </a:xfrm>
                <a:custGeom>
                  <a:avLst/>
                  <a:gdLst>
                    <a:gd name="T0" fmla="*/ 0 w 128"/>
                    <a:gd name="T1" fmla="*/ 20 h 63"/>
                    <a:gd name="T2" fmla="*/ 52 w 128"/>
                    <a:gd name="T3" fmla="*/ 19 h 63"/>
                    <a:gd name="T4" fmla="*/ 107 w 128"/>
                    <a:gd name="T5" fmla="*/ 0 h 63"/>
                    <a:gd name="T6" fmla="*/ 119 w 128"/>
                    <a:gd name="T7" fmla="*/ 19 h 63"/>
                    <a:gd name="T8" fmla="*/ 65 w 128"/>
                    <a:gd name="T9" fmla="*/ 43 h 63"/>
                    <a:gd name="T10" fmla="*/ 84 w 128"/>
                    <a:gd name="T11" fmla="*/ 37 h 63"/>
                    <a:gd name="T12" fmla="*/ 120 w 128"/>
                    <a:gd name="T13" fmla="*/ 41 h 63"/>
                    <a:gd name="T14" fmla="*/ 116 w 128"/>
                    <a:gd name="T15" fmla="*/ 63 h 63"/>
                    <a:gd name="T16" fmla="*/ 46 w 128"/>
                    <a:gd name="T17" fmla="*/ 6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63"/>
                    <a:gd name="T29" fmla="*/ 128 w 128"/>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63">
                      <a:moveTo>
                        <a:pt x="0" y="20"/>
                      </a:moveTo>
                      <a:cubicBezTo>
                        <a:pt x="9" y="20"/>
                        <a:pt x="34" y="22"/>
                        <a:pt x="52" y="19"/>
                      </a:cubicBezTo>
                      <a:cubicBezTo>
                        <a:pt x="70" y="16"/>
                        <a:pt x="96" y="4"/>
                        <a:pt x="107" y="0"/>
                      </a:cubicBezTo>
                      <a:cubicBezTo>
                        <a:pt x="118" y="0"/>
                        <a:pt x="126" y="12"/>
                        <a:pt x="119" y="19"/>
                      </a:cubicBezTo>
                      <a:cubicBezTo>
                        <a:pt x="112" y="26"/>
                        <a:pt x="71" y="40"/>
                        <a:pt x="65" y="43"/>
                      </a:cubicBezTo>
                      <a:cubicBezTo>
                        <a:pt x="59" y="46"/>
                        <a:pt x="75" y="37"/>
                        <a:pt x="84" y="37"/>
                      </a:cubicBezTo>
                      <a:cubicBezTo>
                        <a:pt x="93" y="37"/>
                        <a:pt x="115" y="37"/>
                        <a:pt x="120" y="41"/>
                      </a:cubicBezTo>
                      <a:cubicBezTo>
                        <a:pt x="125" y="45"/>
                        <a:pt x="128" y="60"/>
                        <a:pt x="116" y="63"/>
                      </a:cubicBezTo>
                      <a:cubicBezTo>
                        <a:pt x="100" y="60"/>
                        <a:pt x="61" y="61"/>
                        <a:pt x="46" y="61"/>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58" name="Oval 144"/>
                <p:cNvSpPr>
                  <a:spLocks noChangeAspect="1" noChangeArrowheads="1"/>
                </p:cNvSpPr>
                <p:nvPr/>
              </p:nvSpPr>
              <p:spPr bwMode="auto">
                <a:xfrm>
                  <a:off x="3415" y="3355"/>
                  <a:ext cx="35" cy="58"/>
                </a:xfrm>
                <a:prstGeom prst="ellipse">
                  <a:avLst/>
                </a:prstGeom>
                <a:noFill/>
                <a:ln w="6350">
                  <a:solidFill>
                    <a:srgbClr val="FF6600"/>
                  </a:solidFill>
                  <a:round/>
                  <a:headEnd/>
                  <a:tailEnd/>
                </a:ln>
              </p:spPr>
              <p:txBody>
                <a:bodyPr wrap="none" anchor="ctr"/>
                <a:lstStyle/>
                <a:p>
                  <a:endParaRPr lang="en-US">
                    <a:latin typeface="Calibri" pitchFamily="34" charset="0"/>
                  </a:endParaRPr>
                </a:p>
              </p:txBody>
            </p:sp>
            <p:sp>
              <p:nvSpPr>
                <p:cNvPr id="17659" name="Freeform 145"/>
                <p:cNvSpPr>
                  <a:spLocks noChangeAspect="1"/>
                </p:cNvSpPr>
                <p:nvPr/>
              </p:nvSpPr>
              <p:spPr bwMode="auto">
                <a:xfrm>
                  <a:off x="3481" y="3383"/>
                  <a:ext cx="52" cy="77"/>
                </a:xfrm>
                <a:custGeom>
                  <a:avLst/>
                  <a:gdLst>
                    <a:gd name="T0" fmla="*/ 0 w 52"/>
                    <a:gd name="T1" fmla="*/ 0 h 77"/>
                    <a:gd name="T2" fmla="*/ 45 w 52"/>
                    <a:gd name="T3" fmla="*/ 36 h 77"/>
                    <a:gd name="T4" fmla="*/ 41 w 52"/>
                    <a:gd name="T5" fmla="*/ 73 h 77"/>
                    <a:gd name="T6" fmla="*/ 5 w 52"/>
                    <a:gd name="T7" fmla="*/ 57 h 77"/>
                    <a:gd name="T8" fmla="*/ 0 60000 65536"/>
                    <a:gd name="T9" fmla="*/ 0 60000 65536"/>
                    <a:gd name="T10" fmla="*/ 0 60000 65536"/>
                    <a:gd name="T11" fmla="*/ 0 60000 65536"/>
                    <a:gd name="T12" fmla="*/ 0 w 52"/>
                    <a:gd name="T13" fmla="*/ 0 h 77"/>
                    <a:gd name="T14" fmla="*/ 52 w 52"/>
                    <a:gd name="T15" fmla="*/ 77 h 77"/>
                  </a:gdLst>
                  <a:ahLst/>
                  <a:cxnLst>
                    <a:cxn ang="T8">
                      <a:pos x="T0" y="T1"/>
                    </a:cxn>
                    <a:cxn ang="T9">
                      <a:pos x="T2" y="T3"/>
                    </a:cxn>
                    <a:cxn ang="T10">
                      <a:pos x="T4" y="T5"/>
                    </a:cxn>
                    <a:cxn ang="T11">
                      <a:pos x="T6" y="T7"/>
                    </a:cxn>
                  </a:cxnLst>
                  <a:rect l="T12" t="T13" r="T14" b="T15"/>
                  <a:pathLst>
                    <a:path w="52" h="77">
                      <a:moveTo>
                        <a:pt x="0" y="0"/>
                      </a:moveTo>
                      <a:cubicBezTo>
                        <a:pt x="7" y="6"/>
                        <a:pt x="38" y="24"/>
                        <a:pt x="45" y="36"/>
                      </a:cubicBezTo>
                      <a:cubicBezTo>
                        <a:pt x="52" y="48"/>
                        <a:pt x="48" y="69"/>
                        <a:pt x="41" y="73"/>
                      </a:cubicBezTo>
                      <a:cubicBezTo>
                        <a:pt x="34" y="77"/>
                        <a:pt x="12" y="60"/>
                        <a:pt x="5" y="57"/>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60" name="Freeform 146"/>
                <p:cNvSpPr>
                  <a:spLocks noChangeAspect="1"/>
                </p:cNvSpPr>
                <p:nvPr/>
              </p:nvSpPr>
              <p:spPr bwMode="auto">
                <a:xfrm>
                  <a:off x="3281" y="3380"/>
                  <a:ext cx="114" cy="92"/>
                </a:xfrm>
                <a:custGeom>
                  <a:avLst/>
                  <a:gdLst>
                    <a:gd name="T0" fmla="*/ 114 w 114"/>
                    <a:gd name="T1" fmla="*/ 0 h 92"/>
                    <a:gd name="T2" fmla="*/ 65 w 114"/>
                    <a:gd name="T3" fmla="*/ 17 h 92"/>
                    <a:gd name="T4" fmla="*/ 9 w 114"/>
                    <a:gd name="T5" fmla="*/ 20 h 92"/>
                    <a:gd name="T6" fmla="*/ 11 w 114"/>
                    <a:gd name="T7" fmla="*/ 45 h 92"/>
                    <a:gd name="T8" fmla="*/ 45 w 114"/>
                    <a:gd name="T9" fmla="*/ 50 h 92"/>
                    <a:gd name="T10" fmla="*/ 6 w 114"/>
                    <a:gd name="T11" fmla="*/ 66 h 92"/>
                    <a:gd name="T12" fmla="*/ 21 w 114"/>
                    <a:gd name="T13" fmla="*/ 87 h 92"/>
                    <a:gd name="T14" fmla="*/ 66 w 114"/>
                    <a:gd name="T15" fmla="*/ 72 h 92"/>
                    <a:gd name="T16" fmla="*/ 104 w 114"/>
                    <a:gd name="T17" fmla="*/ 54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2"/>
                    <a:gd name="T29" fmla="*/ 114 w 114"/>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2">
                      <a:moveTo>
                        <a:pt x="114" y="0"/>
                      </a:moveTo>
                      <a:cubicBezTo>
                        <a:pt x="106" y="2"/>
                        <a:pt x="82" y="14"/>
                        <a:pt x="65" y="17"/>
                      </a:cubicBezTo>
                      <a:cubicBezTo>
                        <a:pt x="48" y="20"/>
                        <a:pt x="18" y="15"/>
                        <a:pt x="9" y="20"/>
                      </a:cubicBezTo>
                      <a:cubicBezTo>
                        <a:pt x="0" y="25"/>
                        <a:pt x="5" y="40"/>
                        <a:pt x="11" y="45"/>
                      </a:cubicBezTo>
                      <a:cubicBezTo>
                        <a:pt x="17" y="50"/>
                        <a:pt x="46" y="47"/>
                        <a:pt x="45" y="50"/>
                      </a:cubicBezTo>
                      <a:cubicBezTo>
                        <a:pt x="44" y="53"/>
                        <a:pt x="10" y="60"/>
                        <a:pt x="6" y="66"/>
                      </a:cubicBezTo>
                      <a:cubicBezTo>
                        <a:pt x="2" y="72"/>
                        <a:pt x="3" y="92"/>
                        <a:pt x="21" y="87"/>
                      </a:cubicBezTo>
                      <a:cubicBezTo>
                        <a:pt x="31" y="88"/>
                        <a:pt x="52" y="77"/>
                        <a:pt x="66" y="72"/>
                      </a:cubicBezTo>
                      <a:cubicBezTo>
                        <a:pt x="80" y="67"/>
                        <a:pt x="96" y="58"/>
                        <a:pt x="104" y="54"/>
                      </a:cubicBez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61" name="Freeform 147"/>
                <p:cNvSpPr>
                  <a:spLocks noChangeAspect="1"/>
                </p:cNvSpPr>
                <p:nvPr/>
              </p:nvSpPr>
              <p:spPr bwMode="auto">
                <a:xfrm>
                  <a:off x="3385" y="3409"/>
                  <a:ext cx="43" cy="24"/>
                </a:xfrm>
                <a:custGeom>
                  <a:avLst/>
                  <a:gdLst>
                    <a:gd name="T0" fmla="*/ 0 w 43"/>
                    <a:gd name="T1" fmla="*/ 24 h 24"/>
                    <a:gd name="T2" fmla="*/ 43 w 43"/>
                    <a:gd name="T3" fmla="*/ 0 h 24"/>
                    <a:gd name="T4" fmla="*/ 0 60000 65536"/>
                    <a:gd name="T5" fmla="*/ 0 60000 65536"/>
                    <a:gd name="T6" fmla="*/ 0 w 43"/>
                    <a:gd name="T7" fmla="*/ 0 h 24"/>
                    <a:gd name="T8" fmla="*/ 43 w 43"/>
                    <a:gd name="T9" fmla="*/ 24 h 24"/>
                  </a:gdLst>
                  <a:ahLst/>
                  <a:cxnLst>
                    <a:cxn ang="T4">
                      <a:pos x="T0" y="T1"/>
                    </a:cxn>
                    <a:cxn ang="T5">
                      <a:pos x="T2" y="T3"/>
                    </a:cxn>
                  </a:cxnLst>
                  <a:rect l="T6" t="T7" r="T8" b="T9"/>
                  <a:pathLst>
                    <a:path w="43" h="24">
                      <a:moveTo>
                        <a:pt x="0" y="24"/>
                      </a:moveTo>
                      <a:lnTo>
                        <a:pt x="43" y="0"/>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62" name="Freeform 148"/>
                <p:cNvSpPr>
                  <a:spLocks noChangeAspect="1"/>
                </p:cNvSpPr>
                <p:nvPr/>
              </p:nvSpPr>
              <p:spPr bwMode="auto">
                <a:xfrm>
                  <a:off x="3396" y="3366"/>
                  <a:ext cx="24" cy="12"/>
                </a:xfrm>
                <a:custGeom>
                  <a:avLst/>
                  <a:gdLst>
                    <a:gd name="T0" fmla="*/ 0 w 24"/>
                    <a:gd name="T1" fmla="*/ 12 h 12"/>
                    <a:gd name="T2" fmla="*/ 24 w 24"/>
                    <a:gd name="T3" fmla="*/ 0 h 12"/>
                    <a:gd name="T4" fmla="*/ 0 60000 65536"/>
                    <a:gd name="T5" fmla="*/ 0 60000 65536"/>
                    <a:gd name="T6" fmla="*/ 0 w 24"/>
                    <a:gd name="T7" fmla="*/ 0 h 12"/>
                    <a:gd name="T8" fmla="*/ 24 w 24"/>
                    <a:gd name="T9" fmla="*/ 12 h 12"/>
                  </a:gdLst>
                  <a:ahLst/>
                  <a:cxnLst>
                    <a:cxn ang="T4">
                      <a:pos x="T0" y="T1"/>
                    </a:cxn>
                    <a:cxn ang="T5">
                      <a:pos x="T2" y="T3"/>
                    </a:cxn>
                  </a:cxnLst>
                  <a:rect l="T6" t="T7" r="T8" b="T9"/>
                  <a:pathLst>
                    <a:path w="24" h="12">
                      <a:moveTo>
                        <a:pt x="0" y="12"/>
                      </a:moveTo>
                      <a:lnTo>
                        <a:pt x="24" y="0"/>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63" name="Freeform 149"/>
                <p:cNvSpPr>
                  <a:spLocks noChangeAspect="1"/>
                </p:cNvSpPr>
                <p:nvPr/>
              </p:nvSpPr>
              <p:spPr bwMode="auto">
                <a:xfrm>
                  <a:off x="3442" y="3359"/>
                  <a:ext cx="38" cy="24"/>
                </a:xfrm>
                <a:custGeom>
                  <a:avLst/>
                  <a:gdLst>
                    <a:gd name="T0" fmla="*/ 0 w 38"/>
                    <a:gd name="T1" fmla="*/ 0 h 24"/>
                    <a:gd name="T2" fmla="*/ 38 w 38"/>
                    <a:gd name="T3" fmla="*/ 24 h 24"/>
                    <a:gd name="T4" fmla="*/ 0 60000 65536"/>
                    <a:gd name="T5" fmla="*/ 0 60000 65536"/>
                    <a:gd name="T6" fmla="*/ 0 w 38"/>
                    <a:gd name="T7" fmla="*/ 0 h 24"/>
                    <a:gd name="T8" fmla="*/ 38 w 38"/>
                    <a:gd name="T9" fmla="*/ 24 h 24"/>
                  </a:gdLst>
                  <a:ahLst/>
                  <a:cxnLst>
                    <a:cxn ang="T4">
                      <a:pos x="T0" y="T1"/>
                    </a:cxn>
                    <a:cxn ang="T5">
                      <a:pos x="T2" y="T3"/>
                    </a:cxn>
                  </a:cxnLst>
                  <a:rect l="T6" t="T7" r="T8" b="T9"/>
                  <a:pathLst>
                    <a:path w="38" h="24">
                      <a:moveTo>
                        <a:pt x="0" y="0"/>
                      </a:moveTo>
                      <a:lnTo>
                        <a:pt x="38" y="24"/>
                      </a:lnTo>
                    </a:path>
                  </a:pathLst>
                </a:custGeom>
                <a:noFill/>
                <a:ln w="6350" cap="flat" cmpd="sng">
                  <a:solidFill>
                    <a:srgbClr val="FF6600"/>
                  </a:solidFill>
                  <a:prstDash val="solid"/>
                  <a:round/>
                  <a:headEnd type="none" w="med" len="med"/>
                  <a:tailEnd type="none" w="med" len="med"/>
                </a:ln>
              </p:spPr>
              <p:txBody>
                <a:bodyPr/>
                <a:lstStyle/>
                <a:p>
                  <a:endParaRPr lang="en-US"/>
                </a:p>
              </p:txBody>
            </p:sp>
            <p:sp>
              <p:nvSpPr>
                <p:cNvPr id="17664" name="Freeform 150"/>
                <p:cNvSpPr>
                  <a:spLocks noChangeAspect="1"/>
                </p:cNvSpPr>
                <p:nvPr/>
              </p:nvSpPr>
              <p:spPr bwMode="auto">
                <a:xfrm>
                  <a:off x="3442" y="3410"/>
                  <a:ext cx="44" cy="29"/>
                </a:xfrm>
                <a:custGeom>
                  <a:avLst/>
                  <a:gdLst>
                    <a:gd name="T0" fmla="*/ 0 w 44"/>
                    <a:gd name="T1" fmla="*/ 0 h 29"/>
                    <a:gd name="T2" fmla="*/ 44 w 44"/>
                    <a:gd name="T3" fmla="*/ 29 h 29"/>
                    <a:gd name="T4" fmla="*/ 0 60000 65536"/>
                    <a:gd name="T5" fmla="*/ 0 60000 65536"/>
                    <a:gd name="T6" fmla="*/ 0 w 44"/>
                    <a:gd name="T7" fmla="*/ 0 h 29"/>
                    <a:gd name="T8" fmla="*/ 44 w 44"/>
                    <a:gd name="T9" fmla="*/ 29 h 29"/>
                  </a:gdLst>
                  <a:ahLst/>
                  <a:cxnLst>
                    <a:cxn ang="T4">
                      <a:pos x="T0" y="T1"/>
                    </a:cxn>
                    <a:cxn ang="T5">
                      <a:pos x="T2" y="T3"/>
                    </a:cxn>
                  </a:cxnLst>
                  <a:rect l="T6" t="T7" r="T8" b="T9"/>
                  <a:pathLst>
                    <a:path w="44" h="29">
                      <a:moveTo>
                        <a:pt x="0" y="0"/>
                      </a:moveTo>
                      <a:lnTo>
                        <a:pt x="44" y="29"/>
                      </a:lnTo>
                    </a:path>
                  </a:pathLst>
                </a:custGeom>
                <a:noFill/>
                <a:ln w="6350" cap="flat" cmpd="sng">
                  <a:solidFill>
                    <a:srgbClr val="FF6600"/>
                  </a:solidFill>
                  <a:prstDash val="solid"/>
                  <a:round/>
                  <a:headEnd type="none" w="med" len="med"/>
                  <a:tailEnd type="none" w="med" len="med"/>
                </a:ln>
              </p:spPr>
              <p:txBody>
                <a:bodyPr/>
                <a:lstStyle/>
                <a:p>
                  <a:endParaRPr lang="en-US"/>
                </a:p>
              </p:txBody>
            </p:sp>
          </p:grpSp>
        </p:grpSp>
      </p:grpSp>
      <p:grpSp>
        <p:nvGrpSpPr>
          <p:cNvPr id="12" name="Group 28"/>
          <p:cNvGrpSpPr>
            <a:grpSpLocks noChangeAspect="1"/>
          </p:cNvGrpSpPr>
          <p:nvPr/>
        </p:nvGrpSpPr>
        <p:grpSpPr bwMode="auto">
          <a:xfrm>
            <a:off x="6138863" y="3033713"/>
            <a:ext cx="714375" cy="762000"/>
            <a:chOff x="1529" y="720"/>
            <a:chExt cx="2701" cy="2879"/>
          </a:xfrm>
        </p:grpSpPr>
        <p:sp>
          <p:nvSpPr>
            <p:cNvPr id="17440" name="Freeform 29"/>
            <p:cNvSpPr>
              <a:spLocks noChangeAspect="1"/>
            </p:cNvSpPr>
            <p:nvPr/>
          </p:nvSpPr>
          <p:spPr bwMode="auto">
            <a:xfrm>
              <a:off x="1529" y="720"/>
              <a:ext cx="2701" cy="2879"/>
            </a:xfrm>
            <a:custGeom>
              <a:avLst/>
              <a:gdLst>
                <a:gd name="T0" fmla="*/ 974044 w 531"/>
                <a:gd name="T1" fmla="*/ 1518861 h 566"/>
                <a:gd name="T2" fmla="*/ 964058 w 531"/>
                <a:gd name="T3" fmla="*/ 1358964 h 566"/>
                <a:gd name="T4" fmla="*/ 926540 w 531"/>
                <a:gd name="T5" fmla="*/ 1324736 h 566"/>
                <a:gd name="T6" fmla="*/ 824130 w 531"/>
                <a:gd name="T7" fmla="*/ 1147347 h 566"/>
                <a:gd name="T8" fmla="*/ 732408 w 531"/>
                <a:gd name="T9" fmla="*/ 1157465 h 566"/>
                <a:gd name="T10" fmla="*/ 500789 w 531"/>
                <a:gd name="T11" fmla="*/ 1157465 h 566"/>
                <a:gd name="T12" fmla="*/ 364172 w 531"/>
                <a:gd name="T13" fmla="*/ 1065744 h 566"/>
                <a:gd name="T14" fmla="*/ 275868 w 531"/>
                <a:gd name="T15" fmla="*/ 1008098 h 566"/>
                <a:gd name="T16" fmla="*/ 88309 w 531"/>
                <a:gd name="T17" fmla="*/ 905720 h 566"/>
                <a:gd name="T18" fmla="*/ 13429 w 531"/>
                <a:gd name="T19" fmla="*/ 807270 h 566"/>
                <a:gd name="T20" fmla="*/ 0 w 531"/>
                <a:gd name="T21" fmla="*/ 684088 h 566"/>
                <a:gd name="T22" fmla="*/ 27503 w 531"/>
                <a:gd name="T23" fmla="*/ 548282 h 566"/>
                <a:gd name="T24" fmla="*/ 47504 w 531"/>
                <a:gd name="T25" fmla="*/ 489959 h 566"/>
                <a:gd name="T26" fmla="*/ 78319 w 531"/>
                <a:gd name="T27" fmla="*/ 419042 h 566"/>
                <a:gd name="T28" fmla="*/ 306658 w 531"/>
                <a:gd name="T29" fmla="*/ 184114 h 566"/>
                <a:gd name="T30" fmla="*/ 398380 w 531"/>
                <a:gd name="T31" fmla="*/ 132520 h 566"/>
                <a:gd name="T32" fmla="*/ 469974 w 531"/>
                <a:gd name="T33" fmla="*/ 99097 h 566"/>
                <a:gd name="T34" fmla="*/ 691476 w 531"/>
                <a:gd name="T35" fmla="*/ 24090 h 566"/>
                <a:gd name="T36" fmla="*/ 786642 w 531"/>
                <a:gd name="T37" fmla="*/ 16714 h 566"/>
                <a:gd name="T38" fmla="*/ 895750 w 531"/>
                <a:gd name="T39" fmla="*/ 13429 h 566"/>
                <a:gd name="T40" fmla="*/ 1018262 w 531"/>
                <a:gd name="T41" fmla="*/ 27503 h 566"/>
                <a:gd name="T42" fmla="*/ 1123957 w 531"/>
                <a:gd name="T43" fmla="*/ 20804 h 566"/>
                <a:gd name="T44" fmla="*/ 1283987 w 531"/>
                <a:gd name="T45" fmla="*/ 71593 h 566"/>
                <a:gd name="T46" fmla="*/ 1365724 w 531"/>
                <a:gd name="T47" fmla="*/ 119092 h 566"/>
                <a:gd name="T48" fmla="*/ 1450742 w 531"/>
                <a:gd name="T49" fmla="*/ 163309 h 566"/>
                <a:gd name="T50" fmla="*/ 1589994 w 531"/>
                <a:gd name="T51" fmla="*/ 272422 h 566"/>
                <a:gd name="T52" fmla="*/ 1648159 w 531"/>
                <a:gd name="T53" fmla="*/ 337438 h 566"/>
                <a:gd name="T54" fmla="*/ 1692377 w 531"/>
                <a:gd name="T55" fmla="*/ 449160 h 566"/>
                <a:gd name="T56" fmla="*/ 1743299 w 531"/>
                <a:gd name="T57" fmla="*/ 527477 h 566"/>
                <a:gd name="T58" fmla="*/ 1791475 w 531"/>
                <a:gd name="T59" fmla="*/ 680802 h 566"/>
                <a:gd name="T60" fmla="*/ 1685678 w 531"/>
                <a:gd name="T61" fmla="*/ 980727 h 566"/>
                <a:gd name="T62" fmla="*/ 1638149 w 531"/>
                <a:gd name="T63" fmla="*/ 1014827 h 566"/>
                <a:gd name="T64" fmla="*/ 1705806 w 531"/>
                <a:gd name="T65" fmla="*/ 1144062 h 566"/>
                <a:gd name="T66" fmla="*/ 1654863 w 531"/>
                <a:gd name="T67" fmla="*/ 1256454 h 566"/>
                <a:gd name="T68" fmla="*/ 1579856 w 531"/>
                <a:gd name="T69" fmla="*/ 1324736 h 566"/>
                <a:gd name="T70" fmla="*/ 1501532 w 531"/>
                <a:gd name="T71" fmla="*/ 1372266 h 566"/>
                <a:gd name="T72" fmla="*/ 1413228 w 531"/>
                <a:gd name="T73" fmla="*/ 1399769 h 566"/>
                <a:gd name="T74" fmla="*/ 1334930 w 531"/>
                <a:gd name="T75" fmla="*/ 1419896 h 566"/>
                <a:gd name="T76" fmla="*/ 1246468 w 531"/>
                <a:gd name="T77" fmla="*/ 1385694 h 566"/>
                <a:gd name="T78" fmla="*/ 1205694 w 531"/>
                <a:gd name="T79" fmla="*/ 1297361 h 566"/>
                <a:gd name="T80" fmla="*/ 1191593 w 531"/>
                <a:gd name="T81" fmla="*/ 1354875 h 566"/>
                <a:gd name="T82" fmla="*/ 1184889 w 531"/>
                <a:gd name="T83" fmla="*/ 1372266 h 566"/>
                <a:gd name="T84" fmla="*/ 1195032 w 531"/>
                <a:gd name="T85" fmla="*/ 1538988 h 566"/>
                <a:gd name="T86" fmla="*/ 1205694 w 531"/>
                <a:gd name="T87" fmla="*/ 1917231 h 5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1"/>
                <a:gd name="T133" fmla="*/ 0 h 566"/>
                <a:gd name="T134" fmla="*/ 531 w 531"/>
                <a:gd name="T135" fmla="*/ 566 h 5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1" h="566">
                  <a:moveTo>
                    <a:pt x="318" y="566"/>
                  </a:moveTo>
                  <a:cubicBezTo>
                    <a:pt x="315" y="553"/>
                    <a:pt x="308" y="511"/>
                    <a:pt x="303" y="491"/>
                  </a:cubicBezTo>
                  <a:cubicBezTo>
                    <a:pt x="298" y="470"/>
                    <a:pt x="290" y="457"/>
                    <a:pt x="286" y="446"/>
                  </a:cubicBezTo>
                  <a:cubicBezTo>
                    <a:pt x="282" y="435"/>
                    <a:pt x="277" y="431"/>
                    <a:pt x="276" y="425"/>
                  </a:cubicBezTo>
                  <a:cubicBezTo>
                    <a:pt x="274" y="419"/>
                    <a:pt x="276" y="414"/>
                    <a:pt x="277" y="409"/>
                  </a:cubicBezTo>
                  <a:cubicBezTo>
                    <a:pt x="278" y="405"/>
                    <a:pt x="281" y="402"/>
                    <a:pt x="283" y="399"/>
                  </a:cubicBezTo>
                  <a:cubicBezTo>
                    <a:pt x="285" y="396"/>
                    <a:pt x="289" y="394"/>
                    <a:pt x="289" y="393"/>
                  </a:cubicBezTo>
                  <a:cubicBezTo>
                    <a:pt x="289" y="392"/>
                    <a:pt x="286" y="394"/>
                    <a:pt x="284" y="393"/>
                  </a:cubicBezTo>
                  <a:cubicBezTo>
                    <a:pt x="281" y="392"/>
                    <a:pt x="277" y="392"/>
                    <a:pt x="272" y="389"/>
                  </a:cubicBezTo>
                  <a:cubicBezTo>
                    <a:pt x="268" y="386"/>
                    <a:pt x="260" y="380"/>
                    <a:pt x="256" y="372"/>
                  </a:cubicBezTo>
                  <a:cubicBezTo>
                    <a:pt x="251" y="365"/>
                    <a:pt x="245" y="354"/>
                    <a:pt x="243" y="345"/>
                  </a:cubicBezTo>
                  <a:cubicBezTo>
                    <a:pt x="243" y="342"/>
                    <a:pt x="242" y="340"/>
                    <a:pt x="242" y="337"/>
                  </a:cubicBezTo>
                  <a:cubicBezTo>
                    <a:pt x="242" y="338"/>
                    <a:pt x="242" y="338"/>
                    <a:pt x="242" y="338"/>
                  </a:cubicBezTo>
                  <a:cubicBezTo>
                    <a:pt x="240" y="338"/>
                    <a:pt x="238" y="336"/>
                    <a:pt x="234" y="336"/>
                  </a:cubicBezTo>
                  <a:cubicBezTo>
                    <a:pt x="230" y="337"/>
                    <a:pt x="222" y="339"/>
                    <a:pt x="215" y="340"/>
                  </a:cubicBezTo>
                  <a:cubicBezTo>
                    <a:pt x="209" y="341"/>
                    <a:pt x="202" y="343"/>
                    <a:pt x="194" y="344"/>
                  </a:cubicBezTo>
                  <a:cubicBezTo>
                    <a:pt x="187" y="345"/>
                    <a:pt x="178" y="346"/>
                    <a:pt x="171" y="346"/>
                  </a:cubicBezTo>
                  <a:cubicBezTo>
                    <a:pt x="163" y="345"/>
                    <a:pt x="153" y="343"/>
                    <a:pt x="147" y="340"/>
                  </a:cubicBezTo>
                  <a:cubicBezTo>
                    <a:pt x="142" y="338"/>
                    <a:pt x="141" y="332"/>
                    <a:pt x="137" y="329"/>
                  </a:cubicBezTo>
                  <a:cubicBezTo>
                    <a:pt x="134" y="326"/>
                    <a:pt x="131" y="324"/>
                    <a:pt x="126" y="322"/>
                  </a:cubicBezTo>
                  <a:cubicBezTo>
                    <a:pt x="121" y="319"/>
                    <a:pt x="112" y="317"/>
                    <a:pt x="107" y="313"/>
                  </a:cubicBezTo>
                  <a:cubicBezTo>
                    <a:pt x="102" y="309"/>
                    <a:pt x="99" y="300"/>
                    <a:pt x="97" y="297"/>
                  </a:cubicBezTo>
                  <a:cubicBezTo>
                    <a:pt x="91" y="297"/>
                    <a:pt x="91" y="297"/>
                    <a:pt x="91" y="297"/>
                  </a:cubicBezTo>
                  <a:cubicBezTo>
                    <a:pt x="88" y="297"/>
                    <a:pt x="84" y="297"/>
                    <a:pt x="81" y="296"/>
                  </a:cubicBezTo>
                  <a:cubicBezTo>
                    <a:pt x="67" y="295"/>
                    <a:pt x="52" y="288"/>
                    <a:pt x="44" y="284"/>
                  </a:cubicBezTo>
                  <a:cubicBezTo>
                    <a:pt x="35" y="280"/>
                    <a:pt x="32" y="275"/>
                    <a:pt x="29" y="272"/>
                  </a:cubicBezTo>
                  <a:cubicBezTo>
                    <a:pt x="26" y="269"/>
                    <a:pt x="27" y="267"/>
                    <a:pt x="26" y="266"/>
                  </a:cubicBezTo>
                  <a:cubicBezTo>
                    <a:pt x="25" y="264"/>
                    <a:pt x="23" y="265"/>
                    <a:pt x="20" y="262"/>
                  </a:cubicBezTo>
                  <a:cubicBezTo>
                    <a:pt x="17" y="259"/>
                    <a:pt x="10" y="250"/>
                    <a:pt x="7" y="245"/>
                  </a:cubicBezTo>
                  <a:cubicBezTo>
                    <a:pt x="5" y="241"/>
                    <a:pt x="5" y="242"/>
                    <a:pt x="4" y="237"/>
                  </a:cubicBezTo>
                  <a:cubicBezTo>
                    <a:pt x="3" y="232"/>
                    <a:pt x="1" y="220"/>
                    <a:pt x="1" y="215"/>
                  </a:cubicBezTo>
                  <a:cubicBezTo>
                    <a:pt x="0" y="210"/>
                    <a:pt x="2" y="208"/>
                    <a:pt x="2" y="206"/>
                  </a:cubicBezTo>
                  <a:cubicBezTo>
                    <a:pt x="2" y="204"/>
                    <a:pt x="0" y="205"/>
                    <a:pt x="0" y="201"/>
                  </a:cubicBezTo>
                  <a:cubicBezTo>
                    <a:pt x="0" y="197"/>
                    <a:pt x="0" y="188"/>
                    <a:pt x="0" y="182"/>
                  </a:cubicBezTo>
                  <a:cubicBezTo>
                    <a:pt x="1" y="176"/>
                    <a:pt x="2" y="169"/>
                    <a:pt x="3" y="166"/>
                  </a:cubicBezTo>
                  <a:cubicBezTo>
                    <a:pt x="5" y="162"/>
                    <a:pt x="7" y="163"/>
                    <a:pt x="8" y="161"/>
                  </a:cubicBezTo>
                  <a:cubicBezTo>
                    <a:pt x="9" y="160"/>
                    <a:pt x="7" y="159"/>
                    <a:pt x="8" y="157"/>
                  </a:cubicBezTo>
                  <a:cubicBezTo>
                    <a:pt x="8" y="155"/>
                    <a:pt x="9" y="151"/>
                    <a:pt x="10" y="149"/>
                  </a:cubicBezTo>
                  <a:cubicBezTo>
                    <a:pt x="11" y="147"/>
                    <a:pt x="13" y="147"/>
                    <a:pt x="14" y="144"/>
                  </a:cubicBezTo>
                  <a:cubicBezTo>
                    <a:pt x="15" y="142"/>
                    <a:pt x="14" y="138"/>
                    <a:pt x="15" y="135"/>
                  </a:cubicBezTo>
                  <a:cubicBezTo>
                    <a:pt x="17" y="133"/>
                    <a:pt x="21" y="132"/>
                    <a:pt x="22" y="130"/>
                  </a:cubicBezTo>
                  <a:cubicBezTo>
                    <a:pt x="23" y="128"/>
                    <a:pt x="21" y="127"/>
                    <a:pt x="23" y="123"/>
                  </a:cubicBezTo>
                  <a:cubicBezTo>
                    <a:pt x="26" y="119"/>
                    <a:pt x="29" y="113"/>
                    <a:pt x="37" y="104"/>
                  </a:cubicBezTo>
                  <a:cubicBezTo>
                    <a:pt x="45" y="95"/>
                    <a:pt x="64" y="77"/>
                    <a:pt x="72" y="68"/>
                  </a:cubicBezTo>
                  <a:cubicBezTo>
                    <a:pt x="81" y="60"/>
                    <a:pt x="85" y="57"/>
                    <a:pt x="90" y="54"/>
                  </a:cubicBezTo>
                  <a:cubicBezTo>
                    <a:pt x="96" y="51"/>
                    <a:pt x="101" y="48"/>
                    <a:pt x="105" y="47"/>
                  </a:cubicBezTo>
                  <a:cubicBezTo>
                    <a:pt x="108" y="46"/>
                    <a:pt x="108" y="49"/>
                    <a:pt x="110" y="48"/>
                  </a:cubicBezTo>
                  <a:cubicBezTo>
                    <a:pt x="112" y="47"/>
                    <a:pt x="114" y="42"/>
                    <a:pt x="117" y="39"/>
                  </a:cubicBezTo>
                  <a:cubicBezTo>
                    <a:pt x="120" y="36"/>
                    <a:pt x="128" y="33"/>
                    <a:pt x="131" y="32"/>
                  </a:cubicBezTo>
                  <a:cubicBezTo>
                    <a:pt x="134" y="32"/>
                    <a:pt x="134" y="35"/>
                    <a:pt x="135" y="34"/>
                  </a:cubicBezTo>
                  <a:cubicBezTo>
                    <a:pt x="136" y="33"/>
                    <a:pt x="136" y="30"/>
                    <a:pt x="138" y="29"/>
                  </a:cubicBezTo>
                  <a:cubicBezTo>
                    <a:pt x="141" y="27"/>
                    <a:pt x="145" y="26"/>
                    <a:pt x="152" y="24"/>
                  </a:cubicBezTo>
                  <a:cubicBezTo>
                    <a:pt x="158" y="22"/>
                    <a:pt x="170" y="17"/>
                    <a:pt x="179" y="14"/>
                  </a:cubicBezTo>
                  <a:cubicBezTo>
                    <a:pt x="187" y="11"/>
                    <a:pt x="198" y="8"/>
                    <a:pt x="203" y="7"/>
                  </a:cubicBezTo>
                  <a:cubicBezTo>
                    <a:pt x="209" y="6"/>
                    <a:pt x="209" y="7"/>
                    <a:pt x="211" y="8"/>
                  </a:cubicBezTo>
                  <a:cubicBezTo>
                    <a:pt x="213" y="8"/>
                    <a:pt x="213" y="10"/>
                    <a:pt x="217" y="10"/>
                  </a:cubicBezTo>
                  <a:cubicBezTo>
                    <a:pt x="220" y="9"/>
                    <a:pt x="225" y="5"/>
                    <a:pt x="231" y="5"/>
                  </a:cubicBezTo>
                  <a:cubicBezTo>
                    <a:pt x="236" y="5"/>
                    <a:pt x="245" y="8"/>
                    <a:pt x="248" y="8"/>
                  </a:cubicBezTo>
                  <a:cubicBezTo>
                    <a:pt x="251" y="8"/>
                    <a:pt x="249" y="5"/>
                    <a:pt x="251" y="5"/>
                  </a:cubicBezTo>
                  <a:cubicBezTo>
                    <a:pt x="254" y="4"/>
                    <a:pt x="258" y="5"/>
                    <a:pt x="263" y="4"/>
                  </a:cubicBezTo>
                  <a:cubicBezTo>
                    <a:pt x="267" y="3"/>
                    <a:pt x="272" y="0"/>
                    <a:pt x="278" y="0"/>
                  </a:cubicBezTo>
                  <a:cubicBezTo>
                    <a:pt x="283" y="0"/>
                    <a:pt x="290" y="3"/>
                    <a:pt x="294" y="5"/>
                  </a:cubicBezTo>
                  <a:cubicBezTo>
                    <a:pt x="297" y="6"/>
                    <a:pt x="296" y="8"/>
                    <a:pt x="299" y="8"/>
                  </a:cubicBezTo>
                  <a:cubicBezTo>
                    <a:pt x="302" y="8"/>
                    <a:pt x="306" y="6"/>
                    <a:pt x="310" y="6"/>
                  </a:cubicBezTo>
                  <a:cubicBezTo>
                    <a:pt x="313" y="6"/>
                    <a:pt x="317" y="8"/>
                    <a:pt x="321" y="8"/>
                  </a:cubicBezTo>
                  <a:cubicBezTo>
                    <a:pt x="324" y="8"/>
                    <a:pt x="327" y="6"/>
                    <a:pt x="330" y="6"/>
                  </a:cubicBezTo>
                  <a:cubicBezTo>
                    <a:pt x="334" y="5"/>
                    <a:pt x="337" y="5"/>
                    <a:pt x="342" y="6"/>
                  </a:cubicBezTo>
                  <a:cubicBezTo>
                    <a:pt x="347" y="8"/>
                    <a:pt x="355" y="11"/>
                    <a:pt x="361" y="14"/>
                  </a:cubicBezTo>
                  <a:cubicBezTo>
                    <a:pt x="367" y="16"/>
                    <a:pt x="373" y="20"/>
                    <a:pt x="377" y="21"/>
                  </a:cubicBezTo>
                  <a:cubicBezTo>
                    <a:pt x="382" y="23"/>
                    <a:pt x="384" y="21"/>
                    <a:pt x="387" y="22"/>
                  </a:cubicBezTo>
                  <a:cubicBezTo>
                    <a:pt x="390" y="23"/>
                    <a:pt x="394" y="25"/>
                    <a:pt x="397" y="27"/>
                  </a:cubicBezTo>
                  <a:cubicBezTo>
                    <a:pt x="400" y="29"/>
                    <a:pt x="400" y="34"/>
                    <a:pt x="401" y="35"/>
                  </a:cubicBezTo>
                  <a:cubicBezTo>
                    <a:pt x="404" y="36"/>
                    <a:pt x="407" y="33"/>
                    <a:pt x="410" y="35"/>
                  </a:cubicBezTo>
                  <a:cubicBezTo>
                    <a:pt x="413" y="37"/>
                    <a:pt x="417" y="44"/>
                    <a:pt x="419" y="46"/>
                  </a:cubicBezTo>
                  <a:cubicBezTo>
                    <a:pt x="421" y="48"/>
                    <a:pt x="422" y="47"/>
                    <a:pt x="426" y="48"/>
                  </a:cubicBezTo>
                  <a:cubicBezTo>
                    <a:pt x="429" y="50"/>
                    <a:pt x="436" y="54"/>
                    <a:pt x="440" y="56"/>
                  </a:cubicBezTo>
                  <a:cubicBezTo>
                    <a:pt x="445" y="59"/>
                    <a:pt x="449" y="61"/>
                    <a:pt x="454" y="65"/>
                  </a:cubicBezTo>
                  <a:cubicBezTo>
                    <a:pt x="458" y="69"/>
                    <a:pt x="464" y="76"/>
                    <a:pt x="467" y="80"/>
                  </a:cubicBezTo>
                  <a:cubicBezTo>
                    <a:pt x="470" y="84"/>
                    <a:pt x="471" y="89"/>
                    <a:pt x="472" y="91"/>
                  </a:cubicBezTo>
                  <a:cubicBezTo>
                    <a:pt x="474" y="93"/>
                    <a:pt x="476" y="92"/>
                    <a:pt x="478" y="93"/>
                  </a:cubicBezTo>
                  <a:cubicBezTo>
                    <a:pt x="480" y="95"/>
                    <a:pt x="481" y="96"/>
                    <a:pt x="484" y="99"/>
                  </a:cubicBezTo>
                  <a:cubicBezTo>
                    <a:pt x="486" y="102"/>
                    <a:pt x="490" y="107"/>
                    <a:pt x="491" y="112"/>
                  </a:cubicBezTo>
                  <a:cubicBezTo>
                    <a:pt x="492" y="116"/>
                    <a:pt x="490" y="124"/>
                    <a:pt x="491" y="127"/>
                  </a:cubicBezTo>
                  <a:cubicBezTo>
                    <a:pt x="492" y="131"/>
                    <a:pt x="496" y="130"/>
                    <a:pt x="497" y="132"/>
                  </a:cubicBezTo>
                  <a:cubicBezTo>
                    <a:pt x="498" y="134"/>
                    <a:pt x="498" y="136"/>
                    <a:pt x="500" y="139"/>
                  </a:cubicBezTo>
                  <a:cubicBezTo>
                    <a:pt x="501" y="142"/>
                    <a:pt x="503" y="148"/>
                    <a:pt x="505" y="151"/>
                  </a:cubicBezTo>
                  <a:cubicBezTo>
                    <a:pt x="507" y="154"/>
                    <a:pt x="509" y="150"/>
                    <a:pt x="512" y="155"/>
                  </a:cubicBezTo>
                  <a:cubicBezTo>
                    <a:pt x="515" y="160"/>
                    <a:pt x="522" y="175"/>
                    <a:pt x="523" y="182"/>
                  </a:cubicBezTo>
                  <a:cubicBezTo>
                    <a:pt x="525" y="188"/>
                    <a:pt x="522" y="188"/>
                    <a:pt x="522" y="191"/>
                  </a:cubicBezTo>
                  <a:cubicBezTo>
                    <a:pt x="522" y="194"/>
                    <a:pt x="525" y="191"/>
                    <a:pt x="526" y="200"/>
                  </a:cubicBezTo>
                  <a:cubicBezTo>
                    <a:pt x="527" y="208"/>
                    <a:pt x="531" y="228"/>
                    <a:pt x="530" y="241"/>
                  </a:cubicBezTo>
                  <a:cubicBezTo>
                    <a:pt x="528" y="255"/>
                    <a:pt x="521" y="272"/>
                    <a:pt x="515" y="280"/>
                  </a:cubicBezTo>
                  <a:cubicBezTo>
                    <a:pt x="509" y="288"/>
                    <a:pt x="500" y="286"/>
                    <a:pt x="495" y="288"/>
                  </a:cubicBezTo>
                  <a:cubicBezTo>
                    <a:pt x="490" y="291"/>
                    <a:pt x="489" y="295"/>
                    <a:pt x="486" y="296"/>
                  </a:cubicBezTo>
                  <a:cubicBezTo>
                    <a:pt x="484" y="298"/>
                    <a:pt x="484" y="298"/>
                    <a:pt x="482" y="298"/>
                  </a:cubicBezTo>
                  <a:cubicBezTo>
                    <a:pt x="481" y="298"/>
                    <a:pt x="481" y="298"/>
                    <a:pt x="481" y="298"/>
                  </a:cubicBezTo>
                  <a:cubicBezTo>
                    <a:pt x="485" y="302"/>
                    <a:pt x="492" y="310"/>
                    <a:pt x="494" y="314"/>
                  </a:cubicBezTo>
                  <a:cubicBezTo>
                    <a:pt x="497" y="318"/>
                    <a:pt x="496" y="320"/>
                    <a:pt x="497" y="324"/>
                  </a:cubicBezTo>
                  <a:cubicBezTo>
                    <a:pt x="498" y="327"/>
                    <a:pt x="501" y="331"/>
                    <a:pt x="501" y="336"/>
                  </a:cubicBezTo>
                  <a:cubicBezTo>
                    <a:pt x="501" y="341"/>
                    <a:pt x="496" y="348"/>
                    <a:pt x="495" y="352"/>
                  </a:cubicBezTo>
                  <a:cubicBezTo>
                    <a:pt x="494" y="356"/>
                    <a:pt x="495" y="358"/>
                    <a:pt x="493" y="361"/>
                  </a:cubicBezTo>
                  <a:cubicBezTo>
                    <a:pt x="492" y="364"/>
                    <a:pt x="489" y="366"/>
                    <a:pt x="486" y="369"/>
                  </a:cubicBezTo>
                  <a:cubicBezTo>
                    <a:pt x="483" y="372"/>
                    <a:pt x="480" y="377"/>
                    <a:pt x="478" y="379"/>
                  </a:cubicBezTo>
                  <a:cubicBezTo>
                    <a:pt x="475" y="381"/>
                    <a:pt x="471" y="382"/>
                    <a:pt x="469" y="383"/>
                  </a:cubicBezTo>
                  <a:cubicBezTo>
                    <a:pt x="467" y="385"/>
                    <a:pt x="466" y="387"/>
                    <a:pt x="464" y="389"/>
                  </a:cubicBezTo>
                  <a:cubicBezTo>
                    <a:pt x="461" y="391"/>
                    <a:pt x="457" y="393"/>
                    <a:pt x="455" y="394"/>
                  </a:cubicBezTo>
                  <a:cubicBezTo>
                    <a:pt x="452" y="395"/>
                    <a:pt x="450" y="396"/>
                    <a:pt x="447" y="398"/>
                  </a:cubicBezTo>
                  <a:cubicBezTo>
                    <a:pt x="445" y="399"/>
                    <a:pt x="443" y="402"/>
                    <a:pt x="441" y="403"/>
                  </a:cubicBezTo>
                  <a:cubicBezTo>
                    <a:pt x="438" y="404"/>
                    <a:pt x="436" y="404"/>
                    <a:pt x="433" y="405"/>
                  </a:cubicBezTo>
                  <a:cubicBezTo>
                    <a:pt x="429" y="406"/>
                    <a:pt x="424" y="408"/>
                    <a:pt x="421" y="409"/>
                  </a:cubicBezTo>
                  <a:cubicBezTo>
                    <a:pt x="418" y="410"/>
                    <a:pt x="418" y="410"/>
                    <a:pt x="415" y="411"/>
                  </a:cubicBezTo>
                  <a:cubicBezTo>
                    <a:pt x="413" y="412"/>
                    <a:pt x="409" y="414"/>
                    <a:pt x="406" y="415"/>
                  </a:cubicBezTo>
                  <a:cubicBezTo>
                    <a:pt x="403" y="416"/>
                    <a:pt x="402" y="417"/>
                    <a:pt x="400" y="418"/>
                  </a:cubicBezTo>
                  <a:cubicBezTo>
                    <a:pt x="397" y="418"/>
                    <a:pt x="394" y="417"/>
                    <a:pt x="392" y="417"/>
                  </a:cubicBezTo>
                  <a:cubicBezTo>
                    <a:pt x="390" y="417"/>
                    <a:pt x="388" y="417"/>
                    <a:pt x="385" y="416"/>
                  </a:cubicBezTo>
                  <a:cubicBezTo>
                    <a:pt x="382" y="415"/>
                    <a:pt x="377" y="415"/>
                    <a:pt x="373" y="414"/>
                  </a:cubicBezTo>
                  <a:cubicBezTo>
                    <a:pt x="370" y="412"/>
                    <a:pt x="368" y="410"/>
                    <a:pt x="366" y="407"/>
                  </a:cubicBezTo>
                  <a:cubicBezTo>
                    <a:pt x="363" y="405"/>
                    <a:pt x="360" y="400"/>
                    <a:pt x="358" y="398"/>
                  </a:cubicBezTo>
                  <a:cubicBezTo>
                    <a:pt x="357" y="395"/>
                    <a:pt x="356" y="393"/>
                    <a:pt x="355" y="391"/>
                  </a:cubicBezTo>
                  <a:cubicBezTo>
                    <a:pt x="354" y="388"/>
                    <a:pt x="354" y="382"/>
                    <a:pt x="354" y="381"/>
                  </a:cubicBezTo>
                  <a:cubicBezTo>
                    <a:pt x="354" y="380"/>
                    <a:pt x="354" y="382"/>
                    <a:pt x="354" y="382"/>
                  </a:cubicBezTo>
                  <a:cubicBezTo>
                    <a:pt x="354" y="380"/>
                    <a:pt x="354" y="380"/>
                    <a:pt x="354" y="380"/>
                  </a:cubicBezTo>
                  <a:cubicBezTo>
                    <a:pt x="353" y="387"/>
                    <a:pt x="351" y="397"/>
                    <a:pt x="350" y="398"/>
                  </a:cubicBezTo>
                  <a:cubicBezTo>
                    <a:pt x="348" y="397"/>
                    <a:pt x="348" y="397"/>
                    <a:pt x="348" y="397"/>
                  </a:cubicBezTo>
                  <a:cubicBezTo>
                    <a:pt x="348" y="398"/>
                    <a:pt x="347" y="399"/>
                    <a:pt x="347" y="400"/>
                  </a:cubicBezTo>
                  <a:cubicBezTo>
                    <a:pt x="347" y="401"/>
                    <a:pt x="348" y="403"/>
                    <a:pt x="348" y="403"/>
                  </a:cubicBezTo>
                  <a:cubicBezTo>
                    <a:pt x="349" y="402"/>
                    <a:pt x="349" y="402"/>
                    <a:pt x="349" y="402"/>
                  </a:cubicBezTo>
                  <a:cubicBezTo>
                    <a:pt x="350" y="402"/>
                    <a:pt x="350" y="403"/>
                    <a:pt x="351" y="405"/>
                  </a:cubicBezTo>
                  <a:cubicBezTo>
                    <a:pt x="352" y="412"/>
                    <a:pt x="351" y="440"/>
                    <a:pt x="351" y="452"/>
                  </a:cubicBezTo>
                  <a:cubicBezTo>
                    <a:pt x="351" y="465"/>
                    <a:pt x="351" y="468"/>
                    <a:pt x="351" y="480"/>
                  </a:cubicBezTo>
                  <a:cubicBezTo>
                    <a:pt x="352" y="493"/>
                    <a:pt x="352" y="513"/>
                    <a:pt x="353" y="527"/>
                  </a:cubicBezTo>
                  <a:cubicBezTo>
                    <a:pt x="354" y="541"/>
                    <a:pt x="354" y="555"/>
                    <a:pt x="354" y="563"/>
                  </a:cubicBezTo>
                </a:path>
              </a:pathLst>
            </a:custGeom>
            <a:solidFill>
              <a:srgbClr val="FFF5EE"/>
            </a:solidFill>
            <a:ln w="6350" cap="rnd">
              <a:solidFill>
                <a:srgbClr val="FF6600"/>
              </a:solidFill>
              <a:prstDash val="solid"/>
              <a:round/>
              <a:headEnd/>
              <a:tailEnd/>
            </a:ln>
          </p:spPr>
          <p:txBody>
            <a:bodyPr/>
            <a:lstStyle/>
            <a:p>
              <a:endParaRPr lang="en-US"/>
            </a:p>
          </p:txBody>
        </p:sp>
        <p:sp>
          <p:nvSpPr>
            <p:cNvPr id="17441" name="Freeform 30"/>
            <p:cNvSpPr>
              <a:spLocks noChangeAspect="1"/>
            </p:cNvSpPr>
            <p:nvPr/>
          </p:nvSpPr>
          <p:spPr bwMode="auto">
            <a:xfrm>
              <a:off x="1992" y="2068"/>
              <a:ext cx="493" cy="164"/>
            </a:xfrm>
            <a:custGeom>
              <a:avLst/>
              <a:gdLst>
                <a:gd name="T0" fmla="*/ 329014 w 97"/>
                <a:gd name="T1" fmla="*/ 0 h 32"/>
                <a:gd name="T2" fmla="*/ 304994 w 97"/>
                <a:gd name="T3" fmla="*/ 28259 h 32"/>
                <a:gd name="T4" fmla="*/ 227522 w 97"/>
                <a:gd name="T5" fmla="*/ 66897 h 32"/>
                <a:gd name="T6" fmla="*/ 118823 w 97"/>
                <a:gd name="T7" fmla="*/ 98682 h 32"/>
                <a:gd name="T8" fmla="*/ 0 w 97"/>
                <a:gd name="T9" fmla="*/ 113073 h 32"/>
                <a:gd name="T10" fmla="*/ 0 60000 65536"/>
                <a:gd name="T11" fmla="*/ 0 60000 65536"/>
                <a:gd name="T12" fmla="*/ 0 60000 65536"/>
                <a:gd name="T13" fmla="*/ 0 60000 65536"/>
                <a:gd name="T14" fmla="*/ 0 60000 65536"/>
                <a:gd name="T15" fmla="*/ 0 w 97"/>
                <a:gd name="T16" fmla="*/ 0 h 32"/>
                <a:gd name="T17" fmla="*/ 97 w 97"/>
                <a:gd name="T18" fmla="*/ 32 h 32"/>
              </a:gdLst>
              <a:ahLst/>
              <a:cxnLst>
                <a:cxn ang="T10">
                  <a:pos x="T0" y="T1"/>
                </a:cxn>
                <a:cxn ang="T11">
                  <a:pos x="T2" y="T3"/>
                </a:cxn>
                <a:cxn ang="T12">
                  <a:pos x="T4" y="T5"/>
                </a:cxn>
                <a:cxn ang="T13">
                  <a:pos x="T6" y="T7"/>
                </a:cxn>
                <a:cxn ang="T14">
                  <a:pos x="T8" y="T9"/>
                </a:cxn>
              </a:cxnLst>
              <a:rect l="T15" t="T16" r="T17" b="T18"/>
              <a:pathLst>
                <a:path w="97" h="32">
                  <a:moveTo>
                    <a:pt x="97" y="0"/>
                  </a:moveTo>
                  <a:cubicBezTo>
                    <a:pt x="96" y="2"/>
                    <a:pt x="95" y="5"/>
                    <a:pt x="90" y="8"/>
                  </a:cubicBezTo>
                  <a:cubicBezTo>
                    <a:pt x="85" y="11"/>
                    <a:pt x="76" y="16"/>
                    <a:pt x="67" y="19"/>
                  </a:cubicBezTo>
                  <a:cubicBezTo>
                    <a:pt x="58" y="22"/>
                    <a:pt x="48" y="26"/>
                    <a:pt x="35" y="28"/>
                  </a:cubicBezTo>
                  <a:cubicBezTo>
                    <a:pt x="26" y="30"/>
                    <a:pt x="12" y="31"/>
                    <a:pt x="0" y="32"/>
                  </a:cubicBezTo>
                </a:path>
              </a:pathLst>
            </a:custGeom>
            <a:noFill/>
            <a:ln w="6350" cap="rnd">
              <a:solidFill>
                <a:srgbClr val="FF6600"/>
              </a:solidFill>
              <a:prstDash val="solid"/>
              <a:round/>
              <a:headEnd/>
              <a:tailEnd/>
            </a:ln>
          </p:spPr>
          <p:txBody>
            <a:bodyPr/>
            <a:lstStyle/>
            <a:p>
              <a:endParaRPr lang="en-US"/>
            </a:p>
          </p:txBody>
        </p:sp>
        <p:sp>
          <p:nvSpPr>
            <p:cNvPr id="17442" name="Freeform 31"/>
            <p:cNvSpPr>
              <a:spLocks noChangeAspect="1"/>
            </p:cNvSpPr>
            <p:nvPr/>
          </p:nvSpPr>
          <p:spPr bwMode="auto">
            <a:xfrm>
              <a:off x="2093" y="1366"/>
              <a:ext cx="1308" cy="1740"/>
            </a:xfrm>
            <a:custGeom>
              <a:avLst/>
              <a:gdLst>
                <a:gd name="T0" fmla="*/ 450868 w 257"/>
                <a:gd name="T1" fmla="*/ 644507 h 342"/>
                <a:gd name="T2" fmla="*/ 563595 w 257"/>
                <a:gd name="T3" fmla="*/ 552073 h 342"/>
                <a:gd name="T4" fmla="*/ 515988 w 257"/>
                <a:gd name="T5" fmla="*/ 497818 h 342"/>
                <a:gd name="T6" fmla="*/ 436750 w 257"/>
                <a:gd name="T7" fmla="*/ 504524 h 342"/>
                <a:gd name="T8" fmla="*/ 379142 w 257"/>
                <a:gd name="T9" fmla="*/ 511255 h 342"/>
                <a:gd name="T10" fmla="*/ 320755 w 257"/>
                <a:gd name="T11" fmla="*/ 514541 h 342"/>
                <a:gd name="T12" fmla="*/ 320755 w 257"/>
                <a:gd name="T13" fmla="*/ 582875 h 342"/>
                <a:gd name="T14" fmla="*/ 279754 w 257"/>
                <a:gd name="T15" fmla="*/ 589606 h 342"/>
                <a:gd name="T16" fmla="*/ 252994 w 257"/>
                <a:gd name="T17" fmla="*/ 572882 h 342"/>
                <a:gd name="T18" fmla="*/ 279754 w 257"/>
                <a:gd name="T19" fmla="*/ 538769 h 342"/>
                <a:gd name="T20" fmla="*/ 256281 w 257"/>
                <a:gd name="T21" fmla="*/ 517955 h 342"/>
                <a:gd name="T22" fmla="*/ 273016 w 257"/>
                <a:gd name="T23" fmla="*/ 442891 h 342"/>
                <a:gd name="T24" fmla="*/ 150288 w 257"/>
                <a:gd name="T25" fmla="*/ 228484 h 342"/>
                <a:gd name="T26" fmla="*/ 10026 w 257"/>
                <a:gd name="T27" fmla="*/ 160151 h 342"/>
                <a:gd name="T28" fmla="*/ 61700 w 257"/>
                <a:gd name="T29" fmla="*/ 57669 h 342"/>
                <a:gd name="T30" fmla="*/ 409989 w 257"/>
                <a:gd name="T31" fmla="*/ 6706 h 342"/>
                <a:gd name="T32" fmla="*/ 730617 w 257"/>
                <a:gd name="T33" fmla="*/ 136697 h 342"/>
                <a:gd name="T34" fmla="*/ 874329 w 257"/>
                <a:gd name="T35" fmla="*/ 334380 h 342"/>
                <a:gd name="T36" fmla="*/ 809184 w 257"/>
                <a:gd name="T37" fmla="*/ 378618 h 342"/>
                <a:gd name="T38" fmla="*/ 696477 w 257"/>
                <a:gd name="T39" fmla="*/ 256029 h 342"/>
                <a:gd name="T40" fmla="*/ 573723 w 257"/>
                <a:gd name="T41" fmla="*/ 177521 h 342"/>
                <a:gd name="T42" fmla="*/ 491869 w 257"/>
                <a:gd name="T43" fmla="*/ 160151 h 342"/>
                <a:gd name="T44" fmla="*/ 406574 w 257"/>
                <a:gd name="T45" fmla="*/ 177521 h 342"/>
                <a:gd name="T46" fmla="*/ 348162 w 257"/>
                <a:gd name="T47" fmla="*/ 259316 h 342"/>
                <a:gd name="T48" fmla="*/ 317310 w 257"/>
                <a:gd name="T49" fmla="*/ 238502 h 342"/>
                <a:gd name="T50" fmla="*/ 354896 w 257"/>
                <a:gd name="T51" fmla="*/ 163438 h 342"/>
                <a:gd name="T52" fmla="*/ 474336 w 257"/>
                <a:gd name="T53" fmla="*/ 129320 h 342"/>
                <a:gd name="T54" fmla="*/ 467602 w 257"/>
                <a:gd name="T55" fmla="*/ 102451 h 342"/>
                <a:gd name="T56" fmla="*/ 197874 w 257"/>
                <a:gd name="T57" fmla="*/ 112601 h 342"/>
                <a:gd name="T58" fmla="*/ 143554 w 257"/>
                <a:gd name="T59" fmla="*/ 160151 h 342"/>
                <a:gd name="T60" fmla="*/ 177847 w 257"/>
                <a:gd name="T61" fmla="*/ 211115 h 342"/>
                <a:gd name="T62" fmla="*/ 279754 w 257"/>
                <a:gd name="T63" fmla="*/ 276034 h 342"/>
                <a:gd name="T64" fmla="*/ 320755 w 257"/>
                <a:gd name="T65" fmla="*/ 310280 h 342"/>
                <a:gd name="T66" fmla="*/ 320755 w 257"/>
                <a:gd name="T67" fmla="*/ 347817 h 342"/>
                <a:gd name="T68" fmla="*/ 300575 w 257"/>
                <a:gd name="T69" fmla="*/ 395341 h 342"/>
                <a:gd name="T70" fmla="*/ 283169 w 257"/>
                <a:gd name="T71" fmla="*/ 480423 h 342"/>
                <a:gd name="T72" fmla="*/ 317310 w 257"/>
                <a:gd name="T73" fmla="*/ 491087 h 342"/>
                <a:gd name="T74" fmla="*/ 382455 w 257"/>
                <a:gd name="T75" fmla="*/ 456974 h 342"/>
                <a:gd name="T76" fmla="*/ 457601 w 257"/>
                <a:gd name="T77" fmla="*/ 429454 h 342"/>
                <a:gd name="T78" fmla="*/ 594448 w 257"/>
                <a:gd name="T79" fmla="*/ 429454 h 342"/>
                <a:gd name="T80" fmla="*/ 686456 w 257"/>
                <a:gd name="T81" fmla="*/ 545342 h 342"/>
                <a:gd name="T82" fmla="*/ 730617 w 257"/>
                <a:gd name="T83" fmla="*/ 705494 h 342"/>
                <a:gd name="T84" fmla="*/ 768178 w 257"/>
                <a:gd name="T85" fmla="*/ 872345 h 342"/>
                <a:gd name="T86" fmla="*/ 778331 w 257"/>
                <a:gd name="T87" fmla="*/ 1159176 h 342"/>
                <a:gd name="T88" fmla="*/ 795737 w 257"/>
                <a:gd name="T89" fmla="*/ 971510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7"/>
                <a:gd name="T136" fmla="*/ 0 h 342"/>
                <a:gd name="T137" fmla="*/ 257 w 257"/>
                <a:gd name="T138" fmla="*/ 342 h 3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7" h="342">
                  <a:moveTo>
                    <a:pt x="131" y="210"/>
                  </a:moveTo>
                  <a:cubicBezTo>
                    <a:pt x="130" y="203"/>
                    <a:pt x="130" y="195"/>
                    <a:pt x="132" y="189"/>
                  </a:cubicBezTo>
                  <a:cubicBezTo>
                    <a:pt x="135" y="180"/>
                    <a:pt x="142" y="170"/>
                    <a:pt x="147" y="166"/>
                  </a:cubicBezTo>
                  <a:cubicBezTo>
                    <a:pt x="153" y="161"/>
                    <a:pt x="163" y="164"/>
                    <a:pt x="165" y="162"/>
                  </a:cubicBezTo>
                  <a:cubicBezTo>
                    <a:pt x="167" y="160"/>
                    <a:pt x="161" y="158"/>
                    <a:pt x="159" y="156"/>
                  </a:cubicBezTo>
                  <a:cubicBezTo>
                    <a:pt x="156" y="153"/>
                    <a:pt x="154" y="149"/>
                    <a:pt x="151" y="146"/>
                  </a:cubicBezTo>
                  <a:cubicBezTo>
                    <a:pt x="148" y="142"/>
                    <a:pt x="144" y="136"/>
                    <a:pt x="141" y="137"/>
                  </a:cubicBezTo>
                  <a:cubicBezTo>
                    <a:pt x="137" y="137"/>
                    <a:pt x="132" y="147"/>
                    <a:pt x="128" y="148"/>
                  </a:cubicBezTo>
                  <a:cubicBezTo>
                    <a:pt x="124" y="150"/>
                    <a:pt x="119" y="146"/>
                    <a:pt x="116" y="146"/>
                  </a:cubicBezTo>
                  <a:cubicBezTo>
                    <a:pt x="114" y="147"/>
                    <a:pt x="114" y="149"/>
                    <a:pt x="111" y="150"/>
                  </a:cubicBezTo>
                  <a:cubicBezTo>
                    <a:pt x="109" y="150"/>
                    <a:pt x="104" y="147"/>
                    <a:pt x="101" y="148"/>
                  </a:cubicBezTo>
                  <a:cubicBezTo>
                    <a:pt x="99" y="148"/>
                    <a:pt x="95" y="148"/>
                    <a:pt x="94" y="151"/>
                  </a:cubicBezTo>
                  <a:cubicBezTo>
                    <a:pt x="94" y="154"/>
                    <a:pt x="97" y="161"/>
                    <a:pt x="97" y="164"/>
                  </a:cubicBezTo>
                  <a:cubicBezTo>
                    <a:pt x="97" y="168"/>
                    <a:pt x="95" y="170"/>
                    <a:pt x="94" y="171"/>
                  </a:cubicBezTo>
                  <a:cubicBezTo>
                    <a:pt x="92" y="172"/>
                    <a:pt x="90" y="171"/>
                    <a:pt x="88" y="171"/>
                  </a:cubicBezTo>
                  <a:cubicBezTo>
                    <a:pt x="86" y="171"/>
                    <a:pt x="84" y="173"/>
                    <a:pt x="82" y="173"/>
                  </a:cubicBezTo>
                  <a:cubicBezTo>
                    <a:pt x="81" y="173"/>
                    <a:pt x="78" y="173"/>
                    <a:pt x="77" y="172"/>
                  </a:cubicBezTo>
                  <a:cubicBezTo>
                    <a:pt x="76" y="171"/>
                    <a:pt x="74" y="169"/>
                    <a:pt x="74" y="168"/>
                  </a:cubicBezTo>
                  <a:cubicBezTo>
                    <a:pt x="74" y="166"/>
                    <a:pt x="76" y="164"/>
                    <a:pt x="77" y="163"/>
                  </a:cubicBezTo>
                  <a:cubicBezTo>
                    <a:pt x="79" y="161"/>
                    <a:pt x="80" y="160"/>
                    <a:pt x="82" y="158"/>
                  </a:cubicBezTo>
                  <a:cubicBezTo>
                    <a:pt x="83" y="156"/>
                    <a:pt x="87" y="149"/>
                    <a:pt x="86" y="148"/>
                  </a:cubicBezTo>
                  <a:cubicBezTo>
                    <a:pt x="85" y="147"/>
                    <a:pt x="78" y="152"/>
                    <a:pt x="75" y="152"/>
                  </a:cubicBezTo>
                  <a:cubicBezTo>
                    <a:pt x="73" y="152"/>
                    <a:pt x="69" y="153"/>
                    <a:pt x="70" y="149"/>
                  </a:cubicBezTo>
                  <a:cubicBezTo>
                    <a:pt x="70" y="145"/>
                    <a:pt x="79" y="142"/>
                    <a:pt x="80" y="130"/>
                  </a:cubicBezTo>
                  <a:cubicBezTo>
                    <a:pt x="81" y="119"/>
                    <a:pt x="82" y="91"/>
                    <a:pt x="76" y="80"/>
                  </a:cubicBezTo>
                  <a:cubicBezTo>
                    <a:pt x="70" y="69"/>
                    <a:pt x="54" y="70"/>
                    <a:pt x="44" y="67"/>
                  </a:cubicBezTo>
                  <a:cubicBezTo>
                    <a:pt x="34" y="63"/>
                    <a:pt x="22" y="62"/>
                    <a:pt x="15" y="58"/>
                  </a:cubicBezTo>
                  <a:cubicBezTo>
                    <a:pt x="9" y="55"/>
                    <a:pt x="5" y="52"/>
                    <a:pt x="3" y="47"/>
                  </a:cubicBezTo>
                  <a:cubicBezTo>
                    <a:pt x="1" y="43"/>
                    <a:pt x="0" y="38"/>
                    <a:pt x="2" y="33"/>
                  </a:cubicBezTo>
                  <a:cubicBezTo>
                    <a:pt x="4" y="28"/>
                    <a:pt x="8" y="22"/>
                    <a:pt x="18" y="17"/>
                  </a:cubicBezTo>
                  <a:cubicBezTo>
                    <a:pt x="27" y="12"/>
                    <a:pt x="43" y="7"/>
                    <a:pt x="60" y="4"/>
                  </a:cubicBezTo>
                  <a:cubicBezTo>
                    <a:pt x="77" y="2"/>
                    <a:pt x="102" y="0"/>
                    <a:pt x="120" y="2"/>
                  </a:cubicBezTo>
                  <a:cubicBezTo>
                    <a:pt x="137" y="4"/>
                    <a:pt x="150" y="7"/>
                    <a:pt x="166" y="14"/>
                  </a:cubicBezTo>
                  <a:cubicBezTo>
                    <a:pt x="182" y="20"/>
                    <a:pt x="200" y="30"/>
                    <a:pt x="214" y="40"/>
                  </a:cubicBezTo>
                  <a:cubicBezTo>
                    <a:pt x="228" y="50"/>
                    <a:pt x="242" y="65"/>
                    <a:pt x="249" y="75"/>
                  </a:cubicBezTo>
                  <a:cubicBezTo>
                    <a:pt x="256" y="84"/>
                    <a:pt x="256" y="92"/>
                    <a:pt x="256" y="98"/>
                  </a:cubicBezTo>
                  <a:cubicBezTo>
                    <a:pt x="257" y="105"/>
                    <a:pt x="254" y="108"/>
                    <a:pt x="251" y="111"/>
                  </a:cubicBezTo>
                  <a:cubicBezTo>
                    <a:pt x="247" y="113"/>
                    <a:pt x="243" y="114"/>
                    <a:pt x="237" y="111"/>
                  </a:cubicBezTo>
                  <a:cubicBezTo>
                    <a:pt x="231" y="108"/>
                    <a:pt x="222" y="101"/>
                    <a:pt x="217" y="94"/>
                  </a:cubicBezTo>
                  <a:cubicBezTo>
                    <a:pt x="211" y="88"/>
                    <a:pt x="210" y="81"/>
                    <a:pt x="204" y="75"/>
                  </a:cubicBezTo>
                  <a:cubicBezTo>
                    <a:pt x="199" y="69"/>
                    <a:pt x="190" y="63"/>
                    <a:pt x="184" y="59"/>
                  </a:cubicBezTo>
                  <a:cubicBezTo>
                    <a:pt x="178" y="55"/>
                    <a:pt x="173" y="53"/>
                    <a:pt x="168" y="52"/>
                  </a:cubicBezTo>
                  <a:cubicBezTo>
                    <a:pt x="164" y="50"/>
                    <a:pt x="162" y="49"/>
                    <a:pt x="158" y="49"/>
                  </a:cubicBezTo>
                  <a:cubicBezTo>
                    <a:pt x="154" y="48"/>
                    <a:pt x="148" y="47"/>
                    <a:pt x="144" y="47"/>
                  </a:cubicBezTo>
                  <a:cubicBezTo>
                    <a:pt x="140" y="47"/>
                    <a:pt x="137" y="47"/>
                    <a:pt x="133" y="48"/>
                  </a:cubicBezTo>
                  <a:cubicBezTo>
                    <a:pt x="129" y="49"/>
                    <a:pt x="124" y="50"/>
                    <a:pt x="119" y="52"/>
                  </a:cubicBezTo>
                  <a:cubicBezTo>
                    <a:pt x="115" y="55"/>
                    <a:pt x="110" y="60"/>
                    <a:pt x="107" y="64"/>
                  </a:cubicBezTo>
                  <a:cubicBezTo>
                    <a:pt x="104" y="68"/>
                    <a:pt x="104" y="74"/>
                    <a:pt x="102" y="76"/>
                  </a:cubicBezTo>
                  <a:cubicBezTo>
                    <a:pt x="100" y="79"/>
                    <a:pt x="98" y="78"/>
                    <a:pt x="96" y="77"/>
                  </a:cubicBezTo>
                  <a:cubicBezTo>
                    <a:pt x="95" y="76"/>
                    <a:pt x="93" y="74"/>
                    <a:pt x="93" y="70"/>
                  </a:cubicBezTo>
                  <a:cubicBezTo>
                    <a:pt x="94" y="67"/>
                    <a:pt x="96" y="61"/>
                    <a:pt x="98" y="57"/>
                  </a:cubicBezTo>
                  <a:cubicBezTo>
                    <a:pt x="99" y="54"/>
                    <a:pt x="100" y="51"/>
                    <a:pt x="104" y="48"/>
                  </a:cubicBezTo>
                  <a:cubicBezTo>
                    <a:pt x="107" y="45"/>
                    <a:pt x="112" y="42"/>
                    <a:pt x="118" y="40"/>
                  </a:cubicBezTo>
                  <a:cubicBezTo>
                    <a:pt x="124" y="39"/>
                    <a:pt x="129" y="37"/>
                    <a:pt x="139" y="38"/>
                  </a:cubicBezTo>
                  <a:cubicBezTo>
                    <a:pt x="149" y="39"/>
                    <a:pt x="179" y="48"/>
                    <a:pt x="179" y="46"/>
                  </a:cubicBezTo>
                  <a:cubicBezTo>
                    <a:pt x="179" y="45"/>
                    <a:pt x="151" y="33"/>
                    <a:pt x="137" y="30"/>
                  </a:cubicBezTo>
                  <a:cubicBezTo>
                    <a:pt x="123" y="26"/>
                    <a:pt x="108" y="26"/>
                    <a:pt x="94" y="26"/>
                  </a:cubicBezTo>
                  <a:cubicBezTo>
                    <a:pt x="81" y="27"/>
                    <a:pt x="66" y="30"/>
                    <a:pt x="58" y="33"/>
                  </a:cubicBezTo>
                  <a:cubicBezTo>
                    <a:pt x="50" y="35"/>
                    <a:pt x="49" y="38"/>
                    <a:pt x="46" y="40"/>
                  </a:cubicBezTo>
                  <a:cubicBezTo>
                    <a:pt x="43" y="42"/>
                    <a:pt x="42" y="45"/>
                    <a:pt x="42" y="47"/>
                  </a:cubicBezTo>
                  <a:cubicBezTo>
                    <a:pt x="42" y="50"/>
                    <a:pt x="42" y="54"/>
                    <a:pt x="44" y="57"/>
                  </a:cubicBezTo>
                  <a:cubicBezTo>
                    <a:pt x="46" y="59"/>
                    <a:pt x="47" y="59"/>
                    <a:pt x="52" y="62"/>
                  </a:cubicBezTo>
                  <a:cubicBezTo>
                    <a:pt x="57" y="64"/>
                    <a:pt x="68" y="67"/>
                    <a:pt x="73" y="70"/>
                  </a:cubicBezTo>
                  <a:cubicBezTo>
                    <a:pt x="78" y="73"/>
                    <a:pt x="79" y="78"/>
                    <a:pt x="82" y="81"/>
                  </a:cubicBezTo>
                  <a:cubicBezTo>
                    <a:pt x="84" y="84"/>
                    <a:pt x="84" y="88"/>
                    <a:pt x="86" y="89"/>
                  </a:cubicBezTo>
                  <a:cubicBezTo>
                    <a:pt x="88" y="91"/>
                    <a:pt x="92" y="90"/>
                    <a:pt x="94" y="91"/>
                  </a:cubicBezTo>
                  <a:cubicBezTo>
                    <a:pt x="95" y="92"/>
                    <a:pt x="96" y="95"/>
                    <a:pt x="96" y="96"/>
                  </a:cubicBezTo>
                  <a:cubicBezTo>
                    <a:pt x="96" y="98"/>
                    <a:pt x="95" y="100"/>
                    <a:pt x="94" y="102"/>
                  </a:cubicBezTo>
                  <a:cubicBezTo>
                    <a:pt x="92" y="104"/>
                    <a:pt x="88" y="104"/>
                    <a:pt x="87" y="106"/>
                  </a:cubicBezTo>
                  <a:cubicBezTo>
                    <a:pt x="86" y="108"/>
                    <a:pt x="88" y="112"/>
                    <a:pt x="88" y="116"/>
                  </a:cubicBezTo>
                  <a:cubicBezTo>
                    <a:pt x="88" y="120"/>
                    <a:pt x="88" y="125"/>
                    <a:pt x="88" y="129"/>
                  </a:cubicBezTo>
                  <a:cubicBezTo>
                    <a:pt x="87" y="133"/>
                    <a:pt x="82" y="140"/>
                    <a:pt x="83" y="141"/>
                  </a:cubicBezTo>
                  <a:cubicBezTo>
                    <a:pt x="84" y="142"/>
                    <a:pt x="92" y="137"/>
                    <a:pt x="94" y="138"/>
                  </a:cubicBezTo>
                  <a:cubicBezTo>
                    <a:pt x="95" y="138"/>
                    <a:pt x="91" y="144"/>
                    <a:pt x="93" y="144"/>
                  </a:cubicBezTo>
                  <a:cubicBezTo>
                    <a:pt x="95" y="144"/>
                    <a:pt x="100" y="141"/>
                    <a:pt x="104" y="140"/>
                  </a:cubicBezTo>
                  <a:cubicBezTo>
                    <a:pt x="107" y="138"/>
                    <a:pt x="108" y="135"/>
                    <a:pt x="112" y="134"/>
                  </a:cubicBezTo>
                  <a:cubicBezTo>
                    <a:pt x="115" y="133"/>
                    <a:pt x="122" y="136"/>
                    <a:pt x="126" y="135"/>
                  </a:cubicBezTo>
                  <a:cubicBezTo>
                    <a:pt x="130" y="133"/>
                    <a:pt x="130" y="129"/>
                    <a:pt x="134" y="126"/>
                  </a:cubicBezTo>
                  <a:cubicBezTo>
                    <a:pt x="138" y="124"/>
                    <a:pt x="143" y="120"/>
                    <a:pt x="149" y="120"/>
                  </a:cubicBezTo>
                  <a:cubicBezTo>
                    <a:pt x="156" y="120"/>
                    <a:pt x="167" y="122"/>
                    <a:pt x="174" y="126"/>
                  </a:cubicBezTo>
                  <a:cubicBezTo>
                    <a:pt x="181" y="129"/>
                    <a:pt x="188" y="134"/>
                    <a:pt x="192" y="140"/>
                  </a:cubicBezTo>
                  <a:cubicBezTo>
                    <a:pt x="197" y="146"/>
                    <a:pt x="198" y="150"/>
                    <a:pt x="201" y="160"/>
                  </a:cubicBezTo>
                  <a:cubicBezTo>
                    <a:pt x="204" y="169"/>
                    <a:pt x="210" y="189"/>
                    <a:pt x="212" y="197"/>
                  </a:cubicBezTo>
                  <a:cubicBezTo>
                    <a:pt x="214" y="204"/>
                    <a:pt x="213" y="201"/>
                    <a:pt x="214" y="207"/>
                  </a:cubicBezTo>
                  <a:cubicBezTo>
                    <a:pt x="216" y="212"/>
                    <a:pt x="219" y="221"/>
                    <a:pt x="220" y="229"/>
                  </a:cubicBezTo>
                  <a:cubicBezTo>
                    <a:pt x="222" y="237"/>
                    <a:pt x="224" y="243"/>
                    <a:pt x="225" y="256"/>
                  </a:cubicBezTo>
                  <a:cubicBezTo>
                    <a:pt x="225" y="269"/>
                    <a:pt x="221" y="294"/>
                    <a:pt x="222" y="308"/>
                  </a:cubicBezTo>
                  <a:cubicBezTo>
                    <a:pt x="223" y="322"/>
                    <a:pt x="227" y="338"/>
                    <a:pt x="228" y="340"/>
                  </a:cubicBezTo>
                  <a:cubicBezTo>
                    <a:pt x="229" y="342"/>
                    <a:pt x="228" y="330"/>
                    <a:pt x="229" y="320"/>
                  </a:cubicBezTo>
                  <a:cubicBezTo>
                    <a:pt x="229" y="311"/>
                    <a:pt x="231" y="292"/>
                    <a:pt x="233" y="285"/>
                  </a:cubicBezTo>
                  <a:cubicBezTo>
                    <a:pt x="234" y="280"/>
                    <a:pt x="236" y="275"/>
                    <a:pt x="238" y="275"/>
                  </a:cubicBezTo>
                </a:path>
              </a:pathLst>
            </a:custGeom>
            <a:noFill/>
            <a:ln w="6350" cap="rnd">
              <a:solidFill>
                <a:srgbClr val="FF6600"/>
              </a:solidFill>
              <a:prstDash val="solid"/>
              <a:round/>
              <a:headEnd/>
              <a:tailEnd/>
            </a:ln>
          </p:spPr>
          <p:txBody>
            <a:bodyPr/>
            <a:lstStyle/>
            <a:p>
              <a:endParaRPr lang="en-US"/>
            </a:p>
          </p:txBody>
        </p:sp>
        <p:sp>
          <p:nvSpPr>
            <p:cNvPr id="17443" name="Freeform 32"/>
            <p:cNvSpPr>
              <a:spLocks noChangeAspect="1"/>
            </p:cNvSpPr>
            <p:nvPr/>
          </p:nvSpPr>
          <p:spPr bwMode="auto">
            <a:xfrm>
              <a:off x="3054" y="1885"/>
              <a:ext cx="846" cy="866"/>
            </a:xfrm>
            <a:custGeom>
              <a:avLst/>
              <a:gdLst>
                <a:gd name="T0" fmla="*/ 161892 w 166"/>
                <a:gd name="T1" fmla="*/ 538698 h 170"/>
                <a:gd name="T2" fmla="*/ 182150 w 166"/>
                <a:gd name="T3" fmla="*/ 398024 h 170"/>
                <a:gd name="T4" fmla="*/ 172074 w 166"/>
                <a:gd name="T5" fmla="*/ 346746 h 170"/>
                <a:gd name="T6" fmla="*/ 89737 w 166"/>
                <a:gd name="T7" fmla="*/ 250498 h 170"/>
                <a:gd name="T8" fmla="*/ 51219 w 166"/>
                <a:gd name="T9" fmla="*/ 137353 h 170"/>
                <a:gd name="T10" fmla="*/ 3297 w 166"/>
                <a:gd name="T11" fmla="*/ 68740 h 170"/>
                <a:gd name="T12" fmla="*/ 13505 w 166"/>
                <a:gd name="T13" fmla="*/ 34360 h 170"/>
                <a:gd name="T14" fmla="*/ 44466 w 166"/>
                <a:gd name="T15" fmla="*/ 41104 h 170"/>
                <a:gd name="T16" fmla="*/ 55321 w 166"/>
                <a:gd name="T17" fmla="*/ 16790 h 170"/>
                <a:gd name="T18" fmla="*/ 89737 w 166"/>
                <a:gd name="T19" fmla="*/ 10041 h 170"/>
                <a:gd name="T20" fmla="*/ 103243 w 166"/>
                <a:gd name="T21" fmla="*/ 55246 h 170"/>
                <a:gd name="T22" fmla="*/ 62074 w 166"/>
                <a:gd name="T23" fmla="*/ 58567 h 170"/>
                <a:gd name="T24" fmla="*/ 55321 w 166"/>
                <a:gd name="T25" fmla="*/ 75490 h 170"/>
                <a:gd name="T26" fmla="*/ 85635 w 166"/>
                <a:gd name="T27" fmla="*/ 102967 h 170"/>
                <a:gd name="T28" fmla="*/ 116748 w 166"/>
                <a:gd name="T29" fmla="*/ 126635 h 170"/>
                <a:gd name="T30" fmla="*/ 134229 w 166"/>
                <a:gd name="T31" fmla="*/ 175034 h 170"/>
                <a:gd name="T32" fmla="*/ 123501 w 166"/>
                <a:gd name="T33" fmla="*/ 284878 h 170"/>
                <a:gd name="T34" fmla="*/ 182150 w 166"/>
                <a:gd name="T35" fmla="*/ 325983 h 170"/>
                <a:gd name="T36" fmla="*/ 216566 w 166"/>
                <a:gd name="T37" fmla="*/ 332600 h 170"/>
                <a:gd name="T38" fmla="*/ 157917 w 166"/>
                <a:gd name="T39" fmla="*/ 260564 h 170"/>
                <a:gd name="T40" fmla="*/ 199732 w 166"/>
                <a:gd name="T41" fmla="*/ 195247 h 170"/>
                <a:gd name="T42" fmla="*/ 237471 w 166"/>
                <a:gd name="T43" fmla="*/ 164963 h 170"/>
                <a:gd name="T44" fmla="*/ 292145 w 166"/>
                <a:gd name="T45" fmla="*/ 144102 h 170"/>
                <a:gd name="T46" fmla="*/ 333314 w 166"/>
                <a:gd name="T47" fmla="*/ 119890 h 170"/>
                <a:gd name="T48" fmla="*/ 381882 w 166"/>
                <a:gd name="T49" fmla="*/ 116462 h 170"/>
                <a:gd name="T50" fmla="*/ 436429 w 166"/>
                <a:gd name="T51" fmla="*/ 147526 h 170"/>
                <a:gd name="T52" fmla="*/ 474270 w 166"/>
                <a:gd name="T53" fmla="*/ 140781 h 170"/>
                <a:gd name="T54" fmla="*/ 526166 w 166"/>
                <a:gd name="T55" fmla="*/ 216138 h 170"/>
                <a:gd name="T56" fmla="*/ 549849 w 166"/>
                <a:gd name="T57" fmla="*/ 257243 h 170"/>
                <a:gd name="T58" fmla="*/ 560577 w 166"/>
                <a:gd name="T59" fmla="*/ 342773 h 170"/>
                <a:gd name="T60" fmla="*/ 532919 w 166"/>
                <a:gd name="T61" fmla="*/ 418135 h 170"/>
                <a:gd name="T62" fmla="*/ 498503 w 166"/>
                <a:gd name="T63" fmla="*/ 486875 h 170"/>
                <a:gd name="T64" fmla="*/ 457334 w 166"/>
                <a:gd name="T65" fmla="*/ 507766 h 170"/>
                <a:gd name="T66" fmla="*/ 371027 w 166"/>
                <a:gd name="T67" fmla="*/ 497695 h 170"/>
                <a:gd name="T68" fmla="*/ 292145 w 166"/>
                <a:gd name="T69" fmla="*/ 497695 h 170"/>
                <a:gd name="T70" fmla="*/ 219863 w 166"/>
                <a:gd name="T71" fmla="*/ 470085 h 170"/>
                <a:gd name="T72" fmla="*/ 195630 w 166"/>
                <a:gd name="T73" fmla="*/ 418135 h 170"/>
                <a:gd name="T74" fmla="*/ 219863 w 166"/>
                <a:gd name="T75" fmla="*/ 373704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
                <a:gd name="T115" fmla="*/ 0 h 170"/>
                <a:gd name="T116" fmla="*/ 166 w 166"/>
                <a:gd name="T117" fmla="*/ 170 h 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 h="170">
                  <a:moveTo>
                    <a:pt x="50" y="169"/>
                  </a:moveTo>
                  <a:cubicBezTo>
                    <a:pt x="48" y="170"/>
                    <a:pt x="47" y="163"/>
                    <a:pt x="47" y="157"/>
                  </a:cubicBezTo>
                  <a:cubicBezTo>
                    <a:pt x="47" y="151"/>
                    <a:pt x="47" y="141"/>
                    <a:pt x="48" y="134"/>
                  </a:cubicBezTo>
                  <a:cubicBezTo>
                    <a:pt x="49" y="128"/>
                    <a:pt x="52" y="121"/>
                    <a:pt x="53" y="116"/>
                  </a:cubicBezTo>
                  <a:cubicBezTo>
                    <a:pt x="54" y="111"/>
                    <a:pt x="57" y="106"/>
                    <a:pt x="57" y="103"/>
                  </a:cubicBezTo>
                  <a:cubicBezTo>
                    <a:pt x="57" y="101"/>
                    <a:pt x="53" y="103"/>
                    <a:pt x="50" y="101"/>
                  </a:cubicBezTo>
                  <a:cubicBezTo>
                    <a:pt x="47" y="100"/>
                    <a:pt x="40" y="97"/>
                    <a:pt x="36" y="92"/>
                  </a:cubicBezTo>
                  <a:cubicBezTo>
                    <a:pt x="32" y="87"/>
                    <a:pt x="28" y="80"/>
                    <a:pt x="26" y="73"/>
                  </a:cubicBezTo>
                  <a:cubicBezTo>
                    <a:pt x="23" y="66"/>
                    <a:pt x="21" y="56"/>
                    <a:pt x="20" y="50"/>
                  </a:cubicBezTo>
                  <a:cubicBezTo>
                    <a:pt x="18" y="45"/>
                    <a:pt x="17" y="43"/>
                    <a:pt x="15" y="40"/>
                  </a:cubicBezTo>
                  <a:cubicBezTo>
                    <a:pt x="13" y="36"/>
                    <a:pt x="10" y="31"/>
                    <a:pt x="8" y="28"/>
                  </a:cubicBezTo>
                  <a:cubicBezTo>
                    <a:pt x="6" y="25"/>
                    <a:pt x="2" y="22"/>
                    <a:pt x="1" y="20"/>
                  </a:cubicBezTo>
                  <a:cubicBezTo>
                    <a:pt x="0" y="18"/>
                    <a:pt x="0" y="15"/>
                    <a:pt x="1" y="13"/>
                  </a:cubicBezTo>
                  <a:cubicBezTo>
                    <a:pt x="2" y="11"/>
                    <a:pt x="3" y="11"/>
                    <a:pt x="4" y="10"/>
                  </a:cubicBezTo>
                  <a:cubicBezTo>
                    <a:pt x="6" y="10"/>
                    <a:pt x="7" y="10"/>
                    <a:pt x="8" y="11"/>
                  </a:cubicBezTo>
                  <a:cubicBezTo>
                    <a:pt x="9" y="11"/>
                    <a:pt x="11" y="12"/>
                    <a:pt x="13" y="12"/>
                  </a:cubicBezTo>
                  <a:cubicBezTo>
                    <a:pt x="15" y="12"/>
                    <a:pt x="20" y="13"/>
                    <a:pt x="20" y="12"/>
                  </a:cubicBezTo>
                  <a:cubicBezTo>
                    <a:pt x="21" y="11"/>
                    <a:pt x="16" y="7"/>
                    <a:pt x="16" y="5"/>
                  </a:cubicBezTo>
                  <a:cubicBezTo>
                    <a:pt x="16" y="4"/>
                    <a:pt x="18" y="1"/>
                    <a:pt x="19" y="1"/>
                  </a:cubicBezTo>
                  <a:cubicBezTo>
                    <a:pt x="21" y="0"/>
                    <a:pt x="24" y="2"/>
                    <a:pt x="26" y="3"/>
                  </a:cubicBezTo>
                  <a:cubicBezTo>
                    <a:pt x="28" y="5"/>
                    <a:pt x="29" y="7"/>
                    <a:pt x="30" y="9"/>
                  </a:cubicBezTo>
                  <a:cubicBezTo>
                    <a:pt x="31" y="11"/>
                    <a:pt x="31" y="14"/>
                    <a:pt x="30" y="16"/>
                  </a:cubicBezTo>
                  <a:cubicBezTo>
                    <a:pt x="29" y="18"/>
                    <a:pt x="28" y="20"/>
                    <a:pt x="26" y="20"/>
                  </a:cubicBezTo>
                  <a:cubicBezTo>
                    <a:pt x="24" y="20"/>
                    <a:pt x="20" y="17"/>
                    <a:pt x="18" y="17"/>
                  </a:cubicBezTo>
                  <a:cubicBezTo>
                    <a:pt x="16" y="16"/>
                    <a:pt x="12" y="16"/>
                    <a:pt x="12" y="17"/>
                  </a:cubicBezTo>
                  <a:cubicBezTo>
                    <a:pt x="12" y="18"/>
                    <a:pt x="16" y="20"/>
                    <a:pt x="16" y="22"/>
                  </a:cubicBezTo>
                  <a:cubicBezTo>
                    <a:pt x="17" y="24"/>
                    <a:pt x="15" y="28"/>
                    <a:pt x="17" y="30"/>
                  </a:cubicBezTo>
                  <a:cubicBezTo>
                    <a:pt x="19" y="31"/>
                    <a:pt x="23" y="30"/>
                    <a:pt x="25" y="30"/>
                  </a:cubicBezTo>
                  <a:cubicBezTo>
                    <a:pt x="27" y="31"/>
                    <a:pt x="29" y="31"/>
                    <a:pt x="30" y="32"/>
                  </a:cubicBezTo>
                  <a:cubicBezTo>
                    <a:pt x="31" y="33"/>
                    <a:pt x="33" y="35"/>
                    <a:pt x="34" y="37"/>
                  </a:cubicBezTo>
                  <a:cubicBezTo>
                    <a:pt x="34" y="39"/>
                    <a:pt x="34" y="42"/>
                    <a:pt x="35" y="45"/>
                  </a:cubicBezTo>
                  <a:cubicBezTo>
                    <a:pt x="36" y="47"/>
                    <a:pt x="40" y="47"/>
                    <a:pt x="39" y="51"/>
                  </a:cubicBezTo>
                  <a:cubicBezTo>
                    <a:pt x="39" y="54"/>
                    <a:pt x="34" y="60"/>
                    <a:pt x="34" y="65"/>
                  </a:cubicBezTo>
                  <a:cubicBezTo>
                    <a:pt x="33" y="70"/>
                    <a:pt x="33" y="79"/>
                    <a:pt x="36" y="83"/>
                  </a:cubicBezTo>
                  <a:cubicBezTo>
                    <a:pt x="39" y="88"/>
                    <a:pt x="47" y="89"/>
                    <a:pt x="50" y="91"/>
                  </a:cubicBezTo>
                  <a:cubicBezTo>
                    <a:pt x="53" y="93"/>
                    <a:pt x="52" y="94"/>
                    <a:pt x="53" y="95"/>
                  </a:cubicBezTo>
                  <a:cubicBezTo>
                    <a:pt x="55" y="96"/>
                    <a:pt x="58" y="98"/>
                    <a:pt x="60" y="98"/>
                  </a:cubicBezTo>
                  <a:cubicBezTo>
                    <a:pt x="61" y="98"/>
                    <a:pt x="65" y="99"/>
                    <a:pt x="63" y="97"/>
                  </a:cubicBezTo>
                  <a:cubicBezTo>
                    <a:pt x="62" y="95"/>
                    <a:pt x="53" y="90"/>
                    <a:pt x="50" y="86"/>
                  </a:cubicBezTo>
                  <a:cubicBezTo>
                    <a:pt x="47" y="82"/>
                    <a:pt x="45" y="80"/>
                    <a:pt x="46" y="76"/>
                  </a:cubicBezTo>
                  <a:cubicBezTo>
                    <a:pt x="47" y="72"/>
                    <a:pt x="54" y="68"/>
                    <a:pt x="56" y="65"/>
                  </a:cubicBezTo>
                  <a:cubicBezTo>
                    <a:pt x="58" y="62"/>
                    <a:pt x="57" y="60"/>
                    <a:pt x="58" y="57"/>
                  </a:cubicBezTo>
                  <a:cubicBezTo>
                    <a:pt x="59" y="54"/>
                    <a:pt x="61" y="51"/>
                    <a:pt x="63" y="49"/>
                  </a:cubicBezTo>
                  <a:cubicBezTo>
                    <a:pt x="65" y="47"/>
                    <a:pt x="68" y="49"/>
                    <a:pt x="69" y="48"/>
                  </a:cubicBezTo>
                  <a:cubicBezTo>
                    <a:pt x="71" y="47"/>
                    <a:pt x="71" y="44"/>
                    <a:pt x="74" y="43"/>
                  </a:cubicBezTo>
                  <a:cubicBezTo>
                    <a:pt x="76" y="42"/>
                    <a:pt x="84" y="43"/>
                    <a:pt x="85" y="42"/>
                  </a:cubicBezTo>
                  <a:cubicBezTo>
                    <a:pt x="88" y="41"/>
                    <a:pt x="87" y="38"/>
                    <a:pt x="88" y="37"/>
                  </a:cubicBezTo>
                  <a:cubicBezTo>
                    <a:pt x="91" y="35"/>
                    <a:pt x="94" y="34"/>
                    <a:pt x="97" y="35"/>
                  </a:cubicBezTo>
                  <a:cubicBezTo>
                    <a:pt x="100" y="35"/>
                    <a:pt x="103" y="40"/>
                    <a:pt x="106" y="40"/>
                  </a:cubicBezTo>
                  <a:cubicBezTo>
                    <a:pt x="108" y="40"/>
                    <a:pt x="109" y="35"/>
                    <a:pt x="111" y="34"/>
                  </a:cubicBezTo>
                  <a:cubicBezTo>
                    <a:pt x="114" y="33"/>
                    <a:pt x="118" y="35"/>
                    <a:pt x="121" y="37"/>
                  </a:cubicBezTo>
                  <a:cubicBezTo>
                    <a:pt x="123" y="38"/>
                    <a:pt x="125" y="42"/>
                    <a:pt x="127" y="43"/>
                  </a:cubicBezTo>
                  <a:cubicBezTo>
                    <a:pt x="129" y="44"/>
                    <a:pt x="131" y="40"/>
                    <a:pt x="133" y="40"/>
                  </a:cubicBezTo>
                  <a:cubicBezTo>
                    <a:pt x="134" y="40"/>
                    <a:pt x="136" y="39"/>
                    <a:pt x="138" y="41"/>
                  </a:cubicBezTo>
                  <a:cubicBezTo>
                    <a:pt x="140" y="43"/>
                    <a:pt x="145" y="49"/>
                    <a:pt x="147" y="53"/>
                  </a:cubicBezTo>
                  <a:cubicBezTo>
                    <a:pt x="150" y="57"/>
                    <a:pt x="151" y="60"/>
                    <a:pt x="153" y="63"/>
                  </a:cubicBezTo>
                  <a:cubicBezTo>
                    <a:pt x="156" y="66"/>
                    <a:pt x="159" y="67"/>
                    <a:pt x="159" y="69"/>
                  </a:cubicBezTo>
                  <a:cubicBezTo>
                    <a:pt x="160" y="71"/>
                    <a:pt x="159" y="72"/>
                    <a:pt x="160" y="75"/>
                  </a:cubicBezTo>
                  <a:cubicBezTo>
                    <a:pt x="161" y="79"/>
                    <a:pt x="166" y="86"/>
                    <a:pt x="166" y="90"/>
                  </a:cubicBezTo>
                  <a:cubicBezTo>
                    <a:pt x="166" y="94"/>
                    <a:pt x="164" y="97"/>
                    <a:pt x="163" y="100"/>
                  </a:cubicBezTo>
                  <a:cubicBezTo>
                    <a:pt x="163" y="104"/>
                    <a:pt x="163" y="109"/>
                    <a:pt x="161" y="113"/>
                  </a:cubicBezTo>
                  <a:cubicBezTo>
                    <a:pt x="160" y="117"/>
                    <a:pt x="157" y="119"/>
                    <a:pt x="155" y="122"/>
                  </a:cubicBezTo>
                  <a:cubicBezTo>
                    <a:pt x="153" y="126"/>
                    <a:pt x="153" y="132"/>
                    <a:pt x="151" y="136"/>
                  </a:cubicBezTo>
                  <a:cubicBezTo>
                    <a:pt x="149" y="139"/>
                    <a:pt x="147" y="141"/>
                    <a:pt x="145" y="142"/>
                  </a:cubicBezTo>
                  <a:cubicBezTo>
                    <a:pt x="143" y="143"/>
                    <a:pt x="141" y="142"/>
                    <a:pt x="139" y="143"/>
                  </a:cubicBezTo>
                  <a:cubicBezTo>
                    <a:pt x="137" y="144"/>
                    <a:pt x="135" y="147"/>
                    <a:pt x="133" y="148"/>
                  </a:cubicBezTo>
                  <a:cubicBezTo>
                    <a:pt x="130" y="149"/>
                    <a:pt x="127" y="151"/>
                    <a:pt x="123" y="150"/>
                  </a:cubicBezTo>
                  <a:cubicBezTo>
                    <a:pt x="119" y="149"/>
                    <a:pt x="112" y="145"/>
                    <a:pt x="108" y="145"/>
                  </a:cubicBezTo>
                  <a:cubicBezTo>
                    <a:pt x="103" y="144"/>
                    <a:pt x="100" y="146"/>
                    <a:pt x="96" y="146"/>
                  </a:cubicBezTo>
                  <a:cubicBezTo>
                    <a:pt x="92" y="146"/>
                    <a:pt x="88" y="145"/>
                    <a:pt x="85" y="145"/>
                  </a:cubicBezTo>
                  <a:cubicBezTo>
                    <a:pt x="81" y="144"/>
                    <a:pt x="76" y="144"/>
                    <a:pt x="73" y="143"/>
                  </a:cubicBezTo>
                  <a:cubicBezTo>
                    <a:pt x="70" y="141"/>
                    <a:pt x="67" y="139"/>
                    <a:pt x="64" y="137"/>
                  </a:cubicBezTo>
                  <a:cubicBezTo>
                    <a:pt x="62" y="134"/>
                    <a:pt x="59" y="132"/>
                    <a:pt x="57" y="129"/>
                  </a:cubicBezTo>
                  <a:cubicBezTo>
                    <a:pt x="56" y="127"/>
                    <a:pt x="57" y="125"/>
                    <a:pt x="57" y="122"/>
                  </a:cubicBezTo>
                  <a:cubicBezTo>
                    <a:pt x="57" y="120"/>
                    <a:pt x="58" y="117"/>
                    <a:pt x="59" y="115"/>
                  </a:cubicBezTo>
                  <a:cubicBezTo>
                    <a:pt x="60" y="113"/>
                    <a:pt x="63" y="111"/>
                    <a:pt x="64" y="109"/>
                  </a:cubicBezTo>
                </a:path>
              </a:pathLst>
            </a:custGeom>
            <a:noFill/>
            <a:ln w="6350" cap="rnd">
              <a:solidFill>
                <a:srgbClr val="FF6600"/>
              </a:solidFill>
              <a:prstDash val="solid"/>
              <a:round/>
              <a:headEnd/>
              <a:tailEnd/>
            </a:ln>
          </p:spPr>
          <p:txBody>
            <a:bodyPr/>
            <a:lstStyle/>
            <a:p>
              <a:endParaRPr lang="en-US"/>
            </a:p>
          </p:txBody>
        </p:sp>
        <p:sp>
          <p:nvSpPr>
            <p:cNvPr id="17444" name="Freeform 33"/>
            <p:cNvSpPr>
              <a:spLocks noChangeAspect="1"/>
            </p:cNvSpPr>
            <p:nvPr/>
          </p:nvSpPr>
          <p:spPr bwMode="auto">
            <a:xfrm>
              <a:off x="3330" y="2438"/>
              <a:ext cx="52" cy="216"/>
            </a:xfrm>
            <a:custGeom>
              <a:avLst/>
              <a:gdLst>
                <a:gd name="T0" fmla="*/ 37965 w 10"/>
                <a:gd name="T1" fmla="*/ 0 h 42"/>
                <a:gd name="T2" fmla="*/ 11679 w 10"/>
                <a:gd name="T3" fmla="*/ 53877 h 42"/>
                <a:gd name="T4" fmla="*/ 0 w 10"/>
                <a:gd name="T5" fmla="*/ 151128 h 42"/>
                <a:gd name="T6" fmla="*/ 0 60000 65536"/>
                <a:gd name="T7" fmla="*/ 0 60000 65536"/>
                <a:gd name="T8" fmla="*/ 0 60000 65536"/>
                <a:gd name="T9" fmla="*/ 0 w 10"/>
                <a:gd name="T10" fmla="*/ 0 h 42"/>
                <a:gd name="T11" fmla="*/ 10 w 10"/>
                <a:gd name="T12" fmla="*/ 42 h 42"/>
              </a:gdLst>
              <a:ahLst/>
              <a:cxnLst>
                <a:cxn ang="T6">
                  <a:pos x="T0" y="T1"/>
                </a:cxn>
                <a:cxn ang="T7">
                  <a:pos x="T2" y="T3"/>
                </a:cxn>
                <a:cxn ang="T8">
                  <a:pos x="T4" y="T5"/>
                </a:cxn>
              </a:cxnLst>
              <a:rect l="T9" t="T10" r="T11" b="T12"/>
              <a:pathLst>
                <a:path w="10" h="42">
                  <a:moveTo>
                    <a:pt x="10" y="0"/>
                  </a:moveTo>
                  <a:cubicBezTo>
                    <a:pt x="9" y="2"/>
                    <a:pt x="5" y="8"/>
                    <a:pt x="3" y="15"/>
                  </a:cubicBezTo>
                  <a:cubicBezTo>
                    <a:pt x="1" y="21"/>
                    <a:pt x="1" y="34"/>
                    <a:pt x="0" y="42"/>
                  </a:cubicBezTo>
                </a:path>
              </a:pathLst>
            </a:custGeom>
            <a:noFill/>
            <a:ln w="6350" cap="rnd">
              <a:solidFill>
                <a:srgbClr val="FF6600"/>
              </a:solidFill>
              <a:prstDash val="solid"/>
              <a:round/>
              <a:headEnd/>
              <a:tailEnd/>
            </a:ln>
          </p:spPr>
          <p:txBody>
            <a:bodyPr/>
            <a:lstStyle/>
            <a:p>
              <a:endParaRPr lang="en-US"/>
            </a:p>
          </p:txBody>
        </p:sp>
        <p:sp>
          <p:nvSpPr>
            <p:cNvPr id="17445" name="Freeform 34"/>
            <p:cNvSpPr>
              <a:spLocks noChangeAspect="1"/>
            </p:cNvSpPr>
            <p:nvPr/>
          </p:nvSpPr>
          <p:spPr bwMode="auto">
            <a:xfrm>
              <a:off x="3753" y="2087"/>
              <a:ext cx="223" cy="149"/>
            </a:xfrm>
            <a:custGeom>
              <a:avLst/>
              <a:gdLst>
                <a:gd name="T0" fmla="*/ 0 w 44"/>
                <a:gd name="T1" fmla="*/ 0 h 29"/>
                <a:gd name="T2" fmla="*/ 63393 w 44"/>
                <a:gd name="T3" fmla="*/ 32020 h 29"/>
                <a:gd name="T4" fmla="*/ 87102 w 44"/>
                <a:gd name="T5" fmla="*/ 57098 h 29"/>
                <a:gd name="T6" fmla="*/ 110142 w 44"/>
                <a:gd name="T7" fmla="*/ 78800 h 29"/>
                <a:gd name="T8" fmla="*/ 143845 w 44"/>
                <a:gd name="T9" fmla="*/ 100364 h 29"/>
                <a:gd name="T10" fmla="*/ 147104 w 44"/>
                <a:gd name="T11" fmla="*/ 103904 h 29"/>
                <a:gd name="T12" fmla="*/ 0 60000 65536"/>
                <a:gd name="T13" fmla="*/ 0 60000 65536"/>
                <a:gd name="T14" fmla="*/ 0 60000 65536"/>
                <a:gd name="T15" fmla="*/ 0 60000 65536"/>
                <a:gd name="T16" fmla="*/ 0 60000 65536"/>
                <a:gd name="T17" fmla="*/ 0 60000 65536"/>
                <a:gd name="T18" fmla="*/ 0 w 44"/>
                <a:gd name="T19" fmla="*/ 0 h 29"/>
                <a:gd name="T20" fmla="*/ 44 w 4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4" h="29">
                  <a:moveTo>
                    <a:pt x="0" y="0"/>
                  </a:moveTo>
                  <a:cubicBezTo>
                    <a:pt x="3" y="2"/>
                    <a:pt x="14" y="7"/>
                    <a:pt x="19" y="9"/>
                  </a:cubicBezTo>
                  <a:cubicBezTo>
                    <a:pt x="23" y="12"/>
                    <a:pt x="23" y="14"/>
                    <a:pt x="26" y="16"/>
                  </a:cubicBezTo>
                  <a:cubicBezTo>
                    <a:pt x="28" y="18"/>
                    <a:pt x="30" y="20"/>
                    <a:pt x="33" y="22"/>
                  </a:cubicBezTo>
                  <a:cubicBezTo>
                    <a:pt x="36" y="24"/>
                    <a:pt x="39" y="25"/>
                    <a:pt x="43" y="28"/>
                  </a:cubicBezTo>
                  <a:cubicBezTo>
                    <a:pt x="44" y="28"/>
                    <a:pt x="44" y="29"/>
                    <a:pt x="44" y="29"/>
                  </a:cubicBezTo>
                </a:path>
              </a:pathLst>
            </a:custGeom>
            <a:noFill/>
            <a:ln w="6350" cap="rnd">
              <a:solidFill>
                <a:srgbClr val="FF6600"/>
              </a:solidFill>
              <a:prstDash val="solid"/>
              <a:round/>
              <a:headEnd/>
              <a:tailEnd/>
            </a:ln>
          </p:spPr>
          <p:txBody>
            <a:bodyPr/>
            <a:lstStyle/>
            <a:p>
              <a:endParaRPr lang="en-US"/>
            </a:p>
          </p:txBody>
        </p:sp>
        <p:sp>
          <p:nvSpPr>
            <p:cNvPr id="17446" name="Freeform 35"/>
            <p:cNvSpPr>
              <a:spLocks noChangeAspect="1"/>
            </p:cNvSpPr>
            <p:nvPr/>
          </p:nvSpPr>
          <p:spPr bwMode="auto">
            <a:xfrm>
              <a:off x="3344" y="2205"/>
              <a:ext cx="97" cy="72"/>
            </a:xfrm>
            <a:custGeom>
              <a:avLst/>
              <a:gdLst>
                <a:gd name="T0" fmla="*/ 0 w 19"/>
                <a:gd name="T1" fmla="*/ 0 h 14"/>
                <a:gd name="T2" fmla="*/ 17695 w 19"/>
                <a:gd name="T3" fmla="*/ 14678 h 14"/>
                <a:gd name="T4" fmla="*/ 38055 w 19"/>
                <a:gd name="T5" fmla="*/ 21636 h 14"/>
                <a:gd name="T6" fmla="*/ 44829 w 19"/>
                <a:gd name="T7" fmla="*/ 39857 h 14"/>
                <a:gd name="T8" fmla="*/ 65863 w 19"/>
                <a:gd name="T9" fmla="*/ 50333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0"/>
                  </a:moveTo>
                  <a:cubicBezTo>
                    <a:pt x="1" y="1"/>
                    <a:pt x="3" y="3"/>
                    <a:pt x="5" y="4"/>
                  </a:cubicBezTo>
                  <a:cubicBezTo>
                    <a:pt x="6" y="5"/>
                    <a:pt x="9" y="5"/>
                    <a:pt x="11" y="6"/>
                  </a:cubicBezTo>
                  <a:cubicBezTo>
                    <a:pt x="12" y="8"/>
                    <a:pt x="11" y="10"/>
                    <a:pt x="13" y="11"/>
                  </a:cubicBezTo>
                  <a:cubicBezTo>
                    <a:pt x="14" y="13"/>
                    <a:pt x="18" y="14"/>
                    <a:pt x="19" y="14"/>
                  </a:cubicBezTo>
                </a:path>
              </a:pathLst>
            </a:custGeom>
            <a:noFill/>
            <a:ln w="6350" cap="rnd">
              <a:solidFill>
                <a:srgbClr val="FF6600"/>
              </a:solidFill>
              <a:prstDash val="solid"/>
              <a:round/>
              <a:headEnd/>
              <a:tailEnd/>
            </a:ln>
          </p:spPr>
          <p:txBody>
            <a:bodyPr/>
            <a:lstStyle/>
            <a:p>
              <a:endParaRPr lang="en-US"/>
            </a:p>
          </p:txBody>
        </p:sp>
        <p:sp>
          <p:nvSpPr>
            <p:cNvPr id="17447" name="Freeform 36"/>
            <p:cNvSpPr>
              <a:spLocks noChangeAspect="1"/>
            </p:cNvSpPr>
            <p:nvPr/>
          </p:nvSpPr>
          <p:spPr bwMode="auto">
            <a:xfrm>
              <a:off x="3401" y="2128"/>
              <a:ext cx="56" cy="77"/>
            </a:xfrm>
            <a:custGeom>
              <a:avLst/>
              <a:gdLst>
                <a:gd name="T0" fmla="*/ 0 w 11"/>
                <a:gd name="T1" fmla="*/ 0 h 15"/>
                <a:gd name="T2" fmla="*/ 10029 w 11"/>
                <a:gd name="T3" fmla="*/ 21504 h 15"/>
                <a:gd name="T4" fmla="*/ 27577 w 11"/>
                <a:gd name="T5" fmla="*/ 31909 h 15"/>
                <a:gd name="T6" fmla="*/ 37607 w 11"/>
                <a:gd name="T7" fmla="*/ 53438 h 15"/>
                <a:gd name="T8" fmla="*/ 0 60000 65536"/>
                <a:gd name="T9" fmla="*/ 0 60000 65536"/>
                <a:gd name="T10" fmla="*/ 0 60000 65536"/>
                <a:gd name="T11" fmla="*/ 0 60000 65536"/>
                <a:gd name="T12" fmla="*/ 0 w 11"/>
                <a:gd name="T13" fmla="*/ 0 h 15"/>
                <a:gd name="T14" fmla="*/ 11 w 11"/>
                <a:gd name="T15" fmla="*/ 15 h 15"/>
              </a:gdLst>
              <a:ahLst/>
              <a:cxnLst>
                <a:cxn ang="T8">
                  <a:pos x="T0" y="T1"/>
                </a:cxn>
                <a:cxn ang="T9">
                  <a:pos x="T2" y="T3"/>
                </a:cxn>
                <a:cxn ang="T10">
                  <a:pos x="T4" y="T5"/>
                </a:cxn>
                <a:cxn ang="T11">
                  <a:pos x="T6" y="T7"/>
                </a:cxn>
              </a:cxnLst>
              <a:rect l="T12" t="T13" r="T14" b="T15"/>
              <a:pathLst>
                <a:path w="11" h="15">
                  <a:moveTo>
                    <a:pt x="0" y="0"/>
                  </a:moveTo>
                  <a:cubicBezTo>
                    <a:pt x="1" y="1"/>
                    <a:pt x="2" y="4"/>
                    <a:pt x="3" y="6"/>
                  </a:cubicBezTo>
                  <a:cubicBezTo>
                    <a:pt x="5" y="7"/>
                    <a:pt x="6" y="8"/>
                    <a:pt x="8" y="9"/>
                  </a:cubicBezTo>
                  <a:cubicBezTo>
                    <a:pt x="9" y="11"/>
                    <a:pt x="10" y="14"/>
                    <a:pt x="11" y="15"/>
                  </a:cubicBezTo>
                </a:path>
              </a:pathLst>
            </a:custGeom>
            <a:noFill/>
            <a:ln w="6350" cap="rnd">
              <a:solidFill>
                <a:srgbClr val="FF6600"/>
              </a:solidFill>
              <a:prstDash val="solid"/>
              <a:round/>
              <a:headEnd/>
              <a:tailEnd/>
            </a:ln>
          </p:spPr>
          <p:txBody>
            <a:bodyPr/>
            <a:lstStyle/>
            <a:p>
              <a:endParaRPr lang="en-US"/>
            </a:p>
          </p:txBody>
        </p:sp>
        <p:sp>
          <p:nvSpPr>
            <p:cNvPr id="17448" name="Freeform 37"/>
            <p:cNvSpPr>
              <a:spLocks noChangeAspect="1"/>
            </p:cNvSpPr>
            <p:nvPr/>
          </p:nvSpPr>
          <p:spPr bwMode="auto">
            <a:xfrm>
              <a:off x="3483" y="2103"/>
              <a:ext cx="45" cy="133"/>
            </a:xfrm>
            <a:custGeom>
              <a:avLst/>
              <a:gdLst>
                <a:gd name="T0" fmla="*/ 3125 w 9"/>
                <a:gd name="T1" fmla="*/ 0 h 26"/>
                <a:gd name="T2" fmla="*/ 0 w 9"/>
                <a:gd name="T3" fmla="*/ 24625 h 26"/>
                <a:gd name="T4" fmla="*/ 15625 w 9"/>
                <a:gd name="T5" fmla="*/ 41762 h 26"/>
                <a:gd name="T6" fmla="*/ 21875 w 9"/>
                <a:gd name="T7" fmla="*/ 66387 h 26"/>
                <a:gd name="T8" fmla="*/ 28125 w 9"/>
                <a:gd name="T9" fmla="*/ 91008 h 26"/>
                <a:gd name="T10" fmla="*/ 0 60000 65536"/>
                <a:gd name="T11" fmla="*/ 0 60000 65536"/>
                <a:gd name="T12" fmla="*/ 0 60000 65536"/>
                <a:gd name="T13" fmla="*/ 0 60000 65536"/>
                <a:gd name="T14" fmla="*/ 0 60000 65536"/>
                <a:gd name="T15" fmla="*/ 0 w 9"/>
                <a:gd name="T16" fmla="*/ 0 h 26"/>
                <a:gd name="T17" fmla="*/ 9 w 9"/>
                <a:gd name="T18" fmla="*/ 26 h 26"/>
              </a:gdLst>
              <a:ahLst/>
              <a:cxnLst>
                <a:cxn ang="T10">
                  <a:pos x="T0" y="T1"/>
                </a:cxn>
                <a:cxn ang="T11">
                  <a:pos x="T2" y="T3"/>
                </a:cxn>
                <a:cxn ang="T12">
                  <a:pos x="T4" y="T5"/>
                </a:cxn>
                <a:cxn ang="T13">
                  <a:pos x="T6" y="T7"/>
                </a:cxn>
                <a:cxn ang="T14">
                  <a:pos x="T8" y="T9"/>
                </a:cxn>
              </a:cxnLst>
              <a:rect l="T15" t="T16" r="T17" b="T18"/>
              <a:pathLst>
                <a:path w="9" h="26">
                  <a:moveTo>
                    <a:pt x="1" y="0"/>
                  </a:moveTo>
                  <a:cubicBezTo>
                    <a:pt x="1" y="1"/>
                    <a:pt x="0" y="5"/>
                    <a:pt x="0" y="7"/>
                  </a:cubicBezTo>
                  <a:cubicBezTo>
                    <a:pt x="1" y="9"/>
                    <a:pt x="4" y="10"/>
                    <a:pt x="5" y="12"/>
                  </a:cubicBezTo>
                  <a:cubicBezTo>
                    <a:pt x="6" y="14"/>
                    <a:pt x="7" y="17"/>
                    <a:pt x="7" y="19"/>
                  </a:cubicBezTo>
                  <a:cubicBezTo>
                    <a:pt x="8" y="21"/>
                    <a:pt x="8" y="25"/>
                    <a:pt x="9" y="26"/>
                  </a:cubicBezTo>
                </a:path>
              </a:pathLst>
            </a:custGeom>
            <a:noFill/>
            <a:ln w="6350" cap="rnd">
              <a:solidFill>
                <a:srgbClr val="FF6600"/>
              </a:solidFill>
              <a:prstDash val="solid"/>
              <a:round/>
              <a:headEnd/>
              <a:tailEnd/>
            </a:ln>
          </p:spPr>
          <p:txBody>
            <a:bodyPr/>
            <a:lstStyle/>
            <a:p>
              <a:endParaRPr lang="en-US"/>
            </a:p>
          </p:txBody>
        </p:sp>
        <p:sp>
          <p:nvSpPr>
            <p:cNvPr id="17449" name="Freeform 38"/>
            <p:cNvSpPr>
              <a:spLocks noChangeAspect="1"/>
            </p:cNvSpPr>
            <p:nvPr/>
          </p:nvSpPr>
          <p:spPr bwMode="auto">
            <a:xfrm>
              <a:off x="3594" y="2087"/>
              <a:ext cx="31" cy="153"/>
            </a:xfrm>
            <a:custGeom>
              <a:avLst/>
              <a:gdLst>
                <a:gd name="T0" fmla="*/ 3575 w 6"/>
                <a:gd name="T1" fmla="*/ 0 h 30"/>
                <a:gd name="T2" fmla="*/ 0 w 6"/>
                <a:gd name="T3" fmla="*/ 20966 h 30"/>
                <a:gd name="T4" fmla="*/ 7182 w 6"/>
                <a:gd name="T5" fmla="*/ 37949 h 30"/>
                <a:gd name="T6" fmla="*/ 18471 w 6"/>
                <a:gd name="T7" fmla="*/ 55452 h 30"/>
                <a:gd name="T8" fmla="*/ 11449 w 6"/>
                <a:gd name="T9" fmla="*/ 68978 h 30"/>
                <a:gd name="T10" fmla="*/ 18471 w 6"/>
                <a:gd name="T11" fmla="*/ 103469 h 30"/>
                <a:gd name="T12" fmla="*/ 0 60000 65536"/>
                <a:gd name="T13" fmla="*/ 0 60000 65536"/>
                <a:gd name="T14" fmla="*/ 0 60000 65536"/>
                <a:gd name="T15" fmla="*/ 0 60000 65536"/>
                <a:gd name="T16" fmla="*/ 0 60000 65536"/>
                <a:gd name="T17" fmla="*/ 0 60000 65536"/>
                <a:gd name="T18" fmla="*/ 0 w 6"/>
                <a:gd name="T19" fmla="*/ 0 h 30"/>
                <a:gd name="T20" fmla="*/ 6 w 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6" h="30">
                  <a:moveTo>
                    <a:pt x="1" y="0"/>
                  </a:moveTo>
                  <a:cubicBezTo>
                    <a:pt x="1" y="1"/>
                    <a:pt x="0" y="4"/>
                    <a:pt x="0" y="6"/>
                  </a:cubicBezTo>
                  <a:cubicBezTo>
                    <a:pt x="0" y="8"/>
                    <a:pt x="1" y="10"/>
                    <a:pt x="2" y="11"/>
                  </a:cubicBezTo>
                  <a:cubicBezTo>
                    <a:pt x="3" y="13"/>
                    <a:pt x="5" y="15"/>
                    <a:pt x="5" y="16"/>
                  </a:cubicBezTo>
                  <a:cubicBezTo>
                    <a:pt x="6" y="17"/>
                    <a:pt x="3" y="18"/>
                    <a:pt x="3" y="20"/>
                  </a:cubicBezTo>
                  <a:cubicBezTo>
                    <a:pt x="3" y="23"/>
                    <a:pt x="5" y="28"/>
                    <a:pt x="5" y="30"/>
                  </a:cubicBezTo>
                </a:path>
              </a:pathLst>
            </a:custGeom>
            <a:noFill/>
            <a:ln w="6350" cap="rnd">
              <a:solidFill>
                <a:srgbClr val="FF6600"/>
              </a:solidFill>
              <a:prstDash val="solid"/>
              <a:round/>
              <a:headEnd/>
              <a:tailEnd/>
            </a:ln>
          </p:spPr>
          <p:txBody>
            <a:bodyPr/>
            <a:lstStyle/>
            <a:p>
              <a:endParaRPr lang="en-US"/>
            </a:p>
          </p:txBody>
        </p:sp>
        <p:sp>
          <p:nvSpPr>
            <p:cNvPr id="17450" name="Freeform 39"/>
            <p:cNvSpPr>
              <a:spLocks noChangeAspect="1"/>
            </p:cNvSpPr>
            <p:nvPr/>
          </p:nvSpPr>
          <p:spPr bwMode="auto">
            <a:xfrm>
              <a:off x="3681" y="2103"/>
              <a:ext cx="26" cy="129"/>
            </a:xfrm>
            <a:custGeom>
              <a:avLst/>
              <a:gdLst>
                <a:gd name="T0" fmla="*/ 11679 w 5"/>
                <a:gd name="T1" fmla="*/ 0 h 25"/>
                <a:gd name="T2" fmla="*/ 11679 w 5"/>
                <a:gd name="T3" fmla="*/ 18401 h 25"/>
                <a:gd name="T4" fmla="*/ 3650 w 5"/>
                <a:gd name="T5" fmla="*/ 29128 h 25"/>
                <a:gd name="T6" fmla="*/ 15330 w 5"/>
                <a:gd name="T7" fmla="*/ 32565 h 25"/>
                <a:gd name="T8" fmla="*/ 15330 w 5"/>
                <a:gd name="T9" fmla="*/ 47529 h 25"/>
                <a:gd name="T10" fmla="*/ 7301 w 5"/>
                <a:gd name="T11" fmla="*/ 62384 h 25"/>
                <a:gd name="T12" fmla="*/ 3650 w 5"/>
                <a:gd name="T13" fmla="*/ 91513 h 25"/>
                <a:gd name="T14" fmla="*/ 0 60000 65536"/>
                <a:gd name="T15" fmla="*/ 0 60000 65536"/>
                <a:gd name="T16" fmla="*/ 0 60000 65536"/>
                <a:gd name="T17" fmla="*/ 0 60000 65536"/>
                <a:gd name="T18" fmla="*/ 0 60000 65536"/>
                <a:gd name="T19" fmla="*/ 0 60000 65536"/>
                <a:gd name="T20" fmla="*/ 0 60000 65536"/>
                <a:gd name="T21" fmla="*/ 0 w 5"/>
                <a:gd name="T22" fmla="*/ 0 h 25"/>
                <a:gd name="T23" fmla="*/ 5 w 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5">
                  <a:moveTo>
                    <a:pt x="3" y="0"/>
                  </a:moveTo>
                  <a:cubicBezTo>
                    <a:pt x="3" y="1"/>
                    <a:pt x="3" y="4"/>
                    <a:pt x="3" y="5"/>
                  </a:cubicBezTo>
                  <a:cubicBezTo>
                    <a:pt x="2" y="7"/>
                    <a:pt x="0" y="7"/>
                    <a:pt x="1" y="8"/>
                  </a:cubicBezTo>
                  <a:cubicBezTo>
                    <a:pt x="1" y="9"/>
                    <a:pt x="4" y="9"/>
                    <a:pt x="4" y="9"/>
                  </a:cubicBezTo>
                  <a:cubicBezTo>
                    <a:pt x="5" y="10"/>
                    <a:pt x="4" y="11"/>
                    <a:pt x="4" y="13"/>
                  </a:cubicBezTo>
                  <a:cubicBezTo>
                    <a:pt x="4" y="14"/>
                    <a:pt x="2" y="15"/>
                    <a:pt x="2" y="17"/>
                  </a:cubicBezTo>
                  <a:cubicBezTo>
                    <a:pt x="1" y="19"/>
                    <a:pt x="1" y="24"/>
                    <a:pt x="1" y="25"/>
                  </a:cubicBezTo>
                </a:path>
              </a:pathLst>
            </a:custGeom>
            <a:noFill/>
            <a:ln w="6350" cap="rnd">
              <a:solidFill>
                <a:srgbClr val="FF6600"/>
              </a:solidFill>
              <a:prstDash val="solid"/>
              <a:round/>
              <a:headEnd/>
              <a:tailEnd/>
            </a:ln>
          </p:spPr>
          <p:txBody>
            <a:bodyPr/>
            <a:lstStyle/>
            <a:p>
              <a:endParaRPr lang="en-US"/>
            </a:p>
          </p:txBody>
        </p:sp>
        <p:sp>
          <p:nvSpPr>
            <p:cNvPr id="17451" name="Freeform 40"/>
            <p:cNvSpPr>
              <a:spLocks noChangeAspect="1"/>
            </p:cNvSpPr>
            <p:nvPr/>
          </p:nvSpPr>
          <p:spPr bwMode="auto">
            <a:xfrm>
              <a:off x="3737" y="2159"/>
              <a:ext cx="71" cy="118"/>
            </a:xfrm>
            <a:custGeom>
              <a:avLst/>
              <a:gdLst>
                <a:gd name="T0" fmla="*/ 46961 w 14"/>
                <a:gd name="T1" fmla="*/ 0 h 23"/>
                <a:gd name="T2" fmla="*/ 33796 w 14"/>
                <a:gd name="T3" fmla="*/ 21476 h 23"/>
                <a:gd name="T4" fmla="*/ 27132 w 14"/>
                <a:gd name="T5" fmla="*/ 35374 h 23"/>
                <a:gd name="T6" fmla="*/ 27132 w 14"/>
                <a:gd name="T7" fmla="*/ 46456 h 23"/>
                <a:gd name="T8" fmla="*/ 19829 w 14"/>
                <a:gd name="T9" fmla="*/ 63751 h 23"/>
                <a:gd name="T10" fmla="*/ 0 w 14"/>
                <a:gd name="T11" fmla="*/ 81702 h 23"/>
                <a:gd name="T12" fmla="*/ 0 60000 65536"/>
                <a:gd name="T13" fmla="*/ 0 60000 65536"/>
                <a:gd name="T14" fmla="*/ 0 60000 65536"/>
                <a:gd name="T15" fmla="*/ 0 60000 65536"/>
                <a:gd name="T16" fmla="*/ 0 60000 65536"/>
                <a:gd name="T17" fmla="*/ 0 60000 65536"/>
                <a:gd name="T18" fmla="*/ 0 w 14"/>
                <a:gd name="T19" fmla="*/ 0 h 23"/>
                <a:gd name="T20" fmla="*/ 14 w 1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4" h="23">
                  <a:moveTo>
                    <a:pt x="14" y="0"/>
                  </a:moveTo>
                  <a:cubicBezTo>
                    <a:pt x="13" y="1"/>
                    <a:pt x="11" y="4"/>
                    <a:pt x="10" y="6"/>
                  </a:cubicBezTo>
                  <a:cubicBezTo>
                    <a:pt x="9" y="8"/>
                    <a:pt x="9" y="9"/>
                    <a:pt x="8" y="10"/>
                  </a:cubicBezTo>
                  <a:cubicBezTo>
                    <a:pt x="8" y="11"/>
                    <a:pt x="8" y="12"/>
                    <a:pt x="8" y="13"/>
                  </a:cubicBezTo>
                  <a:cubicBezTo>
                    <a:pt x="8" y="15"/>
                    <a:pt x="7" y="16"/>
                    <a:pt x="6" y="18"/>
                  </a:cubicBezTo>
                  <a:cubicBezTo>
                    <a:pt x="4" y="19"/>
                    <a:pt x="1" y="22"/>
                    <a:pt x="0" y="23"/>
                  </a:cubicBezTo>
                </a:path>
              </a:pathLst>
            </a:custGeom>
            <a:noFill/>
            <a:ln w="6350" cap="rnd">
              <a:solidFill>
                <a:srgbClr val="FF6600"/>
              </a:solidFill>
              <a:prstDash val="solid"/>
              <a:round/>
              <a:headEnd/>
              <a:tailEnd/>
            </a:ln>
          </p:spPr>
          <p:txBody>
            <a:bodyPr/>
            <a:lstStyle/>
            <a:p>
              <a:endParaRPr lang="en-US"/>
            </a:p>
          </p:txBody>
        </p:sp>
        <p:sp>
          <p:nvSpPr>
            <p:cNvPr id="17452" name="Freeform 41"/>
            <p:cNvSpPr>
              <a:spLocks noChangeAspect="1"/>
            </p:cNvSpPr>
            <p:nvPr/>
          </p:nvSpPr>
          <p:spPr bwMode="auto">
            <a:xfrm>
              <a:off x="3798" y="2267"/>
              <a:ext cx="66" cy="59"/>
            </a:xfrm>
            <a:custGeom>
              <a:avLst/>
              <a:gdLst>
                <a:gd name="T0" fmla="*/ 43844 w 13"/>
                <a:gd name="T1" fmla="*/ 2975 h 12"/>
                <a:gd name="T2" fmla="*/ 27217 w 13"/>
                <a:gd name="T3" fmla="*/ 5826 h 12"/>
                <a:gd name="T4" fmla="*/ 19896 w 13"/>
                <a:gd name="T5" fmla="*/ 11653 h 12"/>
                <a:gd name="T6" fmla="*/ 6676 w 13"/>
                <a:gd name="T7" fmla="*/ 28645 h 12"/>
                <a:gd name="T8" fmla="*/ 0 w 13"/>
                <a:gd name="T9" fmla="*/ 34471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1"/>
                  </a:moveTo>
                  <a:cubicBezTo>
                    <a:pt x="11" y="0"/>
                    <a:pt x="10" y="0"/>
                    <a:pt x="8" y="2"/>
                  </a:cubicBezTo>
                  <a:cubicBezTo>
                    <a:pt x="7" y="3"/>
                    <a:pt x="6" y="3"/>
                    <a:pt x="6" y="4"/>
                  </a:cubicBezTo>
                  <a:cubicBezTo>
                    <a:pt x="5" y="7"/>
                    <a:pt x="4" y="8"/>
                    <a:pt x="2" y="10"/>
                  </a:cubicBezTo>
                  <a:cubicBezTo>
                    <a:pt x="1" y="11"/>
                    <a:pt x="0" y="11"/>
                    <a:pt x="0" y="12"/>
                  </a:cubicBezTo>
                </a:path>
              </a:pathLst>
            </a:custGeom>
            <a:noFill/>
            <a:ln w="6350" cap="rnd">
              <a:solidFill>
                <a:srgbClr val="FF6600"/>
              </a:solidFill>
              <a:prstDash val="solid"/>
              <a:round/>
              <a:headEnd/>
              <a:tailEnd/>
            </a:ln>
          </p:spPr>
          <p:txBody>
            <a:bodyPr/>
            <a:lstStyle/>
            <a:p>
              <a:endParaRPr lang="en-US"/>
            </a:p>
          </p:txBody>
        </p:sp>
        <p:sp>
          <p:nvSpPr>
            <p:cNvPr id="17453" name="Freeform 42"/>
            <p:cNvSpPr>
              <a:spLocks noChangeAspect="1"/>
            </p:cNvSpPr>
            <p:nvPr/>
          </p:nvSpPr>
          <p:spPr bwMode="auto">
            <a:xfrm>
              <a:off x="3763" y="2414"/>
              <a:ext cx="91" cy="76"/>
            </a:xfrm>
            <a:custGeom>
              <a:avLst/>
              <a:gdLst>
                <a:gd name="T0" fmla="*/ 59448 w 18"/>
                <a:gd name="T1" fmla="*/ 50084 h 15"/>
                <a:gd name="T2" fmla="*/ 49610 w 18"/>
                <a:gd name="T3" fmla="*/ 36941 h 15"/>
                <a:gd name="T4" fmla="*/ 36572 w 18"/>
                <a:gd name="T5" fmla="*/ 27056 h 15"/>
                <a:gd name="T6" fmla="*/ 13058 w 18"/>
                <a:gd name="T7" fmla="*/ 13143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18" y="15"/>
                  </a:moveTo>
                  <a:cubicBezTo>
                    <a:pt x="17" y="12"/>
                    <a:pt x="17" y="11"/>
                    <a:pt x="15" y="11"/>
                  </a:cubicBezTo>
                  <a:cubicBezTo>
                    <a:pt x="14" y="10"/>
                    <a:pt x="12" y="8"/>
                    <a:pt x="11" y="8"/>
                  </a:cubicBezTo>
                  <a:cubicBezTo>
                    <a:pt x="10" y="6"/>
                    <a:pt x="6" y="5"/>
                    <a:pt x="4" y="4"/>
                  </a:cubicBezTo>
                  <a:cubicBezTo>
                    <a:pt x="1" y="3"/>
                    <a:pt x="0" y="4"/>
                    <a:pt x="0" y="0"/>
                  </a:cubicBezTo>
                </a:path>
              </a:pathLst>
            </a:custGeom>
            <a:noFill/>
            <a:ln w="6350" cap="rnd">
              <a:solidFill>
                <a:srgbClr val="FF6600"/>
              </a:solidFill>
              <a:prstDash val="solid"/>
              <a:round/>
              <a:headEnd/>
              <a:tailEnd/>
            </a:ln>
          </p:spPr>
          <p:txBody>
            <a:bodyPr/>
            <a:lstStyle/>
            <a:p>
              <a:endParaRPr lang="en-US"/>
            </a:p>
          </p:txBody>
        </p:sp>
        <p:sp>
          <p:nvSpPr>
            <p:cNvPr id="17454" name="Freeform 43"/>
            <p:cNvSpPr>
              <a:spLocks noChangeAspect="1"/>
            </p:cNvSpPr>
            <p:nvPr/>
          </p:nvSpPr>
          <p:spPr bwMode="auto">
            <a:xfrm>
              <a:off x="3726" y="2517"/>
              <a:ext cx="27" cy="105"/>
            </a:xfrm>
            <a:custGeom>
              <a:avLst/>
              <a:gdLst>
                <a:gd name="T0" fmla="*/ 18749 w 5"/>
                <a:gd name="T1" fmla="*/ 65625 h 21"/>
                <a:gd name="T2" fmla="*/ 22977 w 5"/>
                <a:gd name="T3" fmla="*/ 43750 h 21"/>
                <a:gd name="T4" fmla="*/ 9304 w 5"/>
                <a:gd name="T5" fmla="*/ 18750 h 21"/>
                <a:gd name="T6" fmla="*/ 0 w 5"/>
                <a:gd name="T7" fmla="*/ 0 h 21"/>
                <a:gd name="T8" fmla="*/ 0 60000 65536"/>
                <a:gd name="T9" fmla="*/ 0 60000 65536"/>
                <a:gd name="T10" fmla="*/ 0 60000 65536"/>
                <a:gd name="T11" fmla="*/ 0 60000 65536"/>
                <a:gd name="T12" fmla="*/ 0 w 5"/>
                <a:gd name="T13" fmla="*/ 0 h 21"/>
                <a:gd name="T14" fmla="*/ 5 w 5"/>
                <a:gd name="T15" fmla="*/ 21 h 21"/>
              </a:gdLst>
              <a:ahLst/>
              <a:cxnLst>
                <a:cxn ang="T8">
                  <a:pos x="T0" y="T1"/>
                </a:cxn>
                <a:cxn ang="T9">
                  <a:pos x="T2" y="T3"/>
                </a:cxn>
                <a:cxn ang="T10">
                  <a:pos x="T4" y="T5"/>
                </a:cxn>
                <a:cxn ang="T11">
                  <a:pos x="T6" y="T7"/>
                </a:cxn>
              </a:cxnLst>
              <a:rect l="T12" t="T13" r="T14" b="T15"/>
              <a:pathLst>
                <a:path w="5" h="21">
                  <a:moveTo>
                    <a:pt x="4" y="21"/>
                  </a:moveTo>
                  <a:cubicBezTo>
                    <a:pt x="4" y="18"/>
                    <a:pt x="4" y="16"/>
                    <a:pt x="5" y="14"/>
                  </a:cubicBezTo>
                  <a:cubicBezTo>
                    <a:pt x="4" y="11"/>
                    <a:pt x="3" y="9"/>
                    <a:pt x="2" y="6"/>
                  </a:cubicBezTo>
                  <a:cubicBezTo>
                    <a:pt x="3" y="4"/>
                    <a:pt x="4" y="0"/>
                    <a:pt x="0" y="0"/>
                  </a:cubicBezTo>
                </a:path>
              </a:pathLst>
            </a:custGeom>
            <a:noFill/>
            <a:ln w="6350" cap="rnd">
              <a:solidFill>
                <a:srgbClr val="FF6600"/>
              </a:solidFill>
              <a:prstDash val="solid"/>
              <a:round/>
              <a:headEnd/>
              <a:tailEnd/>
            </a:ln>
          </p:spPr>
          <p:txBody>
            <a:bodyPr/>
            <a:lstStyle/>
            <a:p>
              <a:endParaRPr lang="en-US"/>
            </a:p>
          </p:txBody>
        </p:sp>
        <p:sp>
          <p:nvSpPr>
            <p:cNvPr id="17455" name="Freeform 44"/>
            <p:cNvSpPr>
              <a:spLocks noChangeAspect="1"/>
            </p:cNvSpPr>
            <p:nvPr/>
          </p:nvSpPr>
          <p:spPr bwMode="auto">
            <a:xfrm>
              <a:off x="3774" y="2505"/>
              <a:ext cx="49" cy="51"/>
            </a:xfrm>
            <a:custGeom>
              <a:avLst/>
              <a:gdLst>
                <a:gd name="T0" fmla="*/ 28234 w 10"/>
                <a:gd name="T1" fmla="*/ 34491 h 10"/>
                <a:gd name="T2" fmla="*/ 25402 w 10"/>
                <a:gd name="T3" fmla="*/ 31161 h 10"/>
                <a:gd name="T4" fmla="*/ 16709 w 10"/>
                <a:gd name="T5" fmla="*/ 6763 h 10"/>
                <a:gd name="T6" fmla="*/ 0 w 10"/>
                <a:gd name="T7" fmla="*/ 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10" y="10"/>
                  </a:moveTo>
                  <a:cubicBezTo>
                    <a:pt x="10" y="10"/>
                    <a:pt x="9" y="9"/>
                    <a:pt x="9" y="9"/>
                  </a:cubicBezTo>
                  <a:cubicBezTo>
                    <a:pt x="7" y="7"/>
                    <a:pt x="7" y="4"/>
                    <a:pt x="6" y="2"/>
                  </a:cubicBezTo>
                  <a:cubicBezTo>
                    <a:pt x="4" y="1"/>
                    <a:pt x="2" y="1"/>
                    <a:pt x="0" y="0"/>
                  </a:cubicBezTo>
                </a:path>
              </a:pathLst>
            </a:custGeom>
            <a:noFill/>
            <a:ln w="6350" cap="rnd">
              <a:solidFill>
                <a:srgbClr val="FF6600"/>
              </a:solidFill>
              <a:prstDash val="solid"/>
              <a:round/>
              <a:headEnd/>
              <a:tailEnd/>
            </a:ln>
          </p:spPr>
          <p:txBody>
            <a:bodyPr/>
            <a:lstStyle/>
            <a:p>
              <a:endParaRPr lang="en-US"/>
            </a:p>
          </p:txBody>
        </p:sp>
        <p:sp>
          <p:nvSpPr>
            <p:cNvPr id="17456" name="Freeform 45"/>
            <p:cNvSpPr>
              <a:spLocks noChangeAspect="1"/>
            </p:cNvSpPr>
            <p:nvPr/>
          </p:nvSpPr>
          <p:spPr bwMode="auto">
            <a:xfrm>
              <a:off x="3569" y="2510"/>
              <a:ext cx="52" cy="108"/>
            </a:xfrm>
            <a:custGeom>
              <a:avLst/>
              <a:gdLst>
                <a:gd name="T0" fmla="*/ 0 w 10"/>
                <a:gd name="T1" fmla="*/ 75487 h 21"/>
                <a:gd name="T2" fmla="*/ 22630 w 10"/>
                <a:gd name="T3" fmla="*/ 65011 h 21"/>
                <a:gd name="T4" fmla="*/ 34315 w 10"/>
                <a:gd name="T5" fmla="*/ 10476 h 21"/>
                <a:gd name="T6" fmla="*/ 34315 w 10"/>
                <a:gd name="T7" fmla="*/ 0 h 21"/>
                <a:gd name="T8" fmla="*/ 0 60000 65536"/>
                <a:gd name="T9" fmla="*/ 0 60000 65536"/>
                <a:gd name="T10" fmla="*/ 0 60000 65536"/>
                <a:gd name="T11" fmla="*/ 0 60000 65536"/>
                <a:gd name="T12" fmla="*/ 0 w 10"/>
                <a:gd name="T13" fmla="*/ 0 h 21"/>
                <a:gd name="T14" fmla="*/ 10 w 10"/>
                <a:gd name="T15" fmla="*/ 21 h 21"/>
              </a:gdLst>
              <a:ahLst/>
              <a:cxnLst>
                <a:cxn ang="T8">
                  <a:pos x="T0" y="T1"/>
                </a:cxn>
                <a:cxn ang="T9">
                  <a:pos x="T2" y="T3"/>
                </a:cxn>
                <a:cxn ang="T10">
                  <a:pos x="T4" y="T5"/>
                </a:cxn>
                <a:cxn ang="T11">
                  <a:pos x="T6" y="T7"/>
                </a:cxn>
              </a:cxnLst>
              <a:rect l="T12" t="T13" r="T14" b="T15"/>
              <a:pathLst>
                <a:path w="10" h="21">
                  <a:moveTo>
                    <a:pt x="0" y="21"/>
                  </a:moveTo>
                  <a:cubicBezTo>
                    <a:pt x="2" y="20"/>
                    <a:pt x="4" y="19"/>
                    <a:pt x="6" y="18"/>
                  </a:cubicBezTo>
                  <a:cubicBezTo>
                    <a:pt x="6" y="16"/>
                    <a:pt x="5" y="4"/>
                    <a:pt x="9" y="3"/>
                  </a:cubicBezTo>
                  <a:cubicBezTo>
                    <a:pt x="10" y="1"/>
                    <a:pt x="9" y="2"/>
                    <a:pt x="9" y="0"/>
                  </a:cubicBezTo>
                </a:path>
              </a:pathLst>
            </a:custGeom>
            <a:noFill/>
            <a:ln w="6350" cap="rnd">
              <a:solidFill>
                <a:srgbClr val="FF6600"/>
              </a:solidFill>
              <a:prstDash val="solid"/>
              <a:round/>
              <a:headEnd/>
              <a:tailEnd/>
            </a:ln>
          </p:spPr>
          <p:txBody>
            <a:bodyPr/>
            <a:lstStyle/>
            <a:p>
              <a:endParaRPr lang="en-US"/>
            </a:p>
          </p:txBody>
        </p:sp>
        <p:sp>
          <p:nvSpPr>
            <p:cNvPr id="17457" name="Freeform 46"/>
            <p:cNvSpPr>
              <a:spLocks noChangeAspect="1"/>
            </p:cNvSpPr>
            <p:nvPr/>
          </p:nvSpPr>
          <p:spPr bwMode="auto">
            <a:xfrm>
              <a:off x="3483" y="2479"/>
              <a:ext cx="71" cy="128"/>
            </a:xfrm>
            <a:custGeom>
              <a:avLst/>
              <a:gdLst>
                <a:gd name="T0" fmla="*/ 0 w 14"/>
                <a:gd name="T1" fmla="*/ 87921 h 25"/>
                <a:gd name="T2" fmla="*/ 19829 w 14"/>
                <a:gd name="T3" fmla="*/ 81055 h 25"/>
                <a:gd name="T4" fmla="*/ 33796 w 14"/>
                <a:gd name="T5" fmla="*/ 31667 h 25"/>
                <a:gd name="T6" fmla="*/ 33796 w 14"/>
                <a:gd name="T7" fmla="*/ 28180 h 25"/>
                <a:gd name="T8" fmla="*/ 37037 w 14"/>
                <a:gd name="T9" fmla="*/ 28180 h 25"/>
                <a:gd name="T10" fmla="*/ 43695 w 14"/>
                <a:gd name="T11" fmla="*/ 3487 h 25"/>
                <a:gd name="T12" fmla="*/ 46961 w 14"/>
                <a:gd name="T13" fmla="*/ 0 h 25"/>
                <a:gd name="T14" fmla="*/ 0 60000 65536"/>
                <a:gd name="T15" fmla="*/ 0 60000 65536"/>
                <a:gd name="T16" fmla="*/ 0 60000 65536"/>
                <a:gd name="T17" fmla="*/ 0 60000 65536"/>
                <a:gd name="T18" fmla="*/ 0 60000 65536"/>
                <a:gd name="T19" fmla="*/ 0 60000 65536"/>
                <a:gd name="T20" fmla="*/ 0 60000 65536"/>
                <a:gd name="T21" fmla="*/ 0 w 14"/>
                <a:gd name="T22" fmla="*/ 0 h 25"/>
                <a:gd name="T23" fmla="*/ 14 w 1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5">
                  <a:moveTo>
                    <a:pt x="0" y="25"/>
                  </a:moveTo>
                  <a:cubicBezTo>
                    <a:pt x="3" y="25"/>
                    <a:pt x="3" y="25"/>
                    <a:pt x="6" y="23"/>
                  </a:cubicBezTo>
                  <a:cubicBezTo>
                    <a:pt x="7" y="18"/>
                    <a:pt x="5" y="12"/>
                    <a:pt x="10" y="9"/>
                  </a:cubicBezTo>
                  <a:cubicBezTo>
                    <a:pt x="10" y="9"/>
                    <a:pt x="10" y="9"/>
                    <a:pt x="10" y="8"/>
                  </a:cubicBezTo>
                  <a:cubicBezTo>
                    <a:pt x="10" y="8"/>
                    <a:pt x="10" y="8"/>
                    <a:pt x="11" y="8"/>
                  </a:cubicBezTo>
                  <a:cubicBezTo>
                    <a:pt x="12" y="6"/>
                    <a:pt x="12" y="3"/>
                    <a:pt x="13" y="1"/>
                  </a:cubicBezTo>
                  <a:cubicBezTo>
                    <a:pt x="13" y="1"/>
                    <a:pt x="14" y="0"/>
                    <a:pt x="14" y="0"/>
                  </a:cubicBezTo>
                </a:path>
              </a:pathLst>
            </a:custGeom>
            <a:noFill/>
            <a:ln w="6350" cap="rnd">
              <a:solidFill>
                <a:srgbClr val="FF6600"/>
              </a:solidFill>
              <a:prstDash val="solid"/>
              <a:round/>
              <a:headEnd/>
              <a:tailEnd/>
            </a:ln>
          </p:spPr>
          <p:txBody>
            <a:bodyPr/>
            <a:lstStyle/>
            <a:p>
              <a:endParaRPr lang="en-US"/>
            </a:p>
          </p:txBody>
        </p:sp>
        <p:sp>
          <p:nvSpPr>
            <p:cNvPr id="17458" name="Freeform 47"/>
            <p:cNvSpPr>
              <a:spLocks noChangeAspect="1"/>
            </p:cNvSpPr>
            <p:nvPr/>
          </p:nvSpPr>
          <p:spPr bwMode="auto">
            <a:xfrm>
              <a:off x="3351" y="2479"/>
              <a:ext cx="76" cy="71"/>
            </a:xfrm>
            <a:custGeom>
              <a:avLst/>
              <a:gdLst>
                <a:gd name="T0" fmla="*/ 0 w 15"/>
                <a:gd name="T1" fmla="*/ 46961 h 14"/>
                <a:gd name="T2" fmla="*/ 30319 w 15"/>
                <a:gd name="T3" fmla="*/ 19829 h 14"/>
                <a:gd name="T4" fmla="*/ 50084 w 15"/>
                <a:gd name="T5" fmla="*/ 3266 h 14"/>
                <a:gd name="T6" fmla="*/ 50084 w 15"/>
                <a:gd name="T7" fmla="*/ 0 h 14"/>
                <a:gd name="T8" fmla="*/ 0 60000 65536"/>
                <a:gd name="T9" fmla="*/ 0 60000 65536"/>
                <a:gd name="T10" fmla="*/ 0 60000 65536"/>
                <a:gd name="T11" fmla="*/ 0 60000 65536"/>
                <a:gd name="T12" fmla="*/ 0 w 15"/>
                <a:gd name="T13" fmla="*/ 0 h 14"/>
                <a:gd name="T14" fmla="*/ 15 w 15"/>
                <a:gd name="T15" fmla="*/ 14 h 14"/>
              </a:gdLst>
              <a:ahLst/>
              <a:cxnLst>
                <a:cxn ang="T8">
                  <a:pos x="T0" y="T1"/>
                </a:cxn>
                <a:cxn ang="T9">
                  <a:pos x="T2" y="T3"/>
                </a:cxn>
                <a:cxn ang="T10">
                  <a:pos x="T4" y="T5"/>
                </a:cxn>
                <a:cxn ang="T11">
                  <a:pos x="T6" y="T7"/>
                </a:cxn>
              </a:cxnLst>
              <a:rect l="T12" t="T13" r="T14" b="T15"/>
              <a:pathLst>
                <a:path w="15" h="14">
                  <a:moveTo>
                    <a:pt x="0" y="14"/>
                  </a:moveTo>
                  <a:cubicBezTo>
                    <a:pt x="4" y="9"/>
                    <a:pt x="2" y="8"/>
                    <a:pt x="9" y="6"/>
                  </a:cubicBezTo>
                  <a:cubicBezTo>
                    <a:pt x="11" y="4"/>
                    <a:pt x="12" y="2"/>
                    <a:pt x="15" y="1"/>
                  </a:cubicBezTo>
                  <a:cubicBezTo>
                    <a:pt x="15" y="0"/>
                    <a:pt x="15" y="0"/>
                    <a:pt x="15" y="0"/>
                  </a:cubicBezTo>
                </a:path>
              </a:pathLst>
            </a:custGeom>
            <a:noFill/>
            <a:ln w="6350" cap="rnd">
              <a:solidFill>
                <a:srgbClr val="FF6600"/>
              </a:solidFill>
              <a:prstDash val="solid"/>
              <a:round/>
              <a:headEnd/>
              <a:tailEnd/>
            </a:ln>
          </p:spPr>
          <p:txBody>
            <a:bodyPr/>
            <a:lstStyle/>
            <a:p>
              <a:endParaRPr lang="en-US"/>
            </a:p>
          </p:txBody>
        </p:sp>
        <p:sp>
          <p:nvSpPr>
            <p:cNvPr id="17459" name="Freeform 48"/>
            <p:cNvSpPr>
              <a:spLocks noChangeAspect="1"/>
            </p:cNvSpPr>
            <p:nvPr/>
          </p:nvSpPr>
          <p:spPr bwMode="auto">
            <a:xfrm>
              <a:off x="3249" y="2048"/>
              <a:ext cx="46" cy="163"/>
            </a:xfrm>
            <a:custGeom>
              <a:avLst/>
              <a:gdLst>
                <a:gd name="T0" fmla="*/ 0 w 9"/>
                <a:gd name="T1" fmla="*/ 0 h 32"/>
                <a:gd name="T2" fmla="*/ 17766 w 9"/>
                <a:gd name="T3" fmla="*/ 41096 h 32"/>
                <a:gd name="T4" fmla="*/ 10294 w 9"/>
                <a:gd name="T5" fmla="*/ 102955 h 32"/>
                <a:gd name="T6" fmla="*/ 3476 w 9"/>
                <a:gd name="T7" fmla="*/ 109699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0" y="0"/>
                  </a:moveTo>
                  <a:cubicBezTo>
                    <a:pt x="7" y="1"/>
                    <a:pt x="0" y="8"/>
                    <a:pt x="5" y="12"/>
                  </a:cubicBezTo>
                  <a:cubicBezTo>
                    <a:pt x="8" y="17"/>
                    <a:pt x="9" y="26"/>
                    <a:pt x="3" y="30"/>
                  </a:cubicBezTo>
                  <a:cubicBezTo>
                    <a:pt x="2" y="32"/>
                    <a:pt x="3" y="31"/>
                    <a:pt x="1" y="32"/>
                  </a:cubicBezTo>
                </a:path>
              </a:pathLst>
            </a:custGeom>
            <a:noFill/>
            <a:ln w="6350" cap="rnd">
              <a:solidFill>
                <a:srgbClr val="FF6600"/>
              </a:solidFill>
              <a:prstDash val="solid"/>
              <a:round/>
              <a:headEnd/>
              <a:tailEnd/>
            </a:ln>
          </p:spPr>
          <p:txBody>
            <a:bodyPr/>
            <a:lstStyle/>
            <a:p>
              <a:endParaRPr lang="en-US"/>
            </a:p>
          </p:txBody>
        </p:sp>
        <p:sp>
          <p:nvSpPr>
            <p:cNvPr id="17460" name="Freeform 49"/>
            <p:cNvSpPr>
              <a:spLocks noChangeAspect="1"/>
            </p:cNvSpPr>
            <p:nvPr/>
          </p:nvSpPr>
          <p:spPr bwMode="auto">
            <a:xfrm>
              <a:off x="3222" y="1665"/>
              <a:ext cx="944" cy="459"/>
            </a:xfrm>
            <a:custGeom>
              <a:avLst/>
              <a:gdLst>
                <a:gd name="T0" fmla="*/ 0 w 185"/>
                <a:gd name="T1" fmla="*/ 231331 h 90"/>
                <a:gd name="T2" fmla="*/ 34550 w 185"/>
                <a:gd name="T3" fmla="*/ 234794 h 90"/>
                <a:gd name="T4" fmla="*/ 62309 w 185"/>
                <a:gd name="T5" fmla="*/ 224568 h 90"/>
                <a:gd name="T6" fmla="*/ 110530 w 185"/>
                <a:gd name="T7" fmla="*/ 207065 h 90"/>
                <a:gd name="T8" fmla="*/ 159296 w 185"/>
                <a:gd name="T9" fmla="*/ 196845 h 90"/>
                <a:gd name="T10" fmla="*/ 190515 w 185"/>
                <a:gd name="T11" fmla="*/ 189429 h 90"/>
                <a:gd name="T12" fmla="*/ 235301 w 185"/>
                <a:gd name="T13" fmla="*/ 165684 h 90"/>
                <a:gd name="T14" fmla="*/ 256288 w 185"/>
                <a:gd name="T15" fmla="*/ 137955 h 90"/>
                <a:gd name="T16" fmla="*/ 279929 w 185"/>
                <a:gd name="T17" fmla="*/ 124430 h 90"/>
                <a:gd name="T18" fmla="*/ 294278 w 185"/>
                <a:gd name="T19" fmla="*/ 103469 h 90"/>
                <a:gd name="T20" fmla="*/ 304381 w 185"/>
                <a:gd name="T21" fmla="*/ 89944 h 90"/>
                <a:gd name="T22" fmla="*/ 317944 w 185"/>
                <a:gd name="T23" fmla="*/ 82503 h 90"/>
                <a:gd name="T24" fmla="*/ 345703 w 185"/>
                <a:gd name="T25" fmla="*/ 62215 h 90"/>
                <a:gd name="T26" fmla="*/ 383718 w 185"/>
                <a:gd name="T27" fmla="*/ 34491 h 90"/>
                <a:gd name="T28" fmla="*/ 449461 w 185"/>
                <a:gd name="T29" fmla="*/ 3458 h 90"/>
                <a:gd name="T30" fmla="*/ 501693 w 185"/>
                <a:gd name="T31" fmla="*/ 13525 h 90"/>
                <a:gd name="T32" fmla="*/ 532911 w 185"/>
                <a:gd name="T33" fmla="*/ 55452 h 90"/>
                <a:gd name="T34" fmla="*/ 546448 w 185"/>
                <a:gd name="T35" fmla="*/ 93376 h 90"/>
                <a:gd name="T36" fmla="*/ 564002 w 185"/>
                <a:gd name="T37" fmla="*/ 116994 h 90"/>
                <a:gd name="T38" fmla="*/ 591913 w 185"/>
                <a:gd name="T39" fmla="*/ 137955 h 90"/>
                <a:gd name="T40" fmla="*/ 615554 w 185"/>
                <a:gd name="T41" fmla="*/ 165684 h 90"/>
                <a:gd name="T42" fmla="*/ 636542 w 185"/>
                <a:gd name="T43" fmla="*/ 210395 h 90"/>
                <a:gd name="T44" fmla="*/ 608783 w 185"/>
                <a:gd name="T45" fmla="*/ 310534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5"/>
                <a:gd name="T70" fmla="*/ 0 h 90"/>
                <a:gd name="T71" fmla="*/ 185 w 185"/>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5" h="90">
                  <a:moveTo>
                    <a:pt x="0" y="67"/>
                  </a:moveTo>
                  <a:cubicBezTo>
                    <a:pt x="3" y="68"/>
                    <a:pt x="7" y="68"/>
                    <a:pt x="10" y="68"/>
                  </a:cubicBezTo>
                  <a:cubicBezTo>
                    <a:pt x="13" y="67"/>
                    <a:pt x="15" y="65"/>
                    <a:pt x="18" y="65"/>
                  </a:cubicBezTo>
                  <a:cubicBezTo>
                    <a:pt x="23" y="63"/>
                    <a:pt x="27" y="63"/>
                    <a:pt x="32" y="60"/>
                  </a:cubicBezTo>
                  <a:cubicBezTo>
                    <a:pt x="37" y="59"/>
                    <a:pt x="42" y="58"/>
                    <a:pt x="46" y="57"/>
                  </a:cubicBezTo>
                  <a:cubicBezTo>
                    <a:pt x="52" y="55"/>
                    <a:pt x="48" y="56"/>
                    <a:pt x="55" y="55"/>
                  </a:cubicBezTo>
                  <a:cubicBezTo>
                    <a:pt x="61" y="53"/>
                    <a:pt x="64" y="52"/>
                    <a:pt x="68" y="48"/>
                  </a:cubicBezTo>
                  <a:cubicBezTo>
                    <a:pt x="71" y="46"/>
                    <a:pt x="72" y="42"/>
                    <a:pt x="74" y="40"/>
                  </a:cubicBezTo>
                  <a:cubicBezTo>
                    <a:pt x="76" y="38"/>
                    <a:pt x="80" y="37"/>
                    <a:pt x="81" y="36"/>
                  </a:cubicBezTo>
                  <a:cubicBezTo>
                    <a:pt x="83" y="34"/>
                    <a:pt x="83" y="32"/>
                    <a:pt x="85" y="30"/>
                  </a:cubicBezTo>
                  <a:cubicBezTo>
                    <a:pt x="86" y="29"/>
                    <a:pt x="87" y="27"/>
                    <a:pt x="88" y="26"/>
                  </a:cubicBezTo>
                  <a:cubicBezTo>
                    <a:pt x="89" y="26"/>
                    <a:pt x="92" y="24"/>
                    <a:pt x="92" y="24"/>
                  </a:cubicBezTo>
                  <a:cubicBezTo>
                    <a:pt x="94" y="21"/>
                    <a:pt x="97" y="20"/>
                    <a:pt x="100" y="18"/>
                  </a:cubicBezTo>
                  <a:cubicBezTo>
                    <a:pt x="102" y="15"/>
                    <a:pt x="108" y="10"/>
                    <a:pt x="111" y="10"/>
                  </a:cubicBezTo>
                  <a:cubicBezTo>
                    <a:pt x="115" y="6"/>
                    <a:pt x="124" y="1"/>
                    <a:pt x="130" y="1"/>
                  </a:cubicBezTo>
                  <a:cubicBezTo>
                    <a:pt x="136" y="1"/>
                    <a:pt x="140" y="0"/>
                    <a:pt x="145" y="4"/>
                  </a:cubicBezTo>
                  <a:cubicBezTo>
                    <a:pt x="148" y="9"/>
                    <a:pt x="150" y="9"/>
                    <a:pt x="154" y="16"/>
                  </a:cubicBezTo>
                  <a:cubicBezTo>
                    <a:pt x="155" y="18"/>
                    <a:pt x="158" y="27"/>
                    <a:pt x="158" y="27"/>
                  </a:cubicBezTo>
                  <a:cubicBezTo>
                    <a:pt x="158" y="29"/>
                    <a:pt x="161" y="32"/>
                    <a:pt x="163" y="34"/>
                  </a:cubicBezTo>
                  <a:cubicBezTo>
                    <a:pt x="166" y="37"/>
                    <a:pt x="167" y="39"/>
                    <a:pt x="171" y="40"/>
                  </a:cubicBezTo>
                  <a:cubicBezTo>
                    <a:pt x="172" y="43"/>
                    <a:pt x="176" y="45"/>
                    <a:pt x="178" y="48"/>
                  </a:cubicBezTo>
                  <a:cubicBezTo>
                    <a:pt x="180" y="52"/>
                    <a:pt x="182" y="57"/>
                    <a:pt x="184" y="61"/>
                  </a:cubicBezTo>
                  <a:cubicBezTo>
                    <a:pt x="185" y="67"/>
                    <a:pt x="182" y="83"/>
                    <a:pt x="176" y="90"/>
                  </a:cubicBezTo>
                </a:path>
              </a:pathLst>
            </a:custGeom>
            <a:noFill/>
            <a:ln w="6350" cap="rnd">
              <a:solidFill>
                <a:srgbClr val="FF6600"/>
              </a:solidFill>
              <a:prstDash val="solid"/>
              <a:round/>
              <a:headEnd/>
              <a:tailEnd/>
            </a:ln>
          </p:spPr>
          <p:txBody>
            <a:bodyPr/>
            <a:lstStyle/>
            <a:p>
              <a:endParaRPr lang="en-US"/>
            </a:p>
          </p:txBody>
        </p:sp>
        <p:sp>
          <p:nvSpPr>
            <p:cNvPr id="17461" name="Freeform 50"/>
            <p:cNvSpPr>
              <a:spLocks noChangeAspect="1"/>
            </p:cNvSpPr>
            <p:nvPr/>
          </p:nvSpPr>
          <p:spPr bwMode="auto">
            <a:xfrm>
              <a:off x="3621" y="1829"/>
              <a:ext cx="217" cy="223"/>
            </a:xfrm>
            <a:custGeom>
              <a:avLst/>
              <a:gdLst>
                <a:gd name="T0" fmla="*/ 140732 w 43"/>
                <a:gd name="T1" fmla="*/ 0 h 44"/>
                <a:gd name="T2" fmla="*/ 130952 w 43"/>
                <a:gd name="T3" fmla="*/ 13152 h 44"/>
                <a:gd name="T4" fmla="*/ 124533 w 43"/>
                <a:gd name="T5" fmla="*/ 56769 h 44"/>
                <a:gd name="T6" fmla="*/ 101157 w 43"/>
                <a:gd name="T7" fmla="*/ 90340 h 44"/>
                <a:gd name="T8" fmla="*/ 62218 w 43"/>
                <a:gd name="T9" fmla="*/ 116771 h 44"/>
                <a:gd name="T10" fmla="*/ 16199 w 43"/>
                <a:gd name="T11" fmla="*/ 140607 h 44"/>
                <a:gd name="T12" fmla="*/ 0 w 43"/>
                <a:gd name="T13" fmla="*/ 147104 h 44"/>
                <a:gd name="T14" fmla="*/ 0 60000 65536"/>
                <a:gd name="T15" fmla="*/ 0 60000 65536"/>
                <a:gd name="T16" fmla="*/ 0 60000 65536"/>
                <a:gd name="T17" fmla="*/ 0 60000 65536"/>
                <a:gd name="T18" fmla="*/ 0 60000 65536"/>
                <a:gd name="T19" fmla="*/ 0 60000 65536"/>
                <a:gd name="T20" fmla="*/ 0 60000 65536"/>
                <a:gd name="T21" fmla="*/ 0 w 43"/>
                <a:gd name="T22" fmla="*/ 0 h 44"/>
                <a:gd name="T23" fmla="*/ 43 w 4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4">
                  <a:moveTo>
                    <a:pt x="43" y="0"/>
                  </a:moveTo>
                  <a:cubicBezTo>
                    <a:pt x="42" y="2"/>
                    <a:pt x="41" y="3"/>
                    <a:pt x="40" y="4"/>
                  </a:cubicBezTo>
                  <a:cubicBezTo>
                    <a:pt x="40" y="10"/>
                    <a:pt x="43" y="14"/>
                    <a:pt x="38" y="17"/>
                  </a:cubicBezTo>
                  <a:cubicBezTo>
                    <a:pt x="36" y="19"/>
                    <a:pt x="34" y="25"/>
                    <a:pt x="31" y="27"/>
                  </a:cubicBezTo>
                  <a:cubicBezTo>
                    <a:pt x="30" y="28"/>
                    <a:pt x="21" y="35"/>
                    <a:pt x="19" y="35"/>
                  </a:cubicBezTo>
                  <a:cubicBezTo>
                    <a:pt x="13" y="41"/>
                    <a:pt x="13" y="41"/>
                    <a:pt x="5" y="42"/>
                  </a:cubicBezTo>
                  <a:cubicBezTo>
                    <a:pt x="2" y="42"/>
                    <a:pt x="2" y="42"/>
                    <a:pt x="0" y="44"/>
                  </a:cubicBezTo>
                </a:path>
              </a:pathLst>
            </a:custGeom>
            <a:noFill/>
            <a:ln w="6350" cap="rnd">
              <a:solidFill>
                <a:srgbClr val="FF6600"/>
              </a:solidFill>
              <a:prstDash val="solid"/>
              <a:round/>
              <a:headEnd/>
              <a:tailEnd/>
            </a:ln>
          </p:spPr>
          <p:txBody>
            <a:bodyPr/>
            <a:lstStyle/>
            <a:p>
              <a:endParaRPr lang="en-US"/>
            </a:p>
          </p:txBody>
        </p:sp>
        <p:sp>
          <p:nvSpPr>
            <p:cNvPr id="17462" name="Freeform 51"/>
            <p:cNvSpPr>
              <a:spLocks noChangeAspect="1"/>
            </p:cNvSpPr>
            <p:nvPr/>
          </p:nvSpPr>
          <p:spPr bwMode="auto">
            <a:xfrm>
              <a:off x="3830" y="1896"/>
              <a:ext cx="232" cy="207"/>
            </a:xfrm>
            <a:custGeom>
              <a:avLst/>
              <a:gdLst>
                <a:gd name="T0" fmla="*/ 0 w 46"/>
                <a:gd name="T1" fmla="*/ 0 h 41"/>
                <a:gd name="T2" fmla="*/ 22716 w 46"/>
                <a:gd name="T3" fmla="*/ 6422 h 41"/>
                <a:gd name="T4" fmla="*/ 52477 w 46"/>
                <a:gd name="T5" fmla="*/ 26001 h 41"/>
                <a:gd name="T6" fmla="*/ 81472 w 46"/>
                <a:gd name="T7" fmla="*/ 62423 h 41"/>
                <a:gd name="T8" fmla="*/ 107371 w 46"/>
                <a:gd name="T9" fmla="*/ 91635 h 41"/>
                <a:gd name="T10" fmla="*/ 124181 w 46"/>
                <a:gd name="T11" fmla="*/ 118273 h 41"/>
                <a:gd name="T12" fmla="*/ 150104 w 46"/>
                <a:gd name="T13" fmla="*/ 134484 h 41"/>
                <a:gd name="T14" fmla="*/ 0 60000 65536"/>
                <a:gd name="T15" fmla="*/ 0 60000 65536"/>
                <a:gd name="T16" fmla="*/ 0 60000 65536"/>
                <a:gd name="T17" fmla="*/ 0 60000 65536"/>
                <a:gd name="T18" fmla="*/ 0 60000 65536"/>
                <a:gd name="T19" fmla="*/ 0 60000 65536"/>
                <a:gd name="T20" fmla="*/ 0 60000 65536"/>
                <a:gd name="T21" fmla="*/ 0 w 46"/>
                <a:gd name="T22" fmla="*/ 0 h 41"/>
                <a:gd name="T23" fmla="*/ 46 w 4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1">
                  <a:moveTo>
                    <a:pt x="0" y="0"/>
                  </a:moveTo>
                  <a:cubicBezTo>
                    <a:pt x="2" y="0"/>
                    <a:pt x="4" y="1"/>
                    <a:pt x="7" y="2"/>
                  </a:cubicBezTo>
                  <a:cubicBezTo>
                    <a:pt x="10" y="3"/>
                    <a:pt x="12" y="6"/>
                    <a:pt x="16" y="8"/>
                  </a:cubicBezTo>
                  <a:cubicBezTo>
                    <a:pt x="19" y="12"/>
                    <a:pt x="23" y="15"/>
                    <a:pt x="25" y="19"/>
                  </a:cubicBezTo>
                  <a:cubicBezTo>
                    <a:pt x="28" y="22"/>
                    <a:pt x="31" y="26"/>
                    <a:pt x="33" y="28"/>
                  </a:cubicBezTo>
                  <a:cubicBezTo>
                    <a:pt x="35" y="31"/>
                    <a:pt x="36" y="34"/>
                    <a:pt x="38" y="36"/>
                  </a:cubicBezTo>
                  <a:cubicBezTo>
                    <a:pt x="39" y="37"/>
                    <a:pt x="46" y="40"/>
                    <a:pt x="46" y="41"/>
                  </a:cubicBezTo>
                </a:path>
              </a:pathLst>
            </a:custGeom>
            <a:noFill/>
            <a:ln w="6350" cap="rnd">
              <a:solidFill>
                <a:srgbClr val="FF6600"/>
              </a:solidFill>
              <a:prstDash val="solid"/>
              <a:round/>
              <a:headEnd/>
              <a:tailEnd/>
            </a:ln>
          </p:spPr>
          <p:txBody>
            <a:bodyPr/>
            <a:lstStyle/>
            <a:p>
              <a:endParaRPr lang="en-US"/>
            </a:p>
          </p:txBody>
        </p:sp>
        <p:sp>
          <p:nvSpPr>
            <p:cNvPr id="17463" name="Freeform 52"/>
            <p:cNvSpPr>
              <a:spLocks noChangeAspect="1"/>
            </p:cNvSpPr>
            <p:nvPr/>
          </p:nvSpPr>
          <p:spPr bwMode="auto">
            <a:xfrm>
              <a:off x="3788" y="2007"/>
              <a:ext cx="24" cy="107"/>
            </a:xfrm>
            <a:custGeom>
              <a:avLst/>
              <a:gdLst>
                <a:gd name="T0" fmla="*/ 10070 w 5"/>
                <a:gd name="T1" fmla="*/ 72093 h 21"/>
                <a:gd name="T2" fmla="*/ 7421 w 5"/>
                <a:gd name="T3" fmla="*/ 47875 h 21"/>
                <a:gd name="T4" fmla="*/ 0 w 5"/>
                <a:gd name="T5" fmla="*/ 0 h 21"/>
                <a:gd name="T6" fmla="*/ 0 60000 65536"/>
                <a:gd name="T7" fmla="*/ 0 60000 65536"/>
                <a:gd name="T8" fmla="*/ 0 60000 65536"/>
                <a:gd name="T9" fmla="*/ 0 w 5"/>
                <a:gd name="T10" fmla="*/ 0 h 21"/>
                <a:gd name="T11" fmla="*/ 5 w 5"/>
                <a:gd name="T12" fmla="*/ 21 h 21"/>
              </a:gdLst>
              <a:ahLst/>
              <a:cxnLst>
                <a:cxn ang="T6">
                  <a:pos x="T0" y="T1"/>
                </a:cxn>
                <a:cxn ang="T7">
                  <a:pos x="T2" y="T3"/>
                </a:cxn>
                <a:cxn ang="T8">
                  <a:pos x="T4" y="T5"/>
                </a:cxn>
              </a:cxnLst>
              <a:rect l="T9" t="T10" r="T11" b="T12"/>
              <a:pathLst>
                <a:path w="5" h="21">
                  <a:moveTo>
                    <a:pt x="4" y="21"/>
                  </a:moveTo>
                  <a:cubicBezTo>
                    <a:pt x="5" y="19"/>
                    <a:pt x="2" y="17"/>
                    <a:pt x="3" y="14"/>
                  </a:cubicBezTo>
                  <a:cubicBezTo>
                    <a:pt x="2" y="7"/>
                    <a:pt x="0" y="7"/>
                    <a:pt x="0" y="0"/>
                  </a:cubicBezTo>
                </a:path>
              </a:pathLst>
            </a:custGeom>
            <a:noFill/>
            <a:ln w="6350" cap="rnd">
              <a:solidFill>
                <a:srgbClr val="FF6600"/>
              </a:solidFill>
              <a:prstDash val="solid"/>
              <a:round/>
              <a:headEnd/>
              <a:tailEnd/>
            </a:ln>
          </p:spPr>
          <p:txBody>
            <a:bodyPr/>
            <a:lstStyle/>
            <a:p>
              <a:endParaRPr lang="en-US"/>
            </a:p>
          </p:txBody>
        </p:sp>
        <p:sp>
          <p:nvSpPr>
            <p:cNvPr id="17464" name="Freeform 53"/>
            <p:cNvSpPr>
              <a:spLocks noChangeAspect="1"/>
            </p:cNvSpPr>
            <p:nvPr/>
          </p:nvSpPr>
          <p:spPr bwMode="auto">
            <a:xfrm>
              <a:off x="3951" y="1833"/>
              <a:ext cx="102" cy="142"/>
            </a:xfrm>
            <a:custGeom>
              <a:avLst/>
              <a:gdLst>
                <a:gd name="T0" fmla="*/ 0 w 20"/>
                <a:gd name="T1" fmla="*/ 33796 h 28"/>
                <a:gd name="T2" fmla="*/ 20966 w 20"/>
                <a:gd name="T3" fmla="*/ 27132 h 28"/>
                <a:gd name="T4" fmla="*/ 13525 w 20"/>
                <a:gd name="T5" fmla="*/ 0 h 28"/>
                <a:gd name="T6" fmla="*/ 55452 w 20"/>
                <a:gd name="T7" fmla="*/ 60259 h 28"/>
                <a:gd name="T8" fmla="*/ 68977 w 20"/>
                <a:gd name="T9" fmla="*/ 93903 h 28"/>
                <a:gd name="T10" fmla="*/ 0 60000 65536"/>
                <a:gd name="T11" fmla="*/ 0 60000 65536"/>
                <a:gd name="T12" fmla="*/ 0 60000 65536"/>
                <a:gd name="T13" fmla="*/ 0 60000 65536"/>
                <a:gd name="T14" fmla="*/ 0 60000 65536"/>
                <a:gd name="T15" fmla="*/ 0 w 20"/>
                <a:gd name="T16" fmla="*/ 0 h 28"/>
                <a:gd name="T17" fmla="*/ 20 w 20"/>
                <a:gd name="T18" fmla="*/ 28 h 28"/>
              </a:gdLst>
              <a:ahLst/>
              <a:cxnLst>
                <a:cxn ang="T10">
                  <a:pos x="T0" y="T1"/>
                </a:cxn>
                <a:cxn ang="T11">
                  <a:pos x="T2" y="T3"/>
                </a:cxn>
                <a:cxn ang="T12">
                  <a:pos x="T4" y="T5"/>
                </a:cxn>
                <a:cxn ang="T13">
                  <a:pos x="T6" y="T7"/>
                </a:cxn>
                <a:cxn ang="T14">
                  <a:pos x="T8" y="T9"/>
                </a:cxn>
              </a:cxnLst>
              <a:rect l="T15" t="T16" r="T17" b="T18"/>
              <a:pathLst>
                <a:path w="20" h="28">
                  <a:moveTo>
                    <a:pt x="0" y="10"/>
                  </a:moveTo>
                  <a:cubicBezTo>
                    <a:pt x="4" y="9"/>
                    <a:pt x="3" y="9"/>
                    <a:pt x="6" y="8"/>
                  </a:cubicBezTo>
                  <a:cubicBezTo>
                    <a:pt x="5" y="6"/>
                    <a:pt x="6" y="1"/>
                    <a:pt x="4" y="0"/>
                  </a:cubicBezTo>
                  <a:cubicBezTo>
                    <a:pt x="6" y="8"/>
                    <a:pt x="9" y="14"/>
                    <a:pt x="16" y="18"/>
                  </a:cubicBezTo>
                  <a:cubicBezTo>
                    <a:pt x="17" y="19"/>
                    <a:pt x="20" y="28"/>
                    <a:pt x="20" y="28"/>
                  </a:cubicBezTo>
                </a:path>
              </a:pathLst>
            </a:custGeom>
            <a:noFill/>
            <a:ln w="6350" cap="rnd">
              <a:solidFill>
                <a:srgbClr val="FF6600"/>
              </a:solidFill>
              <a:prstDash val="solid"/>
              <a:round/>
              <a:headEnd/>
              <a:tailEnd/>
            </a:ln>
          </p:spPr>
          <p:txBody>
            <a:bodyPr/>
            <a:lstStyle/>
            <a:p>
              <a:endParaRPr lang="en-US"/>
            </a:p>
          </p:txBody>
        </p:sp>
        <p:sp>
          <p:nvSpPr>
            <p:cNvPr id="17465" name="Freeform 54"/>
            <p:cNvSpPr>
              <a:spLocks noChangeAspect="1"/>
            </p:cNvSpPr>
            <p:nvPr/>
          </p:nvSpPr>
          <p:spPr bwMode="auto">
            <a:xfrm>
              <a:off x="3782" y="1350"/>
              <a:ext cx="246" cy="367"/>
            </a:xfrm>
            <a:custGeom>
              <a:avLst/>
              <a:gdLst>
                <a:gd name="T0" fmla="*/ 0 w 48"/>
                <a:gd name="T1" fmla="*/ 247786 h 72"/>
                <a:gd name="T2" fmla="*/ 21407 w 48"/>
                <a:gd name="T3" fmla="*/ 206606 h 72"/>
                <a:gd name="T4" fmla="*/ 53162 w 48"/>
                <a:gd name="T5" fmla="*/ 161969 h 72"/>
                <a:gd name="T6" fmla="*/ 84814 w 48"/>
                <a:gd name="T7" fmla="*/ 141055 h 72"/>
                <a:gd name="T8" fmla="*/ 123451 w 48"/>
                <a:gd name="T9" fmla="*/ 89793 h 72"/>
                <a:gd name="T10" fmla="*/ 159382 w 48"/>
                <a:gd name="T11" fmla="*/ 16811 h 72"/>
                <a:gd name="T12" fmla="*/ 169755 w 48"/>
                <a:gd name="T13" fmla="*/ 0 h 72"/>
                <a:gd name="T14" fmla="*/ 0 60000 65536"/>
                <a:gd name="T15" fmla="*/ 0 60000 65536"/>
                <a:gd name="T16" fmla="*/ 0 60000 65536"/>
                <a:gd name="T17" fmla="*/ 0 60000 65536"/>
                <a:gd name="T18" fmla="*/ 0 60000 65536"/>
                <a:gd name="T19" fmla="*/ 0 60000 65536"/>
                <a:gd name="T20" fmla="*/ 0 60000 65536"/>
                <a:gd name="T21" fmla="*/ 0 w 48"/>
                <a:gd name="T22" fmla="*/ 0 h 72"/>
                <a:gd name="T23" fmla="*/ 48 w 48"/>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2">
                  <a:moveTo>
                    <a:pt x="0" y="72"/>
                  </a:moveTo>
                  <a:cubicBezTo>
                    <a:pt x="2" y="69"/>
                    <a:pt x="3" y="62"/>
                    <a:pt x="6" y="60"/>
                  </a:cubicBezTo>
                  <a:cubicBezTo>
                    <a:pt x="5" y="58"/>
                    <a:pt x="12" y="49"/>
                    <a:pt x="15" y="47"/>
                  </a:cubicBezTo>
                  <a:cubicBezTo>
                    <a:pt x="16" y="44"/>
                    <a:pt x="21" y="43"/>
                    <a:pt x="24" y="41"/>
                  </a:cubicBezTo>
                  <a:cubicBezTo>
                    <a:pt x="30" y="37"/>
                    <a:pt x="33" y="33"/>
                    <a:pt x="35" y="26"/>
                  </a:cubicBezTo>
                  <a:cubicBezTo>
                    <a:pt x="35" y="17"/>
                    <a:pt x="37" y="9"/>
                    <a:pt x="45" y="5"/>
                  </a:cubicBezTo>
                  <a:cubicBezTo>
                    <a:pt x="46" y="3"/>
                    <a:pt x="47" y="1"/>
                    <a:pt x="48" y="0"/>
                  </a:cubicBezTo>
                </a:path>
              </a:pathLst>
            </a:custGeom>
            <a:noFill/>
            <a:ln w="6350" cap="rnd">
              <a:solidFill>
                <a:srgbClr val="FF6600"/>
              </a:solidFill>
              <a:prstDash val="solid"/>
              <a:round/>
              <a:headEnd/>
              <a:tailEnd/>
            </a:ln>
          </p:spPr>
          <p:txBody>
            <a:bodyPr/>
            <a:lstStyle/>
            <a:p>
              <a:endParaRPr lang="en-US"/>
            </a:p>
          </p:txBody>
        </p:sp>
        <p:sp>
          <p:nvSpPr>
            <p:cNvPr id="17466" name="Freeform 55"/>
            <p:cNvSpPr>
              <a:spLocks noChangeAspect="1"/>
            </p:cNvSpPr>
            <p:nvPr/>
          </p:nvSpPr>
          <p:spPr bwMode="auto">
            <a:xfrm>
              <a:off x="3961" y="1422"/>
              <a:ext cx="112" cy="67"/>
            </a:xfrm>
            <a:custGeom>
              <a:avLst/>
              <a:gdLst>
                <a:gd name="T0" fmla="*/ 0 w 22"/>
                <a:gd name="T1" fmla="*/ 47230 h 13"/>
                <a:gd name="T2" fmla="*/ 34313 w 22"/>
                <a:gd name="T3" fmla="*/ 7117 h 13"/>
                <a:gd name="T4" fmla="*/ 75213 w 22"/>
                <a:gd name="T5" fmla="*/ 3561 h 13"/>
                <a:gd name="T6" fmla="*/ 0 60000 65536"/>
                <a:gd name="T7" fmla="*/ 0 60000 65536"/>
                <a:gd name="T8" fmla="*/ 0 60000 65536"/>
                <a:gd name="T9" fmla="*/ 0 w 22"/>
                <a:gd name="T10" fmla="*/ 0 h 13"/>
                <a:gd name="T11" fmla="*/ 22 w 22"/>
                <a:gd name="T12" fmla="*/ 13 h 13"/>
              </a:gdLst>
              <a:ahLst/>
              <a:cxnLst>
                <a:cxn ang="T6">
                  <a:pos x="T0" y="T1"/>
                </a:cxn>
                <a:cxn ang="T7">
                  <a:pos x="T2" y="T3"/>
                </a:cxn>
                <a:cxn ang="T8">
                  <a:pos x="T4" y="T5"/>
                </a:cxn>
              </a:cxnLst>
              <a:rect l="T9" t="T10" r="T11" b="T12"/>
              <a:pathLst>
                <a:path w="22" h="13">
                  <a:moveTo>
                    <a:pt x="0" y="13"/>
                  </a:moveTo>
                  <a:cubicBezTo>
                    <a:pt x="1" y="6"/>
                    <a:pt x="3" y="3"/>
                    <a:pt x="10" y="2"/>
                  </a:cubicBezTo>
                  <a:cubicBezTo>
                    <a:pt x="15" y="0"/>
                    <a:pt x="11" y="1"/>
                    <a:pt x="22" y="1"/>
                  </a:cubicBezTo>
                </a:path>
              </a:pathLst>
            </a:custGeom>
            <a:noFill/>
            <a:ln w="6350" cap="rnd">
              <a:solidFill>
                <a:srgbClr val="FF6600"/>
              </a:solidFill>
              <a:prstDash val="solid"/>
              <a:round/>
              <a:headEnd/>
              <a:tailEnd/>
            </a:ln>
          </p:spPr>
          <p:txBody>
            <a:bodyPr/>
            <a:lstStyle/>
            <a:p>
              <a:endParaRPr lang="en-US"/>
            </a:p>
          </p:txBody>
        </p:sp>
        <p:sp>
          <p:nvSpPr>
            <p:cNvPr id="17467" name="Freeform 56"/>
            <p:cNvSpPr>
              <a:spLocks noChangeAspect="1"/>
            </p:cNvSpPr>
            <p:nvPr/>
          </p:nvSpPr>
          <p:spPr bwMode="auto">
            <a:xfrm>
              <a:off x="4007" y="1493"/>
              <a:ext cx="35" cy="183"/>
            </a:xfrm>
            <a:custGeom>
              <a:avLst/>
              <a:gdLst>
                <a:gd name="T0" fmla="*/ 9375 w 7"/>
                <a:gd name="T1" fmla="*/ 0 h 36"/>
                <a:gd name="T2" fmla="*/ 3125 w 7"/>
                <a:gd name="T3" fmla="*/ 74730 h 36"/>
                <a:gd name="T4" fmla="*/ 3125 w 7"/>
                <a:gd name="T5" fmla="*/ 122147 h 36"/>
                <a:gd name="T6" fmla="*/ 0 60000 65536"/>
                <a:gd name="T7" fmla="*/ 0 60000 65536"/>
                <a:gd name="T8" fmla="*/ 0 60000 65536"/>
                <a:gd name="T9" fmla="*/ 0 w 7"/>
                <a:gd name="T10" fmla="*/ 0 h 36"/>
                <a:gd name="T11" fmla="*/ 7 w 7"/>
                <a:gd name="T12" fmla="*/ 36 h 36"/>
              </a:gdLst>
              <a:ahLst/>
              <a:cxnLst>
                <a:cxn ang="T6">
                  <a:pos x="T0" y="T1"/>
                </a:cxn>
                <a:cxn ang="T7">
                  <a:pos x="T2" y="T3"/>
                </a:cxn>
                <a:cxn ang="T8">
                  <a:pos x="T4" y="T5"/>
                </a:cxn>
              </a:cxnLst>
              <a:rect l="T9" t="T10" r="T11" b="T12"/>
              <a:pathLst>
                <a:path w="7" h="36">
                  <a:moveTo>
                    <a:pt x="3" y="0"/>
                  </a:moveTo>
                  <a:cubicBezTo>
                    <a:pt x="4" y="7"/>
                    <a:pt x="7" y="17"/>
                    <a:pt x="1" y="22"/>
                  </a:cubicBezTo>
                  <a:cubicBezTo>
                    <a:pt x="0" y="27"/>
                    <a:pt x="1" y="31"/>
                    <a:pt x="1" y="36"/>
                  </a:cubicBezTo>
                </a:path>
              </a:pathLst>
            </a:custGeom>
            <a:noFill/>
            <a:ln w="6350" cap="rnd">
              <a:solidFill>
                <a:srgbClr val="FF6600"/>
              </a:solidFill>
              <a:prstDash val="solid"/>
              <a:round/>
              <a:headEnd/>
              <a:tailEnd/>
            </a:ln>
          </p:spPr>
          <p:txBody>
            <a:bodyPr/>
            <a:lstStyle/>
            <a:p>
              <a:endParaRPr lang="en-US"/>
            </a:p>
          </p:txBody>
        </p:sp>
        <p:sp>
          <p:nvSpPr>
            <p:cNvPr id="17468" name="Freeform 57"/>
            <p:cNvSpPr>
              <a:spLocks noChangeAspect="1"/>
            </p:cNvSpPr>
            <p:nvPr/>
          </p:nvSpPr>
          <p:spPr bwMode="auto">
            <a:xfrm>
              <a:off x="4088" y="1493"/>
              <a:ext cx="22" cy="82"/>
            </a:xfrm>
            <a:custGeom>
              <a:avLst/>
              <a:gdLst>
                <a:gd name="T0" fmla="*/ 14641 w 4"/>
                <a:gd name="T1" fmla="*/ 0 h 16"/>
                <a:gd name="T2" fmla="*/ 20113 w 4"/>
                <a:gd name="T3" fmla="*/ 56524 h 16"/>
                <a:gd name="T4" fmla="*/ 0 60000 65536"/>
                <a:gd name="T5" fmla="*/ 0 60000 65536"/>
                <a:gd name="T6" fmla="*/ 0 w 4"/>
                <a:gd name="T7" fmla="*/ 0 h 16"/>
                <a:gd name="T8" fmla="*/ 4 w 4"/>
                <a:gd name="T9" fmla="*/ 16 h 16"/>
              </a:gdLst>
              <a:ahLst/>
              <a:cxnLst>
                <a:cxn ang="T4">
                  <a:pos x="T0" y="T1"/>
                </a:cxn>
                <a:cxn ang="T5">
                  <a:pos x="T2" y="T3"/>
                </a:cxn>
              </a:cxnLst>
              <a:rect l="T6" t="T7" r="T8" b="T9"/>
              <a:pathLst>
                <a:path w="4" h="16">
                  <a:moveTo>
                    <a:pt x="3" y="0"/>
                  </a:moveTo>
                  <a:cubicBezTo>
                    <a:pt x="3" y="6"/>
                    <a:pt x="0" y="16"/>
                    <a:pt x="4" y="16"/>
                  </a:cubicBezTo>
                </a:path>
              </a:pathLst>
            </a:custGeom>
            <a:noFill/>
            <a:ln w="6350" cap="rnd">
              <a:solidFill>
                <a:srgbClr val="FF6600"/>
              </a:solidFill>
              <a:prstDash val="solid"/>
              <a:round/>
              <a:headEnd/>
              <a:tailEnd/>
            </a:ln>
          </p:spPr>
          <p:txBody>
            <a:bodyPr/>
            <a:lstStyle/>
            <a:p>
              <a:endParaRPr lang="en-US"/>
            </a:p>
          </p:txBody>
        </p:sp>
        <p:sp>
          <p:nvSpPr>
            <p:cNvPr id="17469" name="Freeform 58"/>
            <p:cNvSpPr>
              <a:spLocks noChangeAspect="1"/>
            </p:cNvSpPr>
            <p:nvPr/>
          </p:nvSpPr>
          <p:spPr bwMode="auto">
            <a:xfrm>
              <a:off x="4140" y="1707"/>
              <a:ext cx="82" cy="142"/>
            </a:xfrm>
            <a:custGeom>
              <a:avLst/>
              <a:gdLst>
                <a:gd name="T0" fmla="*/ 14524 w 16"/>
                <a:gd name="T1" fmla="*/ 0 h 28"/>
                <a:gd name="T2" fmla="*/ 0 w 16"/>
                <a:gd name="T3" fmla="*/ 30398 h 28"/>
                <a:gd name="T4" fmla="*/ 14524 w 16"/>
                <a:gd name="T5" fmla="*/ 30398 h 28"/>
                <a:gd name="T6" fmla="*/ 31754 w 16"/>
                <a:gd name="T7" fmla="*/ 43695 h 28"/>
                <a:gd name="T8" fmla="*/ 42127 w 16"/>
                <a:gd name="T9" fmla="*/ 60259 h 28"/>
                <a:gd name="T10" fmla="*/ 46176 w 16"/>
                <a:gd name="T11" fmla="*/ 83998 h 28"/>
                <a:gd name="T12" fmla="*/ 56524 w 16"/>
                <a:gd name="T13" fmla="*/ 93903 h 28"/>
                <a:gd name="T14" fmla="*/ 0 60000 65536"/>
                <a:gd name="T15" fmla="*/ 0 60000 65536"/>
                <a:gd name="T16" fmla="*/ 0 60000 65536"/>
                <a:gd name="T17" fmla="*/ 0 60000 65536"/>
                <a:gd name="T18" fmla="*/ 0 60000 65536"/>
                <a:gd name="T19" fmla="*/ 0 60000 65536"/>
                <a:gd name="T20" fmla="*/ 0 60000 65536"/>
                <a:gd name="T21" fmla="*/ 0 w 16"/>
                <a:gd name="T22" fmla="*/ 0 h 28"/>
                <a:gd name="T23" fmla="*/ 16 w 1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8">
                  <a:moveTo>
                    <a:pt x="4" y="0"/>
                  </a:moveTo>
                  <a:cubicBezTo>
                    <a:pt x="3" y="3"/>
                    <a:pt x="1" y="6"/>
                    <a:pt x="0" y="9"/>
                  </a:cubicBezTo>
                  <a:cubicBezTo>
                    <a:pt x="0" y="10"/>
                    <a:pt x="3" y="9"/>
                    <a:pt x="4" y="9"/>
                  </a:cubicBezTo>
                  <a:cubicBezTo>
                    <a:pt x="5" y="10"/>
                    <a:pt x="7" y="12"/>
                    <a:pt x="9" y="13"/>
                  </a:cubicBezTo>
                  <a:cubicBezTo>
                    <a:pt x="10" y="15"/>
                    <a:pt x="12" y="16"/>
                    <a:pt x="12" y="18"/>
                  </a:cubicBezTo>
                  <a:cubicBezTo>
                    <a:pt x="13" y="20"/>
                    <a:pt x="13" y="23"/>
                    <a:pt x="13" y="25"/>
                  </a:cubicBezTo>
                  <a:cubicBezTo>
                    <a:pt x="13" y="27"/>
                    <a:pt x="16" y="27"/>
                    <a:pt x="16" y="28"/>
                  </a:cubicBezTo>
                </a:path>
              </a:pathLst>
            </a:custGeom>
            <a:noFill/>
            <a:ln w="6350" cap="rnd">
              <a:solidFill>
                <a:srgbClr val="FF6600"/>
              </a:solidFill>
              <a:prstDash val="solid"/>
              <a:round/>
              <a:headEnd/>
              <a:tailEnd/>
            </a:ln>
          </p:spPr>
          <p:txBody>
            <a:bodyPr/>
            <a:lstStyle/>
            <a:p>
              <a:endParaRPr lang="en-US"/>
            </a:p>
          </p:txBody>
        </p:sp>
        <p:sp>
          <p:nvSpPr>
            <p:cNvPr id="17470" name="Freeform 59"/>
            <p:cNvSpPr>
              <a:spLocks noChangeAspect="1"/>
            </p:cNvSpPr>
            <p:nvPr/>
          </p:nvSpPr>
          <p:spPr bwMode="auto">
            <a:xfrm>
              <a:off x="4062" y="1631"/>
              <a:ext cx="78" cy="45"/>
            </a:xfrm>
            <a:custGeom>
              <a:avLst/>
              <a:gdLst>
                <a:gd name="T0" fmla="*/ 0 w 15"/>
                <a:gd name="T1" fmla="*/ 0 h 9"/>
                <a:gd name="T2" fmla="*/ 15330 w 15"/>
                <a:gd name="T3" fmla="*/ 15625 h 9"/>
                <a:gd name="T4" fmla="*/ 22630 w 15"/>
                <a:gd name="T5" fmla="*/ 28125 h 9"/>
                <a:gd name="T6" fmla="*/ 34315 w 15"/>
                <a:gd name="T7" fmla="*/ 21875 h 9"/>
                <a:gd name="T8" fmla="*/ 57080 w 15"/>
                <a:gd name="T9" fmla="*/ 21875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0"/>
                  </a:moveTo>
                  <a:cubicBezTo>
                    <a:pt x="1" y="2"/>
                    <a:pt x="3" y="4"/>
                    <a:pt x="4" y="5"/>
                  </a:cubicBezTo>
                  <a:cubicBezTo>
                    <a:pt x="4" y="6"/>
                    <a:pt x="5" y="9"/>
                    <a:pt x="6" y="9"/>
                  </a:cubicBezTo>
                  <a:cubicBezTo>
                    <a:pt x="8" y="9"/>
                    <a:pt x="9" y="7"/>
                    <a:pt x="9" y="7"/>
                  </a:cubicBezTo>
                  <a:cubicBezTo>
                    <a:pt x="10" y="6"/>
                    <a:pt x="15" y="7"/>
                    <a:pt x="15" y="7"/>
                  </a:cubicBezTo>
                </a:path>
              </a:pathLst>
            </a:custGeom>
            <a:noFill/>
            <a:ln w="6350" cap="rnd">
              <a:solidFill>
                <a:srgbClr val="FF6600"/>
              </a:solidFill>
              <a:prstDash val="solid"/>
              <a:round/>
              <a:headEnd/>
              <a:tailEnd/>
            </a:ln>
          </p:spPr>
          <p:txBody>
            <a:bodyPr/>
            <a:lstStyle/>
            <a:p>
              <a:endParaRPr lang="en-US"/>
            </a:p>
          </p:txBody>
        </p:sp>
        <p:sp>
          <p:nvSpPr>
            <p:cNvPr id="17471" name="Freeform 60"/>
            <p:cNvSpPr>
              <a:spLocks noChangeAspect="1"/>
            </p:cNvSpPr>
            <p:nvPr/>
          </p:nvSpPr>
          <p:spPr bwMode="auto">
            <a:xfrm>
              <a:off x="2642" y="1656"/>
              <a:ext cx="572" cy="208"/>
            </a:xfrm>
            <a:custGeom>
              <a:avLst/>
              <a:gdLst>
                <a:gd name="T0" fmla="*/ 0 w 112"/>
                <a:gd name="T1" fmla="*/ 27152 h 41"/>
                <a:gd name="T2" fmla="*/ 65938 w 112"/>
                <a:gd name="T3" fmla="*/ 9933 h 41"/>
                <a:gd name="T4" fmla="*/ 135344 w 112"/>
                <a:gd name="T5" fmla="*/ 3267 h 41"/>
                <a:gd name="T6" fmla="*/ 215654 w 112"/>
                <a:gd name="T7" fmla="*/ 19841 h 41"/>
                <a:gd name="T8" fmla="*/ 267349 w 112"/>
                <a:gd name="T9" fmla="*/ 46998 h 41"/>
                <a:gd name="T10" fmla="*/ 312915 w 112"/>
                <a:gd name="T11" fmla="*/ 77543 h 41"/>
                <a:gd name="T12" fmla="*/ 371524 w 112"/>
                <a:gd name="T13" fmla="*/ 131081 h 41"/>
                <a:gd name="T14" fmla="*/ 389103 w 112"/>
                <a:gd name="T15" fmla="*/ 137747 h 4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41"/>
                <a:gd name="T26" fmla="*/ 112 w 11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41">
                  <a:moveTo>
                    <a:pt x="0" y="8"/>
                  </a:moveTo>
                  <a:cubicBezTo>
                    <a:pt x="3" y="8"/>
                    <a:pt x="13" y="4"/>
                    <a:pt x="19" y="3"/>
                  </a:cubicBezTo>
                  <a:cubicBezTo>
                    <a:pt x="25" y="2"/>
                    <a:pt x="32" y="1"/>
                    <a:pt x="39" y="1"/>
                  </a:cubicBezTo>
                  <a:cubicBezTo>
                    <a:pt x="49" y="2"/>
                    <a:pt x="49" y="0"/>
                    <a:pt x="62" y="6"/>
                  </a:cubicBezTo>
                  <a:cubicBezTo>
                    <a:pt x="67" y="7"/>
                    <a:pt x="72" y="11"/>
                    <a:pt x="77" y="14"/>
                  </a:cubicBezTo>
                  <a:cubicBezTo>
                    <a:pt x="81" y="17"/>
                    <a:pt x="85" y="19"/>
                    <a:pt x="90" y="23"/>
                  </a:cubicBezTo>
                  <a:cubicBezTo>
                    <a:pt x="96" y="28"/>
                    <a:pt x="103" y="36"/>
                    <a:pt x="107" y="39"/>
                  </a:cubicBezTo>
                  <a:cubicBezTo>
                    <a:pt x="109" y="40"/>
                    <a:pt x="112" y="41"/>
                    <a:pt x="112" y="41"/>
                  </a:cubicBezTo>
                </a:path>
              </a:pathLst>
            </a:custGeom>
            <a:noFill/>
            <a:ln w="6350" cap="rnd">
              <a:solidFill>
                <a:srgbClr val="FF6600"/>
              </a:solidFill>
              <a:prstDash val="solid"/>
              <a:round/>
              <a:headEnd/>
              <a:tailEnd/>
            </a:ln>
          </p:spPr>
          <p:txBody>
            <a:bodyPr/>
            <a:lstStyle/>
            <a:p>
              <a:endParaRPr lang="en-US"/>
            </a:p>
          </p:txBody>
        </p:sp>
        <p:sp>
          <p:nvSpPr>
            <p:cNvPr id="17472" name="Freeform 61"/>
            <p:cNvSpPr>
              <a:spLocks noChangeAspect="1"/>
            </p:cNvSpPr>
            <p:nvPr/>
          </p:nvSpPr>
          <p:spPr bwMode="auto">
            <a:xfrm>
              <a:off x="2602" y="1759"/>
              <a:ext cx="193" cy="160"/>
            </a:xfrm>
            <a:custGeom>
              <a:avLst/>
              <a:gdLst>
                <a:gd name="T0" fmla="*/ 6679 w 38"/>
                <a:gd name="T1" fmla="*/ 0 h 32"/>
                <a:gd name="T2" fmla="*/ 0 w 38"/>
                <a:gd name="T3" fmla="*/ 46875 h 32"/>
                <a:gd name="T4" fmla="*/ 19915 w 38"/>
                <a:gd name="T5" fmla="*/ 78125 h 32"/>
                <a:gd name="T6" fmla="*/ 64594 w 38"/>
                <a:gd name="T7" fmla="*/ 96875 h 32"/>
                <a:gd name="T8" fmla="*/ 128386 w 38"/>
                <a:gd name="T9" fmla="*/ 96875 h 32"/>
                <a:gd name="T10" fmla="*/ 0 60000 65536"/>
                <a:gd name="T11" fmla="*/ 0 60000 65536"/>
                <a:gd name="T12" fmla="*/ 0 60000 65536"/>
                <a:gd name="T13" fmla="*/ 0 60000 65536"/>
                <a:gd name="T14" fmla="*/ 0 60000 65536"/>
                <a:gd name="T15" fmla="*/ 0 w 38"/>
                <a:gd name="T16" fmla="*/ 0 h 32"/>
                <a:gd name="T17" fmla="*/ 38 w 38"/>
                <a:gd name="T18" fmla="*/ 32 h 32"/>
              </a:gdLst>
              <a:ahLst/>
              <a:cxnLst>
                <a:cxn ang="T10">
                  <a:pos x="T0" y="T1"/>
                </a:cxn>
                <a:cxn ang="T11">
                  <a:pos x="T2" y="T3"/>
                </a:cxn>
                <a:cxn ang="T12">
                  <a:pos x="T4" y="T5"/>
                </a:cxn>
                <a:cxn ang="T13">
                  <a:pos x="T6" y="T7"/>
                </a:cxn>
                <a:cxn ang="T14">
                  <a:pos x="T8" y="T9"/>
                </a:cxn>
              </a:cxnLst>
              <a:rect l="T15" t="T16" r="T17" b="T18"/>
              <a:pathLst>
                <a:path w="38" h="32">
                  <a:moveTo>
                    <a:pt x="2" y="0"/>
                  </a:moveTo>
                  <a:cubicBezTo>
                    <a:pt x="2" y="3"/>
                    <a:pt x="0" y="11"/>
                    <a:pt x="0" y="15"/>
                  </a:cubicBezTo>
                  <a:cubicBezTo>
                    <a:pt x="1" y="19"/>
                    <a:pt x="3" y="22"/>
                    <a:pt x="6" y="25"/>
                  </a:cubicBezTo>
                  <a:cubicBezTo>
                    <a:pt x="9" y="28"/>
                    <a:pt x="14" y="30"/>
                    <a:pt x="19" y="31"/>
                  </a:cubicBezTo>
                  <a:cubicBezTo>
                    <a:pt x="24" y="32"/>
                    <a:pt x="34" y="31"/>
                    <a:pt x="38" y="31"/>
                  </a:cubicBezTo>
                </a:path>
              </a:pathLst>
            </a:custGeom>
            <a:noFill/>
            <a:ln w="6350" cap="rnd">
              <a:solidFill>
                <a:srgbClr val="FF6600"/>
              </a:solidFill>
              <a:prstDash val="solid"/>
              <a:round/>
              <a:headEnd/>
              <a:tailEnd/>
            </a:ln>
          </p:spPr>
          <p:txBody>
            <a:bodyPr/>
            <a:lstStyle/>
            <a:p>
              <a:endParaRPr lang="en-US"/>
            </a:p>
          </p:txBody>
        </p:sp>
        <p:sp>
          <p:nvSpPr>
            <p:cNvPr id="17473" name="Freeform 62"/>
            <p:cNvSpPr>
              <a:spLocks noChangeAspect="1"/>
            </p:cNvSpPr>
            <p:nvPr/>
          </p:nvSpPr>
          <p:spPr bwMode="auto">
            <a:xfrm>
              <a:off x="2586" y="1849"/>
              <a:ext cx="23" cy="0"/>
            </a:xfrm>
            <a:custGeom>
              <a:avLst/>
              <a:gdLst>
                <a:gd name="T0" fmla="*/ 25093 w 4"/>
                <a:gd name="T1" fmla="*/ 25093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4" y="0"/>
                  </a:moveTo>
                  <a:cubicBezTo>
                    <a:pt x="4" y="0"/>
                    <a:pt x="4" y="0"/>
                    <a:pt x="4" y="0"/>
                  </a:cubicBezTo>
                  <a:cubicBezTo>
                    <a:pt x="3" y="0"/>
                    <a:pt x="1" y="0"/>
                    <a:pt x="0" y="0"/>
                  </a:cubicBezTo>
                </a:path>
              </a:pathLst>
            </a:custGeom>
            <a:noFill/>
            <a:ln w="6350" cap="rnd">
              <a:solidFill>
                <a:srgbClr val="FF6600"/>
              </a:solidFill>
              <a:prstDash val="solid"/>
              <a:round/>
              <a:headEnd/>
              <a:tailEnd/>
            </a:ln>
          </p:spPr>
          <p:txBody>
            <a:bodyPr/>
            <a:lstStyle/>
            <a:p>
              <a:endParaRPr lang="en-US"/>
            </a:p>
          </p:txBody>
        </p:sp>
        <p:sp>
          <p:nvSpPr>
            <p:cNvPr id="17474" name="Freeform 63"/>
            <p:cNvSpPr>
              <a:spLocks noChangeAspect="1"/>
            </p:cNvSpPr>
            <p:nvPr/>
          </p:nvSpPr>
          <p:spPr bwMode="auto">
            <a:xfrm>
              <a:off x="2937" y="1926"/>
              <a:ext cx="128" cy="76"/>
            </a:xfrm>
            <a:custGeom>
              <a:avLst/>
              <a:gdLst>
                <a:gd name="T0" fmla="*/ 87921 w 25"/>
                <a:gd name="T1" fmla="*/ 50084 h 15"/>
                <a:gd name="T2" fmla="*/ 52874 w 25"/>
                <a:gd name="T3" fmla="*/ 23028 h 15"/>
                <a:gd name="T4" fmla="*/ 0 w 25"/>
                <a:gd name="T5" fmla="*/ 0 h 15"/>
                <a:gd name="T6" fmla="*/ 0 60000 65536"/>
                <a:gd name="T7" fmla="*/ 0 60000 65536"/>
                <a:gd name="T8" fmla="*/ 0 60000 65536"/>
                <a:gd name="T9" fmla="*/ 0 w 25"/>
                <a:gd name="T10" fmla="*/ 0 h 15"/>
                <a:gd name="T11" fmla="*/ 25 w 25"/>
                <a:gd name="T12" fmla="*/ 15 h 15"/>
              </a:gdLst>
              <a:ahLst/>
              <a:cxnLst>
                <a:cxn ang="T6">
                  <a:pos x="T0" y="T1"/>
                </a:cxn>
                <a:cxn ang="T7">
                  <a:pos x="T2" y="T3"/>
                </a:cxn>
                <a:cxn ang="T8">
                  <a:pos x="T4" y="T5"/>
                </a:cxn>
              </a:cxnLst>
              <a:rect l="T9" t="T10" r="T11" b="T12"/>
              <a:pathLst>
                <a:path w="25" h="15">
                  <a:moveTo>
                    <a:pt x="25" y="15"/>
                  </a:moveTo>
                  <a:cubicBezTo>
                    <a:pt x="23" y="14"/>
                    <a:pt x="19" y="10"/>
                    <a:pt x="15" y="7"/>
                  </a:cubicBezTo>
                  <a:cubicBezTo>
                    <a:pt x="11" y="5"/>
                    <a:pt x="3" y="2"/>
                    <a:pt x="0" y="0"/>
                  </a:cubicBezTo>
                </a:path>
              </a:pathLst>
            </a:custGeom>
            <a:noFill/>
            <a:ln w="6350" cap="rnd">
              <a:solidFill>
                <a:srgbClr val="FF6600"/>
              </a:solidFill>
              <a:prstDash val="solid"/>
              <a:round/>
              <a:headEnd/>
              <a:tailEnd/>
            </a:ln>
          </p:spPr>
          <p:txBody>
            <a:bodyPr/>
            <a:lstStyle/>
            <a:p>
              <a:endParaRPr lang="en-US"/>
            </a:p>
          </p:txBody>
        </p:sp>
        <p:sp>
          <p:nvSpPr>
            <p:cNvPr id="17475" name="Freeform 64"/>
            <p:cNvSpPr>
              <a:spLocks noChangeAspect="1"/>
            </p:cNvSpPr>
            <p:nvPr/>
          </p:nvSpPr>
          <p:spPr bwMode="auto">
            <a:xfrm>
              <a:off x="2983" y="1885"/>
              <a:ext cx="118" cy="60"/>
            </a:xfrm>
            <a:custGeom>
              <a:avLst/>
              <a:gdLst>
                <a:gd name="T0" fmla="*/ 81702 w 23"/>
                <a:gd name="T1" fmla="*/ 37500 h 12"/>
                <a:gd name="T2" fmla="*/ 38745 w 23"/>
                <a:gd name="T3" fmla="*/ 21875 h 12"/>
                <a:gd name="T4" fmla="*/ 0 w 23"/>
                <a:gd name="T5" fmla="*/ 0 h 12"/>
                <a:gd name="T6" fmla="*/ 0 60000 65536"/>
                <a:gd name="T7" fmla="*/ 0 60000 65536"/>
                <a:gd name="T8" fmla="*/ 0 60000 65536"/>
                <a:gd name="T9" fmla="*/ 0 w 23"/>
                <a:gd name="T10" fmla="*/ 0 h 12"/>
                <a:gd name="T11" fmla="*/ 23 w 23"/>
                <a:gd name="T12" fmla="*/ 12 h 12"/>
              </a:gdLst>
              <a:ahLst/>
              <a:cxnLst>
                <a:cxn ang="T6">
                  <a:pos x="T0" y="T1"/>
                </a:cxn>
                <a:cxn ang="T7">
                  <a:pos x="T2" y="T3"/>
                </a:cxn>
                <a:cxn ang="T8">
                  <a:pos x="T4" y="T5"/>
                </a:cxn>
              </a:cxnLst>
              <a:rect l="T9" t="T10" r="T11" b="T12"/>
              <a:pathLst>
                <a:path w="23" h="12">
                  <a:moveTo>
                    <a:pt x="23" y="12"/>
                  </a:moveTo>
                  <a:cubicBezTo>
                    <a:pt x="21" y="11"/>
                    <a:pt x="15" y="9"/>
                    <a:pt x="11" y="7"/>
                  </a:cubicBezTo>
                  <a:cubicBezTo>
                    <a:pt x="8" y="5"/>
                    <a:pt x="2" y="1"/>
                    <a:pt x="0" y="0"/>
                  </a:cubicBezTo>
                </a:path>
              </a:pathLst>
            </a:custGeom>
            <a:noFill/>
            <a:ln w="6350" cap="rnd">
              <a:solidFill>
                <a:srgbClr val="FF6600"/>
              </a:solidFill>
              <a:prstDash val="solid"/>
              <a:round/>
              <a:headEnd/>
              <a:tailEnd/>
            </a:ln>
          </p:spPr>
          <p:txBody>
            <a:bodyPr/>
            <a:lstStyle/>
            <a:p>
              <a:endParaRPr lang="en-US"/>
            </a:p>
          </p:txBody>
        </p:sp>
        <p:sp>
          <p:nvSpPr>
            <p:cNvPr id="17476" name="Freeform 65"/>
            <p:cNvSpPr>
              <a:spLocks noChangeAspect="1"/>
            </p:cNvSpPr>
            <p:nvPr/>
          </p:nvSpPr>
          <p:spPr bwMode="auto">
            <a:xfrm>
              <a:off x="2944" y="1721"/>
              <a:ext cx="90" cy="194"/>
            </a:xfrm>
            <a:custGeom>
              <a:avLst/>
              <a:gdLst>
                <a:gd name="T0" fmla="*/ 53125 w 18"/>
                <a:gd name="T1" fmla="*/ 131726 h 38"/>
                <a:gd name="T2" fmla="*/ 53125 w 18"/>
                <a:gd name="T3" fmla="*/ 69329 h 38"/>
                <a:gd name="T4" fmla="*/ 37500 w 18"/>
                <a:gd name="T5" fmla="*/ 24475 h 38"/>
                <a:gd name="T6" fmla="*/ 0 w 18"/>
                <a:gd name="T7" fmla="*/ 0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17" y="38"/>
                  </a:moveTo>
                  <a:cubicBezTo>
                    <a:pt x="17" y="35"/>
                    <a:pt x="18" y="25"/>
                    <a:pt x="17" y="20"/>
                  </a:cubicBezTo>
                  <a:cubicBezTo>
                    <a:pt x="16" y="15"/>
                    <a:pt x="14" y="10"/>
                    <a:pt x="12" y="7"/>
                  </a:cubicBezTo>
                  <a:cubicBezTo>
                    <a:pt x="9" y="4"/>
                    <a:pt x="2" y="2"/>
                    <a:pt x="0" y="0"/>
                  </a:cubicBezTo>
                </a:path>
              </a:pathLst>
            </a:custGeom>
            <a:noFill/>
            <a:ln w="6350" cap="rnd">
              <a:solidFill>
                <a:srgbClr val="FF6600"/>
              </a:solidFill>
              <a:prstDash val="solid"/>
              <a:round/>
              <a:headEnd/>
              <a:tailEnd/>
            </a:ln>
          </p:spPr>
          <p:txBody>
            <a:bodyPr/>
            <a:lstStyle/>
            <a:p>
              <a:endParaRPr lang="en-US"/>
            </a:p>
          </p:txBody>
        </p:sp>
        <p:sp>
          <p:nvSpPr>
            <p:cNvPr id="17477" name="Oval 66"/>
            <p:cNvSpPr>
              <a:spLocks noChangeAspect="1" noChangeArrowheads="1"/>
            </p:cNvSpPr>
            <p:nvPr/>
          </p:nvSpPr>
          <p:spPr bwMode="auto">
            <a:xfrm>
              <a:off x="2739" y="1759"/>
              <a:ext cx="83" cy="55"/>
            </a:xfrm>
            <a:prstGeom prst="ellipse">
              <a:avLst/>
            </a:prstGeom>
            <a:noFill/>
            <a:ln w="6350" cap="rnd">
              <a:solidFill>
                <a:srgbClr val="FF6600"/>
              </a:solidFill>
              <a:round/>
              <a:headEnd/>
              <a:tailEnd/>
            </a:ln>
          </p:spPr>
          <p:txBody>
            <a:bodyPr/>
            <a:lstStyle/>
            <a:p>
              <a:endParaRPr lang="en-US">
                <a:latin typeface="Calibri" pitchFamily="34" charset="0"/>
              </a:endParaRPr>
            </a:p>
          </p:txBody>
        </p:sp>
        <p:sp>
          <p:nvSpPr>
            <p:cNvPr id="17478" name="Freeform 67"/>
            <p:cNvSpPr>
              <a:spLocks noChangeAspect="1"/>
            </p:cNvSpPr>
            <p:nvPr/>
          </p:nvSpPr>
          <p:spPr bwMode="auto">
            <a:xfrm>
              <a:off x="3080" y="1840"/>
              <a:ext cx="86" cy="45"/>
            </a:xfrm>
            <a:custGeom>
              <a:avLst/>
              <a:gdLst>
                <a:gd name="T0" fmla="*/ 56325 w 17"/>
                <a:gd name="T1" fmla="*/ 28125 h 9"/>
                <a:gd name="T2" fmla="*/ 33398 w 17"/>
                <a:gd name="T3" fmla="*/ 25000 h 9"/>
                <a:gd name="T4" fmla="*/ 6602 w 17"/>
                <a:gd name="T5" fmla="*/ 21875 h 9"/>
                <a:gd name="T6" fmla="*/ 0 w 17"/>
                <a:gd name="T7" fmla="*/ 0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17" y="9"/>
                  </a:moveTo>
                  <a:cubicBezTo>
                    <a:pt x="16" y="9"/>
                    <a:pt x="13" y="8"/>
                    <a:pt x="10" y="8"/>
                  </a:cubicBezTo>
                  <a:cubicBezTo>
                    <a:pt x="8" y="8"/>
                    <a:pt x="4" y="8"/>
                    <a:pt x="2" y="7"/>
                  </a:cubicBezTo>
                  <a:cubicBezTo>
                    <a:pt x="1" y="6"/>
                    <a:pt x="0" y="2"/>
                    <a:pt x="0" y="0"/>
                  </a:cubicBezTo>
                </a:path>
              </a:pathLst>
            </a:custGeom>
            <a:noFill/>
            <a:ln w="6350" cap="rnd">
              <a:solidFill>
                <a:srgbClr val="FF6600"/>
              </a:solidFill>
              <a:prstDash val="solid"/>
              <a:round/>
              <a:headEnd/>
              <a:tailEnd/>
            </a:ln>
          </p:spPr>
          <p:txBody>
            <a:bodyPr/>
            <a:lstStyle/>
            <a:p>
              <a:endParaRPr lang="en-US"/>
            </a:p>
          </p:txBody>
        </p:sp>
        <p:sp>
          <p:nvSpPr>
            <p:cNvPr id="17479" name="Freeform 68"/>
            <p:cNvSpPr>
              <a:spLocks noChangeAspect="1"/>
            </p:cNvSpPr>
            <p:nvPr/>
          </p:nvSpPr>
          <p:spPr bwMode="auto">
            <a:xfrm>
              <a:off x="3249" y="1900"/>
              <a:ext cx="70" cy="67"/>
            </a:xfrm>
            <a:custGeom>
              <a:avLst/>
              <a:gdLst>
                <a:gd name="T0" fmla="*/ 43750 w 14"/>
                <a:gd name="T1" fmla="*/ 47230 h 13"/>
                <a:gd name="T2" fmla="*/ 12500 w 14"/>
                <a:gd name="T3" fmla="*/ 40241 h 13"/>
                <a:gd name="T4" fmla="*/ 0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14" y="13"/>
                  </a:moveTo>
                  <a:cubicBezTo>
                    <a:pt x="12" y="13"/>
                    <a:pt x="6" y="13"/>
                    <a:pt x="4" y="11"/>
                  </a:cubicBezTo>
                  <a:cubicBezTo>
                    <a:pt x="2" y="9"/>
                    <a:pt x="1" y="3"/>
                    <a:pt x="0" y="0"/>
                  </a:cubicBezTo>
                </a:path>
              </a:pathLst>
            </a:custGeom>
            <a:noFill/>
            <a:ln w="6350" cap="rnd">
              <a:solidFill>
                <a:srgbClr val="FF6600"/>
              </a:solidFill>
              <a:prstDash val="solid"/>
              <a:round/>
              <a:headEnd/>
              <a:tailEnd/>
            </a:ln>
          </p:spPr>
          <p:txBody>
            <a:bodyPr/>
            <a:lstStyle/>
            <a:p>
              <a:endParaRPr lang="en-US"/>
            </a:p>
          </p:txBody>
        </p:sp>
        <p:sp>
          <p:nvSpPr>
            <p:cNvPr id="17480" name="Freeform 69"/>
            <p:cNvSpPr>
              <a:spLocks noChangeAspect="1"/>
            </p:cNvSpPr>
            <p:nvPr/>
          </p:nvSpPr>
          <p:spPr bwMode="auto">
            <a:xfrm>
              <a:off x="2377" y="1519"/>
              <a:ext cx="225" cy="182"/>
            </a:xfrm>
            <a:custGeom>
              <a:avLst/>
              <a:gdLst>
                <a:gd name="T0" fmla="*/ 153915 w 44"/>
                <a:gd name="T1" fmla="*/ 79079 h 36"/>
                <a:gd name="T2" fmla="*/ 129176 w 44"/>
                <a:gd name="T3" fmla="*/ 105813 h 36"/>
                <a:gd name="T4" fmla="*/ 90920 w 44"/>
                <a:gd name="T5" fmla="*/ 118871 h 36"/>
                <a:gd name="T6" fmla="*/ 45184 w 44"/>
                <a:gd name="T7" fmla="*/ 115651 h 36"/>
                <a:gd name="T8" fmla="*/ 13648 w 44"/>
                <a:gd name="T9" fmla="*/ 85545 h 36"/>
                <a:gd name="T10" fmla="*/ 0 w 44"/>
                <a:gd name="T11" fmla="*/ 52856 h 36"/>
                <a:gd name="T12" fmla="*/ 6827 w 44"/>
                <a:gd name="T13" fmla="*/ 22876 h 36"/>
                <a:gd name="T14" fmla="*/ 38255 w 4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36"/>
                <a:gd name="T26" fmla="*/ 44 w 4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36">
                  <a:moveTo>
                    <a:pt x="44" y="24"/>
                  </a:moveTo>
                  <a:cubicBezTo>
                    <a:pt x="43" y="25"/>
                    <a:pt x="40" y="30"/>
                    <a:pt x="37" y="32"/>
                  </a:cubicBezTo>
                  <a:cubicBezTo>
                    <a:pt x="34" y="34"/>
                    <a:pt x="30" y="36"/>
                    <a:pt x="26" y="36"/>
                  </a:cubicBezTo>
                  <a:cubicBezTo>
                    <a:pt x="22" y="36"/>
                    <a:pt x="16" y="36"/>
                    <a:pt x="13" y="35"/>
                  </a:cubicBezTo>
                  <a:cubicBezTo>
                    <a:pt x="9" y="33"/>
                    <a:pt x="6" y="29"/>
                    <a:pt x="4" y="26"/>
                  </a:cubicBezTo>
                  <a:cubicBezTo>
                    <a:pt x="2" y="23"/>
                    <a:pt x="0" y="19"/>
                    <a:pt x="0" y="16"/>
                  </a:cubicBezTo>
                  <a:cubicBezTo>
                    <a:pt x="0" y="13"/>
                    <a:pt x="0" y="10"/>
                    <a:pt x="2" y="7"/>
                  </a:cubicBezTo>
                  <a:cubicBezTo>
                    <a:pt x="4" y="5"/>
                    <a:pt x="9" y="2"/>
                    <a:pt x="11" y="0"/>
                  </a:cubicBezTo>
                </a:path>
              </a:pathLst>
            </a:custGeom>
            <a:noFill/>
            <a:ln w="6350" cap="rnd">
              <a:solidFill>
                <a:srgbClr val="FF6600"/>
              </a:solidFill>
              <a:prstDash val="solid"/>
              <a:round/>
              <a:headEnd/>
              <a:tailEnd/>
            </a:ln>
          </p:spPr>
          <p:txBody>
            <a:bodyPr/>
            <a:lstStyle/>
            <a:p>
              <a:endParaRPr lang="en-US"/>
            </a:p>
          </p:txBody>
        </p:sp>
        <p:sp>
          <p:nvSpPr>
            <p:cNvPr id="17481" name="Freeform 70"/>
            <p:cNvSpPr>
              <a:spLocks noChangeAspect="1"/>
            </p:cNvSpPr>
            <p:nvPr/>
          </p:nvSpPr>
          <p:spPr bwMode="auto">
            <a:xfrm>
              <a:off x="2377" y="2389"/>
              <a:ext cx="378" cy="25"/>
            </a:xfrm>
            <a:custGeom>
              <a:avLst/>
              <a:gdLst>
                <a:gd name="T0" fmla="*/ 257377 w 74"/>
                <a:gd name="T1" fmla="*/ 0 h 5"/>
                <a:gd name="T2" fmla="*/ 163419 w 74"/>
                <a:gd name="T3" fmla="*/ 15625 h 5"/>
                <a:gd name="T4" fmla="*/ 83707 w 74"/>
                <a:gd name="T5" fmla="*/ 3125 h 5"/>
                <a:gd name="T6" fmla="*/ 44905 w 74"/>
                <a:gd name="T7" fmla="*/ 3125 h 5"/>
                <a:gd name="T8" fmla="*/ 0 w 74"/>
                <a:gd name="T9" fmla="*/ 12500 h 5"/>
                <a:gd name="T10" fmla="*/ 0 60000 65536"/>
                <a:gd name="T11" fmla="*/ 0 60000 65536"/>
                <a:gd name="T12" fmla="*/ 0 60000 65536"/>
                <a:gd name="T13" fmla="*/ 0 60000 65536"/>
                <a:gd name="T14" fmla="*/ 0 60000 65536"/>
                <a:gd name="T15" fmla="*/ 0 w 74"/>
                <a:gd name="T16" fmla="*/ 0 h 5"/>
                <a:gd name="T17" fmla="*/ 74 w 74"/>
                <a:gd name="T18" fmla="*/ 5 h 5"/>
              </a:gdLst>
              <a:ahLst/>
              <a:cxnLst>
                <a:cxn ang="T10">
                  <a:pos x="T0" y="T1"/>
                </a:cxn>
                <a:cxn ang="T11">
                  <a:pos x="T2" y="T3"/>
                </a:cxn>
                <a:cxn ang="T12">
                  <a:pos x="T4" y="T5"/>
                </a:cxn>
                <a:cxn ang="T13">
                  <a:pos x="T6" y="T7"/>
                </a:cxn>
                <a:cxn ang="T14">
                  <a:pos x="T8" y="T9"/>
                </a:cxn>
              </a:cxnLst>
              <a:rect l="T15" t="T16" r="T17" b="T18"/>
              <a:pathLst>
                <a:path w="74" h="5">
                  <a:moveTo>
                    <a:pt x="74" y="0"/>
                  </a:moveTo>
                  <a:cubicBezTo>
                    <a:pt x="69" y="1"/>
                    <a:pt x="55" y="5"/>
                    <a:pt x="47" y="5"/>
                  </a:cubicBezTo>
                  <a:cubicBezTo>
                    <a:pt x="38" y="5"/>
                    <a:pt x="29" y="2"/>
                    <a:pt x="24" y="1"/>
                  </a:cubicBezTo>
                  <a:cubicBezTo>
                    <a:pt x="18" y="1"/>
                    <a:pt x="17" y="0"/>
                    <a:pt x="13" y="1"/>
                  </a:cubicBezTo>
                  <a:cubicBezTo>
                    <a:pt x="9" y="1"/>
                    <a:pt x="3" y="3"/>
                    <a:pt x="0" y="4"/>
                  </a:cubicBezTo>
                </a:path>
              </a:pathLst>
            </a:custGeom>
            <a:noFill/>
            <a:ln w="6350" cap="rnd">
              <a:solidFill>
                <a:srgbClr val="FF6600"/>
              </a:solidFill>
              <a:prstDash val="solid"/>
              <a:round/>
              <a:headEnd/>
              <a:tailEnd/>
            </a:ln>
          </p:spPr>
          <p:txBody>
            <a:bodyPr/>
            <a:lstStyle/>
            <a:p>
              <a:endParaRPr lang="en-US"/>
            </a:p>
          </p:txBody>
        </p:sp>
        <p:sp>
          <p:nvSpPr>
            <p:cNvPr id="17482" name="Freeform 71"/>
            <p:cNvSpPr>
              <a:spLocks noChangeAspect="1"/>
            </p:cNvSpPr>
            <p:nvPr/>
          </p:nvSpPr>
          <p:spPr bwMode="auto">
            <a:xfrm>
              <a:off x="2280" y="2180"/>
              <a:ext cx="145" cy="25"/>
            </a:xfrm>
            <a:custGeom>
              <a:avLst/>
              <a:gdLst>
                <a:gd name="T0" fmla="*/ 104291 w 28"/>
                <a:gd name="T1" fmla="*/ 12500 h 5"/>
                <a:gd name="T2" fmla="*/ 81930 w 28"/>
                <a:gd name="T3" fmla="*/ 12500 h 5"/>
                <a:gd name="T4" fmla="*/ 48192 w 28"/>
                <a:gd name="T5" fmla="*/ 3125 h 5"/>
                <a:gd name="T6" fmla="*/ 0 w 28"/>
                <a:gd name="T7" fmla="*/ 3125 h 5"/>
                <a:gd name="T8" fmla="*/ 0 60000 65536"/>
                <a:gd name="T9" fmla="*/ 0 60000 65536"/>
                <a:gd name="T10" fmla="*/ 0 60000 65536"/>
                <a:gd name="T11" fmla="*/ 0 60000 65536"/>
                <a:gd name="T12" fmla="*/ 0 w 28"/>
                <a:gd name="T13" fmla="*/ 0 h 5"/>
                <a:gd name="T14" fmla="*/ 28 w 28"/>
                <a:gd name="T15" fmla="*/ 5 h 5"/>
              </a:gdLst>
              <a:ahLst/>
              <a:cxnLst>
                <a:cxn ang="T8">
                  <a:pos x="T0" y="T1"/>
                </a:cxn>
                <a:cxn ang="T9">
                  <a:pos x="T2" y="T3"/>
                </a:cxn>
                <a:cxn ang="T10">
                  <a:pos x="T4" y="T5"/>
                </a:cxn>
                <a:cxn ang="T11">
                  <a:pos x="T6" y="T7"/>
                </a:cxn>
              </a:cxnLst>
              <a:rect l="T12" t="T13" r="T14" b="T15"/>
              <a:pathLst>
                <a:path w="28" h="5">
                  <a:moveTo>
                    <a:pt x="28" y="4"/>
                  </a:moveTo>
                  <a:cubicBezTo>
                    <a:pt x="27" y="4"/>
                    <a:pt x="25" y="5"/>
                    <a:pt x="22" y="4"/>
                  </a:cubicBezTo>
                  <a:cubicBezTo>
                    <a:pt x="20" y="4"/>
                    <a:pt x="17" y="2"/>
                    <a:pt x="13" y="1"/>
                  </a:cubicBezTo>
                  <a:cubicBezTo>
                    <a:pt x="9" y="0"/>
                    <a:pt x="2" y="1"/>
                    <a:pt x="0" y="1"/>
                  </a:cubicBezTo>
                </a:path>
              </a:pathLst>
            </a:custGeom>
            <a:noFill/>
            <a:ln w="6350" cap="rnd">
              <a:solidFill>
                <a:srgbClr val="FF6600"/>
              </a:solidFill>
              <a:prstDash val="solid"/>
              <a:round/>
              <a:headEnd/>
              <a:tailEnd/>
            </a:ln>
          </p:spPr>
          <p:txBody>
            <a:bodyPr/>
            <a:lstStyle/>
            <a:p>
              <a:endParaRPr lang="en-US"/>
            </a:p>
          </p:txBody>
        </p:sp>
        <p:sp>
          <p:nvSpPr>
            <p:cNvPr id="17483" name="Freeform 72"/>
            <p:cNvSpPr>
              <a:spLocks noChangeAspect="1"/>
            </p:cNvSpPr>
            <p:nvPr/>
          </p:nvSpPr>
          <p:spPr bwMode="auto">
            <a:xfrm>
              <a:off x="2161" y="2322"/>
              <a:ext cx="126" cy="36"/>
            </a:xfrm>
            <a:custGeom>
              <a:avLst/>
              <a:gdLst>
                <a:gd name="T0" fmla="*/ 81285 w 25"/>
                <a:gd name="T1" fmla="*/ 0 h 7"/>
                <a:gd name="T2" fmla="*/ 45824 w 25"/>
                <a:gd name="T3" fmla="*/ 21636 h 7"/>
                <a:gd name="T4" fmla="*/ 0 w 25"/>
                <a:gd name="T5" fmla="*/ 18221 h 7"/>
                <a:gd name="T6" fmla="*/ 0 60000 65536"/>
                <a:gd name="T7" fmla="*/ 0 60000 65536"/>
                <a:gd name="T8" fmla="*/ 0 60000 65536"/>
                <a:gd name="T9" fmla="*/ 0 w 25"/>
                <a:gd name="T10" fmla="*/ 0 h 7"/>
                <a:gd name="T11" fmla="*/ 25 w 25"/>
                <a:gd name="T12" fmla="*/ 7 h 7"/>
              </a:gdLst>
              <a:ahLst/>
              <a:cxnLst>
                <a:cxn ang="T6">
                  <a:pos x="T0" y="T1"/>
                </a:cxn>
                <a:cxn ang="T7">
                  <a:pos x="T2" y="T3"/>
                </a:cxn>
                <a:cxn ang="T8">
                  <a:pos x="T4" y="T5"/>
                </a:cxn>
              </a:cxnLst>
              <a:rect l="T9" t="T10" r="T11" b="T12"/>
              <a:pathLst>
                <a:path w="25" h="7">
                  <a:moveTo>
                    <a:pt x="25" y="0"/>
                  </a:moveTo>
                  <a:cubicBezTo>
                    <a:pt x="23" y="1"/>
                    <a:pt x="18" y="5"/>
                    <a:pt x="14" y="6"/>
                  </a:cubicBezTo>
                  <a:cubicBezTo>
                    <a:pt x="10" y="7"/>
                    <a:pt x="3" y="5"/>
                    <a:pt x="0" y="5"/>
                  </a:cubicBezTo>
                </a:path>
              </a:pathLst>
            </a:custGeom>
            <a:noFill/>
            <a:ln w="6350" cap="rnd">
              <a:solidFill>
                <a:srgbClr val="FF6600"/>
              </a:solidFill>
              <a:prstDash val="solid"/>
              <a:round/>
              <a:headEnd/>
              <a:tailEnd/>
            </a:ln>
          </p:spPr>
          <p:txBody>
            <a:bodyPr/>
            <a:lstStyle/>
            <a:p>
              <a:endParaRPr lang="en-US"/>
            </a:p>
          </p:txBody>
        </p:sp>
        <p:sp>
          <p:nvSpPr>
            <p:cNvPr id="17484" name="Freeform 73"/>
            <p:cNvSpPr>
              <a:spLocks noChangeAspect="1"/>
            </p:cNvSpPr>
            <p:nvPr/>
          </p:nvSpPr>
          <p:spPr bwMode="auto">
            <a:xfrm>
              <a:off x="2631" y="2120"/>
              <a:ext cx="201" cy="112"/>
            </a:xfrm>
            <a:custGeom>
              <a:avLst/>
              <a:gdLst>
                <a:gd name="T0" fmla="*/ 91027 w 39"/>
                <a:gd name="T1" fmla="*/ 0 h 22"/>
                <a:gd name="T2" fmla="*/ 109385 w 39"/>
                <a:gd name="T3" fmla="*/ 41028 h 22"/>
                <a:gd name="T4" fmla="*/ 138257 w 39"/>
                <a:gd name="T5" fmla="*/ 65184 h 22"/>
                <a:gd name="T6" fmla="*/ 87471 w 39"/>
                <a:gd name="T7" fmla="*/ 61763 h 22"/>
                <a:gd name="T8" fmla="*/ 43803 w 39"/>
                <a:gd name="T9" fmla="*/ 75213 h 22"/>
                <a:gd name="T10" fmla="*/ 0 w 39"/>
                <a:gd name="T11" fmla="*/ 61763 h 22"/>
                <a:gd name="T12" fmla="*/ 0 60000 65536"/>
                <a:gd name="T13" fmla="*/ 0 60000 65536"/>
                <a:gd name="T14" fmla="*/ 0 60000 65536"/>
                <a:gd name="T15" fmla="*/ 0 60000 65536"/>
                <a:gd name="T16" fmla="*/ 0 60000 65536"/>
                <a:gd name="T17" fmla="*/ 0 60000 65536"/>
                <a:gd name="T18" fmla="*/ 0 w 39"/>
                <a:gd name="T19" fmla="*/ 0 h 22"/>
                <a:gd name="T20" fmla="*/ 39 w 3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9" h="22">
                  <a:moveTo>
                    <a:pt x="25" y="0"/>
                  </a:moveTo>
                  <a:cubicBezTo>
                    <a:pt x="26" y="2"/>
                    <a:pt x="28" y="8"/>
                    <a:pt x="30" y="12"/>
                  </a:cubicBezTo>
                  <a:cubicBezTo>
                    <a:pt x="32" y="15"/>
                    <a:pt x="39" y="18"/>
                    <a:pt x="38" y="19"/>
                  </a:cubicBezTo>
                  <a:cubicBezTo>
                    <a:pt x="37" y="20"/>
                    <a:pt x="29" y="18"/>
                    <a:pt x="24" y="18"/>
                  </a:cubicBezTo>
                  <a:cubicBezTo>
                    <a:pt x="20" y="18"/>
                    <a:pt x="16" y="22"/>
                    <a:pt x="12" y="22"/>
                  </a:cubicBezTo>
                  <a:cubicBezTo>
                    <a:pt x="8" y="22"/>
                    <a:pt x="2" y="19"/>
                    <a:pt x="0" y="18"/>
                  </a:cubicBezTo>
                </a:path>
              </a:pathLst>
            </a:custGeom>
            <a:noFill/>
            <a:ln w="6350" cap="rnd">
              <a:solidFill>
                <a:srgbClr val="FF6600"/>
              </a:solidFill>
              <a:prstDash val="solid"/>
              <a:round/>
              <a:headEnd/>
              <a:tailEnd/>
            </a:ln>
          </p:spPr>
          <p:txBody>
            <a:bodyPr/>
            <a:lstStyle/>
            <a:p>
              <a:endParaRPr lang="en-US"/>
            </a:p>
          </p:txBody>
        </p:sp>
        <p:sp>
          <p:nvSpPr>
            <p:cNvPr id="17485" name="Freeform 74"/>
            <p:cNvSpPr>
              <a:spLocks noChangeAspect="1"/>
            </p:cNvSpPr>
            <p:nvPr/>
          </p:nvSpPr>
          <p:spPr bwMode="auto">
            <a:xfrm>
              <a:off x="1626" y="1631"/>
              <a:ext cx="319" cy="489"/>
            </a:xfrm>
            <a:custGeom>
              <a:avLst/>
              <a:gdLst>
                <a:gd name="T0" fmla="*/ 209674 w 63"/>
                <a:gd name="T1" fmla="*/ 329235 h 96"/>
                <a:gd name="T2" fmla="*/ 176164 w 63"/>
                <a:gd name="T3" fmla="*/ 291556 h 96"/>
                <a:gd name="T4" fmla="*/ 179420 w 63"/>
                <a:gd name="T5" fmla="*/ 267249 h 96"/>
                <a:gd name="T6" fmla="*/ 156447 w 63"/>
                <a:gd name="T7" fmla="*/ 260499 h 96"/>
                <a:gd name="T8" fmla="*/ 103199 w 63"/>
                <a:gd name="T9" fmla="*/ 198646 h 96"/>
                <a:gd name="T10" fmla="*/ 69714 w 63"/>
                <a:gd name="T11" fmla="*/ 137307 h 96"/>
                <a:gd name="T12" fmla="*/ 43354 w 63"/>
                <a:gd name="T13" fmla="*/ 140761 h 96"/>
                <a:gd name="T14" fmla="*/ 49972 w 63"/>
                <a:gd name="T15" fmla="*/ 123167 h 96"/>
                <a:gd name="T16" fmla="*/ 53227 w 63"/>
                <a:gd name="T17" fmla="*/ 88815 h 96"/>
                <a:gd name="T18" fmla="*/ 36867 w 63"/>
                <a:gd name="T19" fmla="*/ 34352 h 96"/>
                <a:gd name="T20" fmla="*/ 0 w 63"/>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96"/>
                <a:gd name="T35" fmla="*/ 63 w 63"/>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96">
                  <a:moveTo>
                    <a:pt x="63" y="96"/>
                  </a:moveTo>
                  <a:cubicBezTo>
                    <a:pt x="61" y="94"/>
                    <a:pt x="55" y="88"/>
                    <a:pt x="53" y="85"/>
                  </a:cubicBezTo>
                  <a:cubicBezTo>
                    <a:pt x="52" y="82"/>
                    <a:pt x="55" y="79"/>
                    <a:pt x="54" y="78"/>
                  </a:cubicBezTo>
                  <a:cubicBezTo>
                    <a:pt x="53" y="77"/>
                    <a:pt x="51" y="80"/>
                    <a:pt x="47" y="76"/>
                  </a:cubicBezTo>
                  <a:cubicBezTo>
                    <a:pt x="43" y="73"/>
                    <a:pt x="35" y="64"/>
                    <a:pt x="31" y="58"/>
                  </a:cubicBezTo>
                  <a:cubicBezTo>
                    <a:pt x="27" y="52"/>
                    <a:pt x="24" y="42"/>
                    <a:pt x="21" y="40"/>
                  </a:cubicBezTo>
                  <a:cubicBezTo>
                    <a:pt x="18" y="37"/>
                    <a:pt x="14" y="42"/>
                    <a:pt x="13" y="41"/>
                  </a:cubicBezTo>
                  <a:cubicBezTo>
                    <a:pt x="12" y="40"/>
                    <a:pt x="15" y="39"/>
                    <a:pt x="15" y="36"/>
                  </a:cubicBezTo>
                  <a:cubicBezTo>
                    <a:pt x="15" y="33"/>
                    <a:pt x="17" y="30"/>
                    <a:pt x="16" y="26"/>
                  </a:cubicBezTo>
                  <a:cubicBezTo>
                    <a:pt x="15" y="21"/>
                    <a:pt x="14" y="14"/>
                    <a:pt x="11" y="10"/>
                  </a:cubicBezTo>
                  <a:cubicBezTo>
                    <a:pt x="9" y="6"/>
                    <a:pt x="2" y="2"/>
                    <a:pt x="0" y="0"/>
                  </a:cubicBezTo>
                </a:path>
              </a:pathLst>
            </a:custGeom>
            <a:noFill/>
            <a:ln w="6350" cap="rnd">
              <a:solidFill>
                <a:srgbClr val="FF6600"/>
              </a:solidFill>
              <a:prstDash val="solid"/>
              <a:round/>
              <a:headEnd/>
              <a:tailEnd/>
            </a:ln>
          </p:spPr>
          <p:txBody>
            <a:bodyPr/>
            <a:lstStyle/>
            <a:p>
              <a:endParaRPr lang="en-US"/>
            </a:p>
          </p:txBody>
        </p:sp>
        <p:sp>
          <p:nvSpPr>
            <p:cNvPr id="17486" name="Freeform 75"/>
            <p:cNvSpPr>
              <a:spLocks noChangeAspect="1"/>
            </p:cNvSpPr>
            <p:nvPr/>
          </p:nvSpPr>
          <p:spPr bwMode="auto">
            <a:xfrm>
              <a:off x="1839" y="1759"/>
              <a:ext cx="530" cy="320"/>
            </a:xfrm>
            <a:custGeom>
              <a:avLst/>
              <a:gdLst>
                <a:gd name="T0" fmla="*/ 157772 w 104"/>
                <a:gd name="T1" fmla="*/ 212952 h 63"/>
                <a:gd name="T2" fmla="*/ 168627 w 104"/>
                <a:gd name="T3" fmla="*/ 193036 h 63"/>
                <a:gd name="T4" fmla="*/ 147697 w 104"/>
                <a:gd name="T5" fmla="*/ 193036 h 63"/>
                <a:gd name="T6" fmla="*/ 199586 w 104"/>
                <a:gd name="T7" fmla="*/ 189115 h 63"/>
                <a:gd name="T8" fmla="*/ 226595 w 104"/>
                <a:gd name="T9" fmla="*/ 175726 h 63"/>
                <a:gd name="T10" fmla="*/ 278586 w 104"/>
                <a:gd name="T11" fmla="*/ 121879 h 63"/>
                <a:gd name="T12" fmla="*/ 326505 w 104"/>
                <a:gd name="T13" fmla="*/ 118471 h 63"/>
                <a:gd name="T14" fmla="*/ 357490 w 104"/>
                <a:gd name="T15" fmla="*/ 97884 h 63"/>
                <a:gd name="T16" fmla="*/ 329828 w 104"/>
                <a:gd name="T17" fmla="*/ 118471 h 63"/>
                <a:gd name="T18" fmla="*/ 278586 w 104"/>
                <a:gd name="T19" fmla="*/ 118471 h 63"/>
                <a:gd name="T20" fmla="*/ 254252 w 104"/>
                <a:gd name="T21" fmla="*/ 138519 h 63"/>
                <a:gd name="T22" fmla="*/ 261005 w 104"/>
                <a:gd name="T23" fmla="*/ 108516 h 63"/>
                <a:gd name="T24" fmla="*/ 213091 w 104"/>
                <a:gd name="T25" fmla="*/ 94481 h 63"/>
                <a:gd name="T26" fmla="*/ 172056 w 104"/>
                <a:gd name="T27" fmla="*/ 94481 h 63"/>
                <a:gd name="T28" fmla="*/ 127465 w 104"/>
                <a:gd name="T29" fmla="*/ 84521 h 63"/>
                <a:gd name="T30" fmla="*/ 72121 w 104"/>
                <a:gd name="T31" fmla="*/ 71157 h 63"/>
                <a:gd name="T32" fmla="*/ 62071 w 104"/>
                <a:gd name="T33" fmla="*/ 91205 h 63"/>
                <a:gd name="T34" fmla="*/ 65368 w 104"/>
                <a:gd name="T35" fmla="*/ 67881 h 63"/>
                <a:gd name="T36" fmla="*/ 34409 w 104"/>
                <a:gd name="T37" fmla="*/ 40635 h 63"/>
                <a:gd name="T38" fmla="*/ 0 w 104"/>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63"/>
                <a:gd name="T62" fmla="*/ 104 w 104"/>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63">
                  <a:moveTo>
                    <a:pt x="46" y="63"/>
                  </a:moveTo>
                  <a:cubicBezTo>
                    <a:pt x="47" y="62"/>
                    <a:pt x="50" y="58"/>
                    <a:pt x="49" y="57"/>
                  </a:cubicBezTo>
                  <a:cubicBezTo>
                    <a:pt x="49" y="56"/>
                    <a:pt x="42" y="58"/>
                    <a:pt x="43" y="57"/>
                  </a:cubicBezTo>
                  <a:cubicBezTo>
                    <a:pt x="45" y="57"/>
                    <a:pt x="54" y="57"/>
                    <a:pt x="58" y="56"/>
                  </a:cubicBezTo>
                  <a:cubicBezTo>
                    <a:pt x="62" y="55"/>
                    <a:pt x="63" y="55"/>
                    <a:pt x="66" y="52"/>
                  </a:cubicBezTo>
                  <a:cubicBezTo>
                    <a:pt x="70" y="48"/>
                    <a:pt x="76" y="38"/>
                    <a:pt x="81" y="36"/>
                  </a:cubicBezTo>
                  <a:cubicBezTo>
                    <a:pt x="85" y="33"/>
                    <a:pt x="91" y="36"/>
                    <a:pt x="95" y="35"/>
                  </a:cubicBezTo>
                  <a:cubicBezTo>
                    <a:pt x="99" y="34"/>
                    <a:pt x="104" y="29"/>
                    <a:pt x="104" y="29"/>
                  </a:cubicBezTo>
                  <a:cubicBezTo>
                    <a:pt x="104" y="29"/>
                    <a:pt x="99" y="34"/>
                    <a:pt x="96" y="35"/>
                  </a:cubicBezTo>
                  <a:cubicBezTo>
                    <a:pt x="92" y="36"/>
                    <a:pt x="85" y="34"/>
                    <a:pt x="81" y="35"/>
                  </a:cubicBezTo>
                  <a:cubicBezTo>
                    <a:pt x="78" y="36"/>
                    <a:pt x="75" y="42"/>
                    <a:pt x="74" y="41"/>
                  </a:cubicBezTo>
                  <a:cubicBezTo>
                    <a:pt x="73" y="41"/>
                    <a:pt x="78" y="34"/>
                    <a:pt x="76" y="32"/>
                  </a:cubicBezTo>
                  <a:cubicBezTo>
                    <a:pt x="74" y="29"/>
                    <a:pt x="66" y="28"/>
                    <a:pt x="62" y="28"/>
                  </a:cubicBezTo>
                  <a:cubicBezTo>
                    <a:pt x="57" y="27"/>
                    <a:pt x="54" y="29"/>
                    <a:pt x="50" y="28"/>
                  </a:cubicBezTo>
                  <a:cubicBezTo>
                    <a:pt x="46" y="28"/>
                    <a:pt x="42" y="26"/>
                    <a:pt x="37" y="25"/>
                  </a:cubicBezTo>
                  <a:cubicBezTo>
                    <a:pt x="33" y="24"/>
                    <a:pt x="24" y="21"/>
                    <a:pt x="21" y="21"/>
                  </a:cubicBezTo>
                  <a:cubicBezTo>
                    <a:pt x="18" y="22"/>
                    <a:pt x="18" y="27"/>
                    <a:pt x="18" y="27"/>
                  </a:cubicBezTo>
                  <a:cubicBezTo>
                    <a:pt x="17" y="27"/>
                    <a:pt x="20" y="23"/>
                    <a:pt x="19" y="20"/>
                  </a:cubicBezTo>
                  <a:cubicBezTo>
                    <a:pt x="18" y="18"/>
                    <a:pt x="13" y="16"/>
                    <a:pt x="10" y="12"/>
                  </a:cubicBezTo>
                  <a:cubicBezTo>
                    <a:pt x="6" y="9"/>
                    <a:pt x="2" y="3"/>
                    <a:pt x="0" y="0"/>
                  </a:cubicBezTo>
                </a:path>
              </a:pathLst>
            </a:custGeom>
            <a:noFill/>
            <a:ln w="6350" cap="rnd">
              <a:solidFill>
                <a:srgbClr val="FF6600"/>
              </a:solidFill>
              <a:prstDash val="solid"/>
              <a:round/>
              <a:headEnd/>
              <a:tailEnd/>
            </a:ln>
          </p:spPr>
          <p:txBody>
            <a:bodyPr/>
            <a:lstStyle/>
            <a:p>
              <a:endParaRPr lang="en-US"/>
            </a:p>
          </p:txBody>
        </p:sp>
        <p:sp>
          <p:nvSpPr>
            <p:cNvPr id="17487" name="Freeform 76"/>
            <p:cNvSpPr>
              <a:spLocks noChangeAspect="1"/>
            </p:cNvSpPr>
            <p:nvPr/>
          </p:nvSpPr>
          <p:spPr bwMode="auto">
            <a:xfrm>
              <a:off x="1615" y="1482"/>
              <a:ext cx="325" cy="254"/>
            </a:xfrm>
            <a:custGeom>
              <a:avLst/>
              <a:gdLst>
                <a:gd name="T0" fmla="*/ 0 w 64"/>
                <a:gd name="T1" fmla="*/ 27280 h 50"/>
                <a:gd name="T2" fmla="*/ 43865 w 64"/>
                <a:gd name="T3" fmla="*/ 23998 h 50"/>
                <a:gd name="T4" fmla="*/ 47267 w 64"/>
                <a:gd name="T5" fmla="*/ 6685 h 50"/>
                <a:gd name="T6" fmla="*/ 57220 w 64"/>
                <a:gd name="T7" fmla="*/ 67894 h 50"/>
                <a:gd name="T8" fmla="*/ 101085 w 64"/>
                <a:gd name="T9" fmla="*/ 131872 h 50"/>
                <a:gd name="T10" fmla="*/ 131620 w 64"/>
                <a:gd name="T11" fmla="*/ 155870 h 50"/>
                <a:gd name="T12" fmla="*/ 141700 w 64"/>
                <a:gd name="T13" fmla="*/ 165832 h 50"/>
                <a:gd name="T14" fmla="*/ 152298 w 64"/>
                <a:gd name="T15" fmla="*/ 125186 h 50"/>
                <a:gd name="T16" fmla="*/ 172209 w 64"/>
                <a:gd name="T17" fmla="*/ 91252 h 50"/>
                <a:gd name="T18" fmla="*/ 216074 w 64"/>
                <a:gd name="T19" fmla="*/ 7460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50"/>
                <a:gd name="T32" fmla="*/ 64 w 64"/>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50">
                  <a:moveTo>
                    <a:pt x="0" y="8"/>
                  </a:moveTo>
                  <a:cubicBezTo>
                    <a:pt x="2" y="8"/>
                    <a:pt x="11" y="8"/>
                    <a:pt x="13" y="7"/>
                  </a:cubicBezTo>
                  <a:cubicBezTo>
                    <a:pt x="16" y="6"/>
                    <a:pt x="13" y="0"/>
                    <a:pt x="14" y="2"/>
                  </a:cubicBezTo>
                  <a:cubicBezTo>
                    <a:pt x="14" y="5"/>
                    <a:pt x="15" y="14"/>
                    <a:pt x="17" y="20"/>
                  </a:cubicBezTo>
                  <a:cubicBezTo>
                    <a:pt x="20" y="26"/>
                    <a:pt x="26" y="35"/>
                    <a:pt x="30" y="39"/>
                  </a:cubicBezTo>
                  <a:cubicBezTo>
                    <a:pt x="34" y="44"/>
                    <a:pt x="37" y="44"/>
                    <a:pt x="39" y="46"/>
                  </a:cubicBezTo>
                  <a:cubicBezTo>
                    <a:pt x="41" y="48"/>
                    <a:pt x="41" y="50"/>
                    <a:pt x="42" y="49"/>
                  </a:cubicBezTo>
                  <a:cubicBezTo>
                    <a:pt x="43" y="47"/>
                    <a:pt x="43" y="40"/>
                    <a:pt x="45" y="37"/>
                  </a:cubicBezTo>
                  <a:cubicBezTo>
                    <a:pt x="46" y="33"/>
                    <a:pt x="48" y="29"/>
                    <a:pt x="51" y="27"/>
                  </a:cubicBezTo>
                  <a:cubicBezTo>
                    <a:pt x="54" y="24"/>
                    <a:pt x="61" y="23"/>
                    <a:pt x="64" y="22"/>
                  </a:cubicBezTo>
                </a:path>
              </a:pathLst>
            </a:custGeom>
            <a:noFill/>
            <a:ln w="6350" cap="rnd">
              <a:solidFill>
                <a:srgbClr val="FF6600"/>
              </a:solidFill>
              <a:prstDash val="solid"/>
              <a:round/>
              <a:headEnd/>
              <a:tailEnd/>
            </a:ln>
          </p:spPr>
          <p:txBody>
            <a:bodyPr/>
            <a:lstStyle/>
            <a:p>
              <a:endParaRPr lang="en-US"/>
            </a:p>
          </p:txBody>
        </p:sp>
        <p:sp>
          <p:nvSpPr>
            <p:cNvPr id="17488" name="Freeform 77"/>
            <p:cNvSpPr>
              <a:spLocks noChangeAspect="1"/>
            </p:cNvSpPr>
            <p:nvPr/>
          </p:nvSpPr>
          <p:spPr bwMode="auto">
            <a:xfrm>
              <a:off x="1650" y="1377"/>
              <a:ext cx="646" cy="407"/>
            </a:xfrm>
            <a:custGeom>
              <a:avLst/>
              <a:gdLst>
                <a:gd name="T0" fmla="*/ 0 w 127"/>
                <a:gd name="T1" fmla="*/ 0 h 80"/>
                <a:gd name="T2" fmla="*/ 37519 w 127"/>
                <a:gd name="T3" fmla="*/ 10017 h 80"/>
                <a:gd name="T4" fmla="*/ 71594 w 127"/>
                <a:gd name="T5" fmla="*/ 30800 h 80"/>
                <a:gd name="T6" fmla="*/ 115812 w 127"/>
                <a:gd name="T7" fmla="*/ 75061 h 80"/>
                <a:gd name="T8" fmla="*/ 170040 w 127"/>
                <a:gd name="T9" fmla="*/ 99155 h 80"/>
                <a:gd name="T10" fmla="*/ 221634 w 127"/>
                <a:gd name="T11" fmla="*/ 187647 h 80"/>
                <a:gd name="T12" fmla="*/ 272424 w 127"/>
                <a:gd name="T13" fmla="*/ 231751 h 80"/>
                <a:gd name="T14" fmla="*/ 398379 w 127"/>
                <a:gd name="T15" fmla="*/ 259264 h 80"/>
                <a:gd name="T16" fmla="*/ 432479 w 127"/>
                <a:gd name="T17" fmla="*/ 27270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80"/>
                <a:gd name="T29" fmla="*/ 127 w 1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80">
                  <a:moveTo>
                    <a:pt x="0" y="0"/>
                  </a:moveTo>
                  <a:cubicBezTo>
                    <a:pt x="2" y="1"/>
                    <a:pt x="8" y="1"/>
                    <a:pt x="11" y="3"/>
                  </a:cubicBezTo>
                  <a:cubicBezTo>
                    <a:pt x="14" y="4"/>
                    <a:pt x="18" y="6"/>
                    <a:pt x="21" y="9"/>
                  </a:cubicBezTo>
                  <a:cubicBezTo>
                    <a:pt x="25" y="12"/>
                    <a:pt x="29" y="18"/>
                    <a:pt x="34" y="22"/>
                  </a:cubicBezTo>
                  <a:cubicBezTo>
                    <a:pt x="39" y="25"/>
                    <a:pt x="45" y="23"/>
                    <a:pt x="50" y="29"/>
                  </a:cubicBezTo>
                  <a:cubicBezTo>
                    <a:pt x="55" y="35"/>
                    <a:pt x="60" y="49"/>
                    <a:pt x="65" y="55"/>
                  </a:cubicBezTo>
                  <a:cubicBezTo>
                    <a:pt x="70" y="62"/>
                    <a:pt x="72" y="64"/>
                    <a:pt x="80" y="68"/>
                  </a:cubicBezTo>
                  <a:cubicBezTo>
                    <a:pt x="89" y="71"/>
                    <a:pt x="110" y="74"/>
                    <a:pt x="117" y="76"/>
                  </a:cubicBezTo>
                  <a:cubicBezTo>
                    <a:pt x="125" y="78"/>
                    <a:pt x="125" y="79"/>
                    <a:pt x="127" y="80"/>
                  </a:cubicBezTo>
                </a:path>
              </a:pathLst>
            </a:custGeom>
            <a:noFill/>
            <a:ln w="6350" cap="rnd">
              <a:solidFill>
                <a:srgbClr val="FF6600"/>
              </a:solidFill>
              <a:prstDash val="solid"/>
              <a:round/>
              <a:headEnd/>
              <a:tailEnd/>
            </a:ln>
          </p:spPr>
          <p:txBody>
            <a:bodyPr/>
            <a:lstStyle/>
            <a:p>
              <a:endParaRPr lang="en-US"/>
            </a:p>
          </p:txBody>
        </p:sp>
        <p:sp>
          <p:nvSpPr>
            <p:cNvPr id="17489" name="Freeform 78"/>
            <p:cNvSpPr>
              <a:spLocks noChangeAspect="1"/>
            </p:cNvSpPr>
            <p:nvPr/>
          </p:nvSpPr>
          <p:spPr bwMode="auto">
            <a:xfrm>
              <a:off x="1742" y="1259"/>
              <a:ext cx="90" cy="70"/>
            </a:xfrm>
            <a:custGeom>
              <a:avLst/>
              <a:gdLst>
                <a:gd name="T0" fmla="*/ 0 w 18"/>
                <a:gd name="T1" fmla="*/ 0 h 14"/>
                <a:gd name="T2" fmla="*/ 6250 w 18"/>
                <a:gd name="T3" fmla="*/ 15625 h 14"/>
                <a:gd name="T4" fmla="*/ 12500 w 18"/>
                <a:gd name="T5" fmla="*/ 21875 h 14"/>
                <a:gd name="T6" fmla="*/ 12500 w 18"/>
                <a:gd name="T7" fmla="*/ 43750 h 14"/>
                <a:gd name="T8" fmla="*/ 12500 w 18"/>
                <a:gd name="T9" fmla="*/ 40625 h 14"/>
                <a:gd name="T10" fmla="*/ 18750 w 18"/>
                <a:gd name="T11" fmla="*/ 37500 h 14"/>
                <a:gd name="T12" fmla="*/ 56250 w 18"/>
                <a:gd name="T13" fmla="*/ 43750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0" y="0"/>
                  </a:moveTo>
                  <a:cubicBezTo>
                    <a:pt x="0" y="2"/>
                    <a:pt x="2" y="3"/>
                    <a:pt x="2" y="5"/>
                  </a:cubicBezTo>
                  <a:cubicBezTo>
                    <a:pt x="3" y="5"/>
                    <a:pt x="4" y="7"/>
                    <a:pt x="4" y="7"/>
                  </a:cubicBezTo>
                  <a:cubicBezTo>
                    <a:pt x="4" y="10"/>
                    <a:pt x="4" y="9"/>
                    <a:pt x="4" y="14"/>
                  </a:cubicBezTo>
                  <a:cubicBezTo>
                    <a:pt x="4" y="13"/>
                    <a:pt x="4" y="13"/>
                    <a:pt x="4" y="13"/>
                  </a:cubicBezTo>
                  <a:cubicBezTo>
                    <a:pt x="5" y="12"/>
                    <a:pt x="5" y="12"/>
                    <a:pt x="6" y="12"/>
                  </a:cubicBezTo>
                  <a:cubicBezTo>
                    <a:pt x="7" y="8"/>
                    <a:pt x="16" y="12"/>
                    <a:pt x="18" y="14"/>
                  </a:cubicBezTo>
                </a:path>
              </a:pathLst>
            </a:custGeom>
            <a:noFill/>
            <a:ln w="6350" cap="rnd">
              <a:solidFill>
                <a:srgbClr val="FF6600"/>
              </a:solidFill>
              <a:prstDash val="solid"/>
              <a:round/>
              <a:headEnd/>
              <a:tailEnd/>
            </a:ln>
          </p:spPr>
          <p:txBody>
            <a:bodyPr/>
            <a:lstStyle/>
            <a:p>
              <a:endParaRPr lang="en-US"/>
            </a:p>
          </p:txBody>
        </p:sp>
        <p:sp>
          <p:nvSpPr>
            <p:cNvPr id="17490" name="Freeform 79"/>
            <p:cNvSpPr>
              <a:spLocks noChangeAspect="1"/>
            </p:cNvSpPr>
            <p:nvPr/>
          </p:nvSpPr>
          <p:spPr bwMode="auto">
            <a:xfrm>
              <a:off x="2018" y="1447"/>
              <a:ext cx="46" cy="66"/>
            </a:xfrm>
            <a:custGeom>
              <a:avLst/>
              <a:gdLst>
                <a:gd name="T0" fmla="*/ 0 w 9"/>
                <a:gd name="T1" fmla="*/ 3275 h 13"/>
                <a:gd name="T2" fmla="*/ 13611 w 9"/>
                <a:gd name="T3" fmla="*/ 3275 h 13"/>
                <a:gd name="T4" fmla="*/ 21109 w 9"/>
                <a:gd name="T5" fmla="*/ 19896 h 13"/>
                <a:gd name="T6" fmla="*/ 31372 w 9"/>
                <a:gd name="T7" fmla="*/ 43844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
                  </a:moveTo>
                  <a:cubicBezTo>
                    <a:pt x="2" y="1"/>
                    <a:pt x="2" y="0"/>
                    <a:pt x="4" y="1"/>
                  </a:cubicBezTo>
                  <a:cubicBezTo>
                    <a:pt x="5" y="3"/>
                    <a:pt x="4" y="5"/>
                    <a:pt x="6" y="6"/>
                  </a:cubicBezTo>
                  <a:cubicBezTo>
                    <a:pt x="7" y="8"/>
                    <a:pt x="9" y="10"/>
                    <a:pt x="9" y="13"/>
                  </a:cubicBezTo>
                </a:path>
              </a:pathLst>
            </a:custGeom>
            <a:noFill/>
            <a:ln w="6350" cap="rnd">
              <a:solidFill>
                <a:srgbClr val="FF6600"/>
              </a:solidFill>
              <a:prstDash val="solid"/>
              <a:round/>
              <a:headEnd/>
              <a:tailEnd/>
            </a:ln>
          </p:spPr>
          <p:txBody>
            <a:bodyPr/>
            <a:lstStyle/>
            <a:p>
              <a:endParaRPr lang="en-US"/>
            </a:p>
          </p:txBody>
        </p:sp>
        <p:sp>
          <p:nvSpPr>
            <p:cNvPr id="17491" name="Freeform 80"/>
            <p:cNvSpPr>
              <a:spLocks noChangeAspect="1"/>
            </p:cNvSpPr>
            <p:nvPr/>
          </p:nvSpPr>
          <p:spPr bwMode="auto">
            <a:xfrm>
              <a:off x="2048" y="1381"/>
              <a:ext cx="65" cy="97"/>
            </a:xfrm>
            <a:custGeom>
              <a:avLst/>
              <a:gdLst>
                <a:gd name="T0" fmla="*/ 0 w 13"/>
                <a:gd name="T1" fmla="*/ 65863 h 19"/>
                <a:gd name="T2" fmla="*/ 15625 w 13"/>
                <a:gd name="T3" fmla="*/ 34588 h 19"/>
                <a:gd name="T4" fmla="*/ 28125 w 13"/>
                <a:gd name="T5" fmla="*/ 21034 h 19"/>
                <a:gd name="T6" fmla="*/ 40625 w 13"/>
                <a:gd name="T7" fmla="*/ 0 h 19"/>
                <a:gd name="T8" fmla="*/ 0 60000 65536"/>
                <a:gd name="T9" fmla="*/ 0 60000 65536"/>
                <a:gd name="T10" fmla="*/ 0 60000 65536"/>
                <a:gd name="T11" fmla="*/ 0 60000 65536"/>
                <a:gd name="T12" fmla="*/ 0 w 13"/>
                <a:gd name="T13" fmla="*/ 0 h 19"/>
                <a:gd name="T14" fmla="*/ 13 w 13"/>
                <a:gd name="T15" fmla="*/ 19 h 19"/>
              </a:gdLst>
              <a:ahLst/>
              <a:cxnLst>
                <a:cxn ang="T8">
                  <a:pos x="T0" y="T1"/>
                </a:cxn>
                <a:cxn ang="T9">
                  <a:pos x="T2" y="T3"/>
                </a:cxn>
                <a:cxn ang="T10">
                  <a:pos x="T4" y="T5"/>
                </a:cxn>
                <a:cxn ang="T11">
                  <a:pos x="T6" y="T7"/>
                </a:cxn>
              </a:cxnLst>
              <a:rect l="T12" t="T13" r="T14" b="T15"/>
              <a:pathLst>
                <a:path w="13" h="19">
                  <a:moveTo>
                    <a:pt x="0" y="19"/>
                  </a:moveTo>
                  <a:cubicBezTo>
                    <a:pt x="1" y="17"/>
                    <a:pt x="4" y="12"/>
                    <a:pt x="5" y="10"/>
                  </a:cubicBezTo>
                  <a:cubicBezTo>
                    <a:pt x="6" y="8"/>
                    <a:pt x="8" y="7"/>
                    <a:pt x="9" y="6"/>
                  </a:cubicBezTo>
                  <a:cubicBezTo>
                    <a:pt x="10" y="4"/>
                    <a:pt x="10" y="2"/>
                    <a:pt x="13" y="0"/>
                  </a:cubicBezTo>
                </a:path>
              </a:pathLst>
            </a:custGeom>
            <a:noFill/>
            <a:ln w="6350" cap="rnd">
              <a:solidFill>
                <a:srgbClr val="FF6600"/>
              </a:solidFill>
              <a:prstDash val="solid"/>
              <a:round/>
              <a:headEnd/>
              <a:tailEnd/>
            </a:ln>
          </p:spPr>
          <p:txBody>
            <a:bodyPr/>
            <a:lstStyle/>
            <a:p>
              <a:endParaRPr lang="en-US"/>
            </a:p>
          </p:txBody>
        </p:sp>
        <p:sp>
          <p:nvSpPr>
            <p:cNvPr id="17492" name="Freeform 81"/>
            <p:cNvSpPr>
              <a:spLocks noChangeAspect="1"/>
            </p:cNvSpPr>
            <p:nvPr/>
          </p:nvSpPr>
          <p:spPr bwMode="auto">
            <a:xfrm>
              <a:off x="1873" y="1067"/>
              <a:ext cx="1584" cy="758"/>
            </a:xfrm>
            <a:custGeom>
              <a:avLst/>
              <a:gdLst>
                <a:gd name="T0" fmla="*/ 10039 w 311"/>
                <a:gd name="T1" fmla="*/ 296765 h 149"/>
                <a:gd name="T2" fmla="*/ 0 w 311"/>
                <a:gd name="T3" fmla="*/ 255822 h 149"/>
                <a:gd name="T4" fmla="*/ 10039 w 311"/>
                <a:gd name="T5" fmla="*/ 228417 h 149"/>
                <a:gd name="T6" fmla="*/ 30921 w 311"/>
                <a:gd name="T7" fmla="*/ 197619 h 149"/>
                <a:gd name="T8" fmla="*/ 44388 w 311"/>
                <a:gd name="T9" fmla="*/ 177484 h 149"/>
                <a:gd name="T10" fmla="*/ 51131 w 311"/>
                <a:gd name="T11" fmla="*/ 153391 h 149"/>
                <a:gd name="T12" fmla="*/ 51131 w 311"/>
                <a:gd name="T13" fmla="*/ 135997 h 149"/>
                <a:gd name="T14" fmla="*/ 65270 w 311"/>
                <a:gd name="T15" fmla="*/ 139960 h 149"/>
                <a:gd name="T16" fmla="*/ 75309 w 311"/>
                <a:gd name="T17" fmla="*/ 122567 h 149"/>
                <a:gd name="T18" fmla="*/ 96191 w 311"/>
                <a:gd name="T19" fmla="*/ 125853 h 149"/>
                <a:gd name="T20" fmla="*/ 137278 w 311"/>
                <a:gd name="T21" fmla="*/ 112581 h 149"/>
                <a:gd name="T22" fmla="*/ 174923 w 311"/>
                <a:gd name="T23" fmla="*/ 95055 h 149"/>
                <a:gd name="T24" fmla="*/ 205971 w 311"/>
                <a:gd name="T25" fmla="*/ 91769 h 149"/>
                <a:gd name="T26" fmla="*/ 232797 w 311"/>
                <a:gd name="T27" fmla="*/ 64908 h 149"/>
                <a:gd name="T28" fmla="*/ 281305 w 311"/>
                <a:gd name="T29" fmla="*/ 40815 h 149"/>
                <a:gd name="T30" fmla="*/ 291344 w 311"/>
                <a:gd name="T31" fmla="*/ 16717 h 149"/>
                <a:gd name="T32" fmla="*/ 315654 w 311"/>
                <a:gd name="T33" fmla="*/ 24093 h 149"/>
                <a:gd name="T34" fmla="*/ 380247 w 311"/>
                <a:gd name="T35" fmla="*/ 20807 h 149"/>
                <a:gd name="T36" fmla="*/ 407872 w 311"/>
                <a:gd name="T37" fmla="*/ 13430 h 149"/>
                <a:gd name="T38" fmla="*/ 442089 w 311"/>
                <a:gd name="T39" fmla="*/ 24093 h 149"/>
                <a:gd name="T40" fmla="*/ 479758 w 311"/>
                <a:gd name="T41" fmla="*/ 24093 h 149"/>
                <a:gd name="T42" fmla="*/ 558490 w 311"/>
                <a:gd name="T43" fmla="*/ 6705 h 149"/>
                <a:gd name="T44" fmla="*/ 620459 w 311"/>
                <a:gd name="T45" fmla="*/ 3286 h 149"/>
                <a:gd name="T46" fmla="*/ 640669 w 311"/>
                <a:gd name="T47" fmla="*/ 16717 h 149"/>
                <a:gd name="T48" fmla="*/ 640669 w 311"/>
                <a:gd name="T49" fmla="*/ 44229 h 149"/>
                <a:gd name="T50" fmla="*/ 620459 w 311"/>
                <a:gd name="T51" fmla="*/ 64908 h 149"/>
                <a:gd name="T52" fmla="*/ 599577 w 311"/>
                <a:gd name="T53" fmla="*/ 88483 h 149"/>
                <a:gd name="T54" fmla="*/ 644637 w 311"/>
                <a:gd name="T55" fmla="*/ 44229 h 149"/>
                <a:gd name="T56" fmla="*/ 658104 w 311"/>
                <a:gd name="T57" fmla="*/ 37529 h 149"/>
                <a:gd name="T58" fmla="*/ 689025 w 311"/>
                <a:gd name="T59" fmla="*/ 30798 h 149"/>
                <a:gd name="T60" fmla="*/ 730112 w 311"/>
                <a:gd name="T61" fmla="*/ 30798 h 149"/>
                <a:gd name="T62" fmla="*/ 784696 w 311"/>
                <a:gd name="T63" fmla="*/ 50959 h 149"/>
                <a:gd name="T64" fmla="*/ 798830 w 311"/>
                <a:gd name="T65" fmla="*/ 71608 h 149"/>
                <a:gd name="T66" fmla="*/ 808874 w 311"/>
                <a:gd name="T67" fmla="*/ 61622 h 149"/>
                <a:gd name="T68" fmla="*/ 829756 w 311"/>
                <a:gd name="T69" fmla="*/ 57659 h 149"/>
                <a:gd name="T70" fmla="*/ 849961 w 311"/>
                <a:gd name="T71" fmla="*/ 64908 h 149"/>
                <a:gd name="T72" fmla="*/ 870843 w 311"/>
                <a:gd name="T73" fmla="*/ 75052 h 149"/>
                <a:gd name="T74" fmla="*/ 884310 w 311"/>
                <a:gd name="T75" fmla="*/ 64908 h 149"/>
                <a:gd name="T76" fmla="*/ 921975 w 311"/>
                <a:gd name="T77" fmla="*/ 68322 h 149"/>
                <a:gd name="T78" fmla="*/ 952870 w 311"/>
                <a:gd name="T79" fmla="*/ 81757 h 149"/>
                <a:gd name="T80" fmla="*/ 990540 w 311"/>
                <a:gd name="T81" fmla="*/ 129297 h 149"/>
                <a:gd name="T82" fmla="*/ 1011422 w 311"/>
                <a:gd name="T83" fmla="*/ 187475 h 149"/>
                <a:gd name="T84" fmla="*/ 1045119 w 311"/>
                <a:gd name="T85" fmla="*/ 228417 h 149"/>
                <a:gd name="T86" fmla="*/ 1052509 w 311"/>
                <a:gd name="T87" fmla="*/ 282663 h 149"/>
                <a:gd name="T88" fmla="*/ 1024884 w 311"/>
                <a:gd name="T89" fmla="*/ 313486 h 149"/>
                <a:gd name="T90" fmla="*/ 990540 w 311"/>
                <a:gd name="T91" fmla="*/ 364288 h 149"/>
                <a:gd name="T92" fmla="*/ 980496 w 311"/>
                <a:gd name="T93" fmla="*/ 422623 h 149"/>
                <a:gd name="T94" fmla="*/ 1004027 w 311"/>
                <a:gd name="T95" fmla="*/ 466852 h 149"/>
                <a:gd name="T96" fmla="*/ 1024884 w 311"/>
                <a:gd name="T97" fmla="*/ 497675 h 149"/>
                <a:gd name="T98" fmla="*/ 1065976 w 311"/>
                <a:gd name="T99" fmla="*/ 507662 h 1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
                <a:gd name="T151" fmla="*/ 0 h 149"/>
                <a:gd name="T152" fmla="*/ 311 w 311"/>
                <a:gd name="T153" fmla="*/ 149 h 1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 h="149">
                  <a:moveTo>
                    <a:pt x="3" y="87"/>
                  </a:moveTo>
                  <a:cubicBezTo>
                    <a:pt x="2" y="85"/>
                    <a:pt x="0" y="78"/>
                    <a:pt x="0" y="75"/>
                  </a:cubicBezTo>
                  <a:cubicBezTo>
                    <a:pt x="0" y="72"/>
                    <a:pt x="1" y="70"/>
                    <a:pt x="3" y="67"/>
                  </a:cubicBezTo>
                  <a:cubicBezTo>
                    <a:pt x="5" y="64"/>
                    <a:pt x="7" y="60"/>
                    <a:pt x="9" y="58"/>
                  </a:cubicBezTo>
                  <a:cubicBezTo>
                    <a:pt x="11" y="55"/>
                    <a:pt x="12" y="54"/>
                    <a:pt x="13" y="52"/>
                  </a:cubicBezTo>
                  <a:cubicBezTo>
                    <a:pt x="14" y="50"/>
                    <a:pt x="14" y="47"/>
                    <a:pt x="15" y="45"/>
                  </a:cubicBezTo>
                  <a:cubicBezTo>
                    <a:pt x="15" y="43"/>
                    <a:pt x="14" y="41"/>
                    <a:pt x="15" y="40"/>
                  </a:cubicBezTo>
                  <a:cubicBezTo>
                    <a:pt x="15" y="40"/>
                    <a:pt x="18" y="41"/>
                    <a:pt x="19" y="41"/>
                  </a:cubicBezTo>
                  <a:cubicBezTo>
                    <a:pt x="20" y="40"/>
                    <a:pt x="20" y="37"/>
                    <a:pt x="22" y="36"/>
                  </a:cubicBezTo>
                  <a:cubicBezTo>
                    <a:pt x="24" y="36"/>
                    <a:pt x="25" y="37"/>
                    <a:pt x="28" y="37"/>
                  </a:cubicBezTo>
                  <a:cubicBezTo>
                    <a:pt x="31" y="36"/>
                    <a:pt x="36" y="35"/>
                    <a:pt x="40" y="33"/>
                  </a:cubicBezTo>
                  <a:cubicBezTo>
                    <a:pt x="44" y="32"/>
                    <a:pt x="48" y="29"/>
                    <a:pt x="51" y="28"/>
                  </a:cubicBezTo>
                  <a:cubicBezTo>
                    <a:pt x="54" y="27"/>
                    <a:pt x="57" y="28"/>
                    <a:pt x="60" y="27"/>
                  </a:cubicBezTo>
                  <a:cubicBezTo>
                    <a:pt x="63" y="25"/>
                    <a:pt x="64" y="22"/>
                    <a:pt x="68" y="19"/>
                  </a:cubicBezTo>
                  <a:cubicBezTo>
                    <a:pt x="72" y="17"/>
                    <a:pt x="79" y="14"/>
                    <a:pt x="82" y="12"/>
                  </a:cubicBezTo>
                  <a:cubicBezTo>
                    <a:pt x="85" y="10"/>
                    <a:pt x="83" y="5"/>
                    <a:pt x="85" y="5"/>
                  </a:cubicBezTo>
                  <a:cubicBezTo>
                    <a:pt x="86" y="4"/>
                    <a:pt x="88" y="7"/>
                    <a:pt x="92" y="7"/>
                  </a:cubicBezTo>
                  <a:cubicBezTo>
                    <a:pt x="96" y="8"/>
                    <a:pt x="106" y="7"/>
                    <a:pt x="111" y="6"/>
                  </a:cubicBezTo>
                  <a:cubicBezTo>
                    <a:pt x="115" y="5"/>
                    <a:pt x="116" y="4"/>
                    <a:pt x="119" y="4"/>
                  </a:cubicBezTo>
                  <a:cubicBezTo>
                    <a:pt x="122" y="4"/>
                    <a:pt x="125" y="6"/>
                    <a:pt x="129" y="7"/>
                  </a:cubicBezTo>
                  <a:cubicBezTo>
                    <a:pt x="133" y="7"/>
                    <a:pt x="134" y="7"/>
                    <a:pt x="140" y="7"/>
                  </a:cubicBezTo>
                  <a:cubicBezTo>
                    <a:pt x="146" y="6"/>
                    <a:pt x="156" y="3"/>
                    <a:pt x="163" y="2"/>
                  </a:cubicBezTo>
                  <a:cubicBezTo>
                    <a:pt x="169" y="1"/>
                    <a:pt x="177" y="0"/>
                    <a:pt x="181" y="1"/>
                  </a:cubicBezTo>
                  <a:cubicBezTo>
                    <a:pt x="185" y="1"/>
                    <a:pt x="186" y="3"/>
                    <a:pt x="187" y="5"/>
                  </a:cubicBezTo>
                  <a:cubicBezTo>
                    <a:pt x="188" y="7"/>
                    <a:pt x="188" y="11"/>
                    <a:pt x="187" y="13"/>
                  </a:cubicBezTo>
                  <a:cubicBezTo>
                    <a:pt x="186" y="15"/>
                    <a:pt x="183" y="17"/>
                    <a:pt x="181" y="19"/>
                  </a:cubicBezTo>
                  <a:cubicBezTo>
                    <a:pt x="179" y="22"/>
                    <a:pt x="174" y="27"/>
                    <a:pt x="175" y="26"/>
                  </a:cubicBezTo>
                  <a:cubicBezTo>
                    <a:pt x="176" y="25"/>
                    <a:pt x="185" y="15"/>
                    <a:pt x="188" y="13"/>
                  </a:cubicBezTo>
                  <a:cubicBezTo>
                    <a:pt x="191" y="10"/>
                    <a:pt x="190" y="12"/>
                    <a:pt x="192" y="11"/>
                  </a:cubicBezTo>
                  <a:cubicBezTo>
                    <a:pt x="194" y="11"/>
                    <a:pt x="198" y="9"/>
                    <a:pt x="201" y="9"/>
                  </a:cubicBezTo>
                  <a:cubicBezTo>
                    <a:pt x="205" y="9"/>
                    <a:pt x="209" y="8"/>
                    <a:pt x="213" y="9"/>
                  </a:cubicBezTo>
                  <a:cubicBezTo>
                    <a:pt x="217" y="10"/>
                    <a:pt x="225" y="13"/>
                    <a:pt x="229" y="15"/>
                  </a:cubicBezTo>
                  <a:cubicBezTo>
                    <a:pt x="232" y="17"/>
                    <a:pt x="232" y="20"/>
                    <a:pt x="233" y="21"/>
                  </a:cubicBezTo>
                  <a:cubicBezTo>
                    <a:pt x="234" y="21"/>
                    <a:pt x="234" y="19"/>
                    <a:pt x="236" y="18"/>
                  </a:cubicBezTo>
                  <a:cubicBezTo>
                    <a:pt x="237" y="17"/>
                    <a:pt x="240" y="17"/>
                    <a:pt x="242" y="17"/>
                  </a:cubicBezTo>
                  <a:cubicBezTo>
                    <a:pt x="244" y="17"/>
                    <a:pt x="246" y="18"/>
                    <a:pt x="248" y="19"/>
                  </a:cubicBezTo>
                  <a:cubicBezTo>
                    <a:pt x="250" y="19"/>
                    <a:pt x="252" y="22"/>
                    <a:pt x="254" y="22"/>
                  </a:cubicBezTo>
                  <a:cubicBezTo>
                    <a:pt x="255" y="22"/>
                    <a:pt x="256" y="19"/>
                    <a:pt x="258" y="19"/>
                  </a:cubicBezTo>
                  <a:cubicBezTo>
                    <a:pt x="261" y="18"/>
                    <a:pt x="266" y="19"/>
                    <a:pt x="269" y="20"/>
                  </a:cubicBezTo>
                  <a:cubicBezTo>
                    <a:pt x="273" y="21"/>
                    <a:pt x="275" y="21"/>
                    <a:pt x="278" y="24"/>
                  </a:cubicBezTo>
                  <a:cubicBezTo>
                    <a:pt x="282" y="27"/>
                    <a:pt x="286" y="33"/>
                    <a:pt x="289" y="38"/>
                  </a:cubicBezTo>
                  <a:cubicBezTo>
                    <a:pt x="292" y="43"/>
                    <a:pt x="292" y="50"/>
                    <a:pt x="295" y="55"/>
                  </a:cubicBezTo>
                  <a:cubicBezTo>
                    <a:pt x="297" y="60"/>
                    <a:pt x="302" y="63"/>
                    <a:pt x="305" y="67"/>
                  </a:cubicBezTo>
                  <a:cubicBezTo>
                    <a:pt x="307" y="72"/>
                    <a:pt x="308" y="79"/>
                    <a:pt x="307" y="83"/>
                  </a:cubicBezTo>
                  <a:cubicBezTo>
                    <a:pt x="305" y="87"/>
                    <a:pt x="302" y="88"/>
                    <a:pt x="299" y="92"/>
                  </a:cubicBezTo>
                  <a:cubicBezTo>
                    <a:pt x="296" y="96"/>
                    <a:pt x="291" y="102"/>
                    <a:pt x="289" y="107"/>
                  </a:cubicBezTo>
                  <a:cubicBezTo>
                    <a:pt x="287" y="113"/>
                    <a:pt x="285" y="119"/>
                    <a:pt x="286" y="124"/>
                  </a:cubicBezTo>
                  <a:cubicBezTo>
                    <a:pt x="286" y="129"/>
                    <a:pt x="291" y="133"/>
                    <a:pt x="293" y="137"/>
                  </a:cubicBezTo>
                  <a:cubicBezTo>
                    <a:pt x="295" y="141"/>
                    <a:pt x="296" y="144"/>
                    <a:pt x="299" y="146"/>
                  </a:cubicBezTo>
                  <a:cubicBezTo>
                    <a:pt x="302" y="148"/>
                    <a:pt x="308" y="148"/>
                    <a:pt x="311" y="149"/>
                  </a:cubicBezTo>
                </a:path>
              </a:pathLst>
            </a:custGeom>
            <a:noFill/>
            <a:ln w="6350" cap="rnd">
              <a:solidFill>
                <a:srgbClr val="FF6600"/>
              </a:solidFill>
              <a:prstDash val="solid"/>
              <a:round/>
              <a:headEnd/>
              <a:tailEnd/>
            </a:ln>
          </p:spPr>
          <p:txBody>
            <a:bodyPr/>
            <a:lstStyle/>
            <a:p>
              <a:endParaRPr lang="en-US"/>
            </a:p>
          </p:txBody>
        </p:sp>
        <p:sp>
          <p:nvSpPr>
            <p:cNvPr id="17493" name="Freeform 82"/>
            <p:cNvSpPr>
              <a:spLocks noChangeAspect="1"/>
            </p:cNvSpPr>
            <p:nvPr/>
          </p:nvSpPr>
          <p:spPr bwMode="auto">
            <a:xfrm>
              <a:off x="1869" y="1142"/>
              <a:ext cx="76" cy="131"/>
            </a:xfrm>
            <a:custGeom>
              <a:avLst/>
              <a:gdLst>
                <a:gd name="T0" fmla="*/ 50084 w 15"/>
                <a:gd name="T1" fmla="*/ 84409 h 26"/>
                <a:gd name="T2" fmla="*/ 43437 w 15"/>
                <a:gd name="T3" fmla="*/ 71511 h 26"/>
                <a:gd name="T4" fmla="*/ 40199 w 15"/>
                <a:gd name="T5" fmla="*/ 65117 h 26"/>
                <a:gd name="T6" fmla="*/ 19765 w 15"/>
                <a:gd name="T7" fmla="*/ 42600 h 26"/>
                <a:gd name="T8" fmla="*/ 6622 w 15"/>
                <a:gd name="T9" fmla="*/ 22517 h 26"/>
                <a:gd name="T10" fmla="*/ 0 w 15"/>
                <a:gd name="T11" fmla="*/ 0 h 26"/>
                <a:gd name="T12" fmla="*/ 0 60000 65536"/>
                <a:gd name="T13" fmla="*/ 0 60000 65536"/>
                <a:gd name="T14" fmla="*/ 0 60000 65536"/>
                <a:gd name="T15" fmla="*/ 0 60000 65536"/>
                <a:gd name="T16" fmla="*/ 0 60000 65536"/>
                <a:gd name="T17" fmla="*/ 0 60000 65536"/>
                <a:gd name="T18" fmla="*/ 0 w 15"/>
                <a:gd name="T19" fmla="*/ 0 h 26"/>
                <a:gd name="T20" fmla="*/ 15 w 1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5" h="26">
                  <a:moveTo>
                    <a:pt x="15" y="26"/>
                  </a:moveTo>
                  <a:cubicBezTo>
                    <a:pt x="14" y="23"/>
                    <a:pt x="15" y="24"/>
                    <a:pt x="13" y="22"/>
                  </a:cubicBezTo>
                  <a:cubicBezTo>
                    <a:pt x="13" y="21"/>
                    <a:pt x="13" y="20"/>
                    <a:pt x="12" y="20"/>
                  </a:cubicBezTo>
                  <a:cubicBezTo>
                    <a:pt x="11" y="17"/>
                    <a:pt x="8" y="15"/>
                    <a:pt x="6" y="13"/>
                  </a:cubicBezTo>
                  <a:cubicBezTo>
                    <a:pt x="6" y="11"/>
                    <a:pt x="4" y="9"/>
                    <a:pt x="2" y="7"/>
                  </a:cubicBezTo>
                  <a:cubicBezTo>
                    <a:pt x="1" y="5"/>
                    <a:pt x="0" y="3"/>
                    <a:pt x="0" y="0"/>
                  </a:cubicBezTo>
                </a:path>
              </a:pathLst>
            </a:custGeom>
            <a:noFill/>
            <a:ln w="6350" cap="rnd">
              <a:solidFill>
                <a:srgbClr val="FF6600"/>
              </a:solidFill>
              <a:prstDash val="solid"/>
              <a:round/>
              <a:headEnd/>
              <a:tailEnd/>
            </a:ln>
          </p:spPr>
          <p:txBody>
            <a:bodyPr/>
            <a:lstStyle/>
            <a:p>
              <a:endParaRPr lang="en-US"/>
            </a:p>
          </p:txBody>
        </p:sp>
        <p:sp>
          <p:nvSpPr>
            <p:cNvPr id="17494" name="Freeform 83"/>
            <p:cNvSpPr>
              <a:spLocks noChangeAspect="1"/>
            </p:cNvSpPr>
            <p:nvPr/>
          </p:nvSpPr>
          <p:spPr bwMode="auto">
            <a:xfrm>
              <a:off x="1963" y="1067"/>
              <a:ext cx="22" cy="182"/>
            </a:xfrm>
            <a:custGeom>
              <a:avLst/>
              <a:gdLst>
                <a:gd name="T0" fmla="*/ 8268 w 5"/>
                <a:gd name="T1" fmla="*/ 118871 h 36"/>
                <a:gd name="T2" fmla="*/ 3406 w 5"/>
                <a:gd name="T3" fmla="*/ 102592 h 36"/>
                <a:gd name="T4" fmla="*/ 4858 w 5"/>
                <a:gd name="T5" fmla="*/ 69266 h 36"/>
                <a:gd name="T6" fmla="*/ 0 w 5"/>
                <a:gd name="T7" fmla="*/ 22876 h 36"/>
                <a:gd name="T8" fmla="*/ 1531 w 5"/>
                <a:gd name="T9" fmla="*/ 0 h 36"/>
                <a:gd name="T10" fmla="*/ 0 60000 65536"/>
                <a:gd name="T11" fmla="*/ 0 60000 65536"/>
                <a:gd name="T12" fmla="*/ 0 60000 65536"/>
                <a:gd name="T13" fmla="*/ 0 60000 65536"/>
                <a:gd name="T14" fmla="*/ 0 60000 65536"/>
                <a:gd name="T15" fmla="*/ 0 w 5"/>
                <a:gd name="T16" fmla="*/ 0 h 36"/>
                <a:gd name="T17" fmla="*/ 5 w 5"/>
                <a:gd name="T18" fmla="*/ 36 h 36"/>
              </a:gdLst>
              <a:ahLst/>
              <a:cxnLst>
                <a:cxn ang="T10">
                  <a:pos x="T0" y="T1"/>
                </a:cxn>
                <a:cxn ang="T11">
                  <a:pos x="T2" y="T3"/>
                </a:cxn>
                <a:cxn ang="T12">
                  <a:pos x="T4" y="T5"/>
                </a:cxn>
                <a:cxn ang="T13">
                  <a:pos x="T6" y="T7"/>
                </a:cxn>
                <a:cxn ang="T14">
                  <a:pos x="T8" y="T9"/>
                </a:cxn>
              </a:cxnLst>
              <a:rect l="T15" t="T16" r="T17" b="T18"/>
              <a:pathLst>
                <a:path w="5" h="36">
                  <a:moveTo>
                    <a:pt x="5" y="36"/>
                  </a:moveTo>
                  <a:cubicBezTo>
                    <a:pt x="4" y="34"/>
                    <a:pt x="3" y="32"/>
                    <a:pt x="2" y="31"/>
                  </a:cubicBezTo>
                  <a:cubicBezTo>
                    <a:pt x="2" y="27"/>
                    <a:pt x="3" y="24"/>
                    <a:pt x="3" y="21"/>
                  </a:cubicBezTo>
                  <a:cubicBezTo>
                    <a:pt x="3" y="15"/>
                    <a:pt x="5" y="10"/>
                    <a:pt x="0" y="7"/>
                  </a:cubicBezTo>
                  <a:cubicBezTo>
                    <a:pt x="1" y="0"/>
                    <a:pt x="1" y="3"/>
                    <a:pt x="1" y="0"/>
                  </a:cubicBezTo>
                </a:path>
              </a:pathLst>
            </a:custGeom>
            <a:noFill/>
            <a:ln w="6350" cap="rnd">
              <a:solidFill>
                <a:srgbClr val="FF6600"/>
              </a:solidFill>
              <a:prstDash val="solid"/>
              <a:round/>
              <a:headEnd/>
              <a:tailEnd/>
            </a:ln>
          </p:spPr>
          <p:txBody>
            <a:bodyPr/>
            <a:lstStyle/>
            <a:p>
              <a:endParaRPr lang="en-US"/>
            </a:p>
          </p:txBody>
        </p:sp>
        <p:sp>
          <p:nvSpPr>
            <p:cNvPr id="17495" name="Freeform 84"/>
            <p:cNvSpPr>
              <a:spLocks noChangeAspect="1"/>
            </p:cNvSpPr>
            <p:nvPr/>
          </p:nvSpPr>
          <p:spPr bwMode="auto">
            <a:xfrm>
              <a:off x="2093" y="963"/>
              <a:ext cx="76" cy="112"/>
            </a:xfrm>
            <a:custGeom>
              <a:avLst/>
              <a:gdLst>
                <a:gd name="T0" fmla="*/ 0 w 15"/>
                <a:gd name="T1" fmla="*/ 0 h 22"/>
                <a:gd name="T2" fmla="*/ 9885 w 15"/>
                <a:gd name="T3" fmla="*/ 30866 h 22"/>
                <a:gd name="T4" fmla="*/ 16507 w 15"/>
                <a:gd name="T5" fmla="*/ 47636 h 22"/>
                <a:gd name="T6" fmla="*/ 27056 w 15"/>
                <a:gd name="T7" fmla="*/ 68473 h 22"/>
                <a:gd name="T8" fmla="*/ 50084 w 15"/>
                <a:gd name="T9" fmla="*/ 75213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0" y="0"/>
                  </a:moveTo>
                  <a:cubicBezTo>
                    <a:pt x="1" y="4"/>
                    <a:pt x="1" y="6"/>
                    <a:pt x="3" y="9"/>
                  </a:cubicBezTo>
                  <a:cubicBezTo>
                    <a:pt x="4" y="10"/>
                    <a:pt x="4" y="12"/>
                    <a:pt x="5" y="14"/>
                  </a:cubicBezTo>
                  <a:cubicBezTo>
                    <a:pt x="5" y="17"/>
                    <a:pt x="5" y="19"/>
                    <a:pt x="8" y="20"/>
                  </a:cubicBezTo>
                  <a:cubicBezTo>
                    <a:pt x="10" y="22"/>
                    <a:pt x="13" y="22"/>
                    <a:pt x="15" y="22"/>
                  </a:cubicBezTo>
                </a:path>
              </a:pathLst>
            </a:custGeom>
            <a:noFill/>
            <a:ln w="6350" cap="rnd">
              <a:solidFill>
                <a:srgbClr val="FF6600"/>
              </a:solidFill>
              <a:prstDash val="solid"/>
              <a:round/>
              <a:headEnd/>
              <a:tailEnd/>
            </a:ln>
          </p:spPr>
          <p:txBody>
            <a:bodyPr/>
            <a:lstStyle/>
            <a:p>
              <a:endParaRPr lang="en-US"/>
            </a:p>
          </p:txBody>
        </p:sp>
        <p:sp>
          <p:nvSpPr>
            <p:cNvPr id="17496" name="Freeform 85"/>
            <p:cNvSpPr>
              <a:spLocks noChangeAspect="1"/>
            </p:cNvSpPr>
            <p:nvPr/>
          </p:nvSpPr>
          <p:spPr bwMode="auto">
            <a:xfrm>
              <a:off x="2098" y="1067"/>
              <a:ext cx="21" cy="29"/>
            </a:xfrm>
            <a:custGeom>
              <a:avLst/>
              <a:gdLst>
                <a:gd name="T0" fmla="*/ 15902 w 4"/>
                <a:gd name="T1" fmla="*/ 0 h 6"/>
                <a:gd name="T2" fmla="*/ 0 w 4"/>
                <a:gd name="T3" fmla="*/ 15815 h 6"/>
                <a:gd name="T4" fmla="*/ 0 60000 65536"/>
                <a:gd name="T5" fmla="*/ 0 60000 65536"/>
                <a:gd name="T6" fmla="*/ 0 w 4"/>
                <a:gd name="T7" fmla="*/ 0 h 6"/>
                <a:gd name="T8" fmla="*/ 4 w 4"/>
                <a:gd name="T9" fmla="*/ 6 h 6"/>
              </a:gdLst>
              <a:ahLst/>
              <a:cxnLst>
                <a:cxn ang="T4">
                  <a:pos x="T0" y="T1"/>
                </a:cxn>
                <a:cxn ang="T5">
                  <a:pos x="T2" y="T3"/>
                </a:cxn>
              </a:cxnLst>
              <a:rect l="T6" t="T7" r="T8" b="T9"/>
              <a:pathLst>
                <a:path w="4" h="6">
                  <a:moveTo>
                    <a:pt x="4" y="0"/>
                  </a:moveTo>
                  <a:cubicBezTo>
                    <a:pt x="3" y="2"/>
                    <a:pt x="0" y="4"/>
                    <a:pt x="0" y="6"/>
                  </a:cubicBezTo>
                </a:path>
              </a:pathLst>
            </a:custGeom>
            <a:noFill/>
            <a:ln w="6350" cap="rnd">
              <a:solidFill>
                <a:srgbClr val="FF6600"/>
              </a:solidFill>
              <a:prstDash val="solid"/>
              <a:round/>
              <a:headEnd/>
              <a:tailEnd/>
            </a:ln>
          </p:spPr>
          <p:txBody>
            <a:bodyPr/>
            <a:lstStyle/>
            <a:p>
              <a:endParaRPr lang="en-US"/>
            </a:p>
          </p:txBody>
        </p:sp>
        <p:sp>
          <p:nvSpPr>
            <p:cNvPr id="17497" name="Freeform 86"/>
            <p:cNvSpPr>
              <a:spLocks noChangeAspect="1"/>
            </p:cNvSpPr>
            <p:nvPr/>
          </p:nvSpPr>
          <p:spPr bwMode="auto">
            <a:xfrm>
              <a:off x="1925" y="1067"/>
              <a:ext cx="38" cy="29"/>
            </a:xfrm>
            <a:custGeom>
              <a:avLst/>
              <a:gdLst>
                <a:gd name="T0" fmla="*/ 32946 w 7"/>
                <a:gd name="T1" fmla="*/ 15815 h 6"/>
                <a:gd name="T2" fmla="*/ 13908 w 7"/>
                <a:gd name="T3" fmla="*/ 5418 h 6"/>
                <a:gd name="T4" fmla="*/ 0 w 7"/>
                <a:gd name="T5" fmla="*/ 2712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6"/>
                  </a:moveTo>
                  <a:cubicBezTo>
                    <a:pt x="7" y="4"/>
                    <a:pt x="5" y="3"/>
                    <a:pt x="3" y="2"/>
                  </a:cubicBezTo>
                  <a:cubicBezTo>
                    <a:pt x="2" y="0"/>
                    <a:pt x="3" y="1"/>
                    <a:pt x="0" y="1"/>
                  </a:cubicBezTo>
                </a:path>
              </a:pathLst>
            </a:custGeom>
            <a:noFill/>
            <a:ln w="6350" cap="rnd">
              <a:solidFill>
                <a:srgbClr val="FF6600"/>
              </a:solidFill>
              <a:prstDash val="solid"/>
              <a:round/>
              <a:headEnd/>
              <a:tailEnd/>
            </a:ln>
          </p:spPr>
          <p:txBody>
            <a:bodyPr/>
            <a:lstStyle/>
            <a:p>
              <a:endParaRPr lang="en-US"/>
            </a:p>
          </p:txBody>
        </p:sp>
        <p:sp>
          <p:nvSpPr>
            <p:cNvPr id="17498" name="Freeform 87"/>
            <p:cNvSpPr>
              <a:spLocks noChangeAspect="1"/>
            </p:cNvSpPr>
            <p:nvPr/>
          </p:nvSpPr>
          <p:spPr bwMode="auto">
            <a:xfrm>
              <a:off x="2201" y="888"/>
              <a:ext cx="106" cy="198"/>
            </a:xfrm>
            <a:custGeom>
              <a:avLst/>
              <a:gdLst>
                <a:gd name="T0" fmla="*/ 6421 w 21"/>
                <a:gd name="T1" fmla="*/ 0 h 39"/>
                <a:gd name="T2" fmla="*/ 0 w 21"/>
                <a:gd name="T3" fmla="*/ 13352 h 39"/>
                <a:gd name="T4" fmla="*/ 12993 w 21"/>
                <a:gd name="T5" fmla="*/ 60466 h 39"/>
                <a:gd name="T6" fmla="*/ 19413 w 21"/>
                <a:gd name="T7" fmla="*/ 67787 h 39"/>
                <a:gd name="T8" fmla="*/ 25990 w 21"/>
                <a:gd name="T9" fmla="*/ 77738 h 39"/>
                <a:gd name="T10" fmla="*/ 32411 w 21"/>
                <a:gd name="T11" fmla="*/ 87689 h 39"/>
                <a:gd name="T12" fmla="*/ 39619 w 21"/>
                <a:gd name="T13" fmla="*/ 94339 h 39"/>
                <a:gd name="T14" fmla="*/ 52586 w 21"/>
                <a:gd name="T15" fmla="*/ 104285 h 39"/>
                <a:gd name="T16" fmla="*/ 65584 w 21"/>
                <a:gd name="T17" fmla="*/ 124831 h 39"/>
                <a:gd name="T18" fmla="*/ 68794 w 21"/>
                <a:gd name="T19" fmla="*/ 131502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9"/>
                <a:gd name="T32" fmla="*/ 21 w 21"/>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9">
                  <a:moveTo>
                    <a:pt x="2" y="0"/>
                  </a:moveTo>
                  <a:cubicBezTo>
                    <a:pt x="1" y="1"/>
                    <a:pt x="0" y="4"/>
                    <a:pt x="0" y="4"/>
                  </a:cubicBezTo>
                  <a:cubicBezTo>
                    <a:pt x="0" y="8"/>
                    <a:pt x="0" y="15"/>
                    <a:pt x="4" y="18"/>
                  </a:cubicBezTo>
                  <a:cubicBezTo>
                    <a:pt x="4" y="19"/>
                    <a:pt x="6" y="20"/>
                    <a:pt x="6" y="20"/>
                  </a:cubicBezTo>
                  <a:cubicBezTo>
                    <a:pt x="6" y="22"/>
                    <a:pt x="7" y="23"/>
                    <a:pt x="8" y="23"/>
                  </a:cubicBezTo>
                  <a:cubicBezTo>
                    <a:pt x="9" y="25"/>
                    <a:pt x="10" y="26"/>
                    <a:pt x="10" y="26"/>
                  </a:cubicBezTo>
                  <a:cubicBezTo>
                    <a:pt x="11" y="27"/>
                    <a:pt x="12" y="28"/>
                    <a:pt x="12" y="28"/>
                  </a:cubicBezTo>
                  <a:cubicBezTo>
                    <a:pt x="14" y="29"/>
                    <a:pt x="15" y="30"/>
                    <a:pt x="16" y="31"/>
                  </a:cubicBezTo>
                  <a:cubicBezTo>
                    <a:pt x="17" y="33"/>
                    <a:pt x="19" y="36"/>
                    <a:pt x="20" y="37"/>
                  </a:cubicBezTo>
                  <a:cubicBezTo>
                    <a:pt x="20" y="38"/>
                    <a:pt x="21" y="39"/>
                    <a:pt x="21" y="39"/>
                  </a:cubicBezTo>
                </a:path>
              </a:pathLst>
            </a:custGeom>
            <a:noFill/>
            <a:ln w="6350" cap="rnd">
              <a:solidFill>
                <a:srgbClr val="FF6600"/>
              </a:solidFill>
              <a:prstDash val="solid"/>
              <a:round/>
              <a:headEnd/>
              <a:tailEnd/>
            </a:ln>
          </p:spPr>
          <p:txBody>
            <a:bodyPr/>
            <a:lstStyle/>
            <a:p>
              <a:endParaRPr lang="en-US"/>
            </a:p>
          </p:txBody>
        </p:sp>
        <p:sp>
          <p:nvSpPr>
            <p:cNvPr id="17499" name="Freeform 88"/>
            <p:cNvSpPr>
              <a:spLocks noChangeAspect="1"/>
            </p:cNvSpPr>
            <p:nvPr/>
          </p:nvSpPr>
          <p:spPr bwMode="auto">
            <a:xfrm>
              <a:off x="2183" y="1209"/>
              <a:ext cx="68" cy="127"/>
            </a:xfrm>
            <a:custGeom>
              <a:avLst/>
              <a:gdLst>
                <a:gd name="T0" fmla="*/ 0 w 13"/>
                <a:gd name="T1" fmla="*/ 0 h 25"/>
                <a:gd name="T2" fmla="*/ 7443 w 13"/>
                <a:gd name="T3" fmla="*/ 9962 h 25"/>
                <a:gd name="T4" fmla="*/ 15734 w 13"/>
                <a:gd name="T5" fmla="*/ 16647 h 25"/>
                <a:gd name="T6" fmla="*/ 38933 w 13"/>
                <a:gd name="T7" fmla="*/ 30683 h 25"/>
                <a:gd name="T8" fmla="*/ 35214 w 13"/>
                <a:gd name="T9" fmla="*/ 84567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0"/>
                  </a:moveTo>
                  <a:cubicBezTo>
                    <a:pt x="0" y="1"/>
                    <a:pt x="1" y="3"/>
                    <a:pt x="2" y="3"/>
                  </a:cubicBezTo>
                  <a:cubicBezTo>
                    <a:pt x="2" y="4"/>
                    <a:pt x="4" y="5"/>
                    <a:pt x="4" y="5"/>
                  </a:cubicBezTo>
                  <a:cubicBezTo>
                    <a:pt x="6" y="7"/>
                    <a:pt x="8" y="7"/>
                    <a:pt x="10" y="9"/>
                  </a:cubicBezTo>
                  <a:cubicBezTo>
                    <a:pt x="10" y="13"/>
                    <a:pt x="13" y="22"/>
                    <a:pt x="9" y="25"/>
                  </a:cubicBezTo>
                </a:path>
              </a:pathLst>
            </a:custGeom>
            <a:noFill/>
            <a:ln w="6350" cap="rnd">
              <a:solidFill>
                <a:srgbClr val="FF6600"/>
              </a:solidFill>
              <a:prstDash val="solid"/>
              <a:round/>
              <a:headEnd/>
              <a:tailEnd/>
            </a:ln>
          </p:spPr>
          <p:txBody>
            <a:bodyPr/>
            <a:lstStyle/>
            <a:p>
              <a:endParaRPr lang="en-US"/>
            </a:p>
          </p:txBody>
        </p:sp>
        <p:sp>
          <p:nvSpPr>
            <p:cNvPr id="17500" name="Freeform 89"/>
            <p:cNvSpPr>
              <a:spLocks noChangeAspect="1"/>
            </p:cNvSpPr>
            <p:nvPr/>
          </p:nvSpPr>
          <p:spPr bwMode="auto">
            <a:xfrm>
              <a:off x="2307" y="914"/>
              <a:ext cx="213" cy="19"/>
            </a:xfrm>
            <a:custGeom>
              <a:avLst/>
              <a:gdLst>
                <a:gd name="T0" fmla="*/ 0 w 42"/>
                <a:gd name="T1" fmla="*/ 5030 h 4"/>
                <a:gd name="T2" fmla="*/ 13171 w 42"/>
                <a:gd name="T3" fmla="*/ 9633 h 4"/>
                <a:gd name="T4" fmla="*/ 83998 w 42"/>
                <a:gd name="T5" fmla="*/ 0 h 4"/>
                <a:gd name="T6" fmla="*/ 117769 w 42"/>
                <a:gd name="T7" fmla="*/ 5030 h 4"/>
                <a:gd name="T8" fmla="*/ 140864 w 42"/>
                <a:gd name="T9" fmla="*/ 5030 h 4"/>
                <a:gd name="T10" fmla="*/ 0 60000 65536"/>
                <a:gd name="T11" fmla="*/ 0 60000 65536"/>
                <a:gd name="T12" fmla="*/ 0 60000 65536"/>
                <a:gd name="T13" fmla="*/ 0 60000 65536"/>
                <a:gd name="T14" fmla="*/ 0 60000 65536"/>
                <a:gd name="T15" fmla="*/ 0 w 42"/>
                <a:gd name="T16" fmla="*/ 0 h 4"/>
                <a:gd name="T17" fmla="*/ 42 w 42"/>
                <a:gd name="T18" fmla="*/ 4 h 4"/>
              </a:gdLst>
              <a:ahLst/>
              <a:cxnLst>
                <a:cxn ang="T10">
                  <a:pos x="T0" y="T1"/>
                </a:cxn>
                <a:cxn ang="T11">
                  <a:pos x="T2" y="T3"/>
                </a:cxn>
                <a:cxn ang="T12">
                  <a:pos x="T4" y="T5"/>
                </a:cxn>
                <a:cxn ang="T13">
                  <a:pos x="T6" y="T7"/>
                </a:cxn>
                <a:cxn ang="T14">
                  <a:pos x="T8" y="T9"/>
                </a:cxn>
              </a:cxnLst>
              <a:rect l="T15" t="T16" r="T17" b="T18"/>
              <a:pathLst>
                <a:path w="42" h="4">
                  <a:moveTo>
                    <a:pt x="0" y="2"/>
                  </a:moveTo>
                  <a:cubicBezTo>
                    <a:pt x="1" y="3"/>
                    <a:pt x="3" y="4"/>
                    <a:pt x="4" y="4"/>
                  </a:cubicBezTo>
                  <a:cubicBezTo>
                    <a:pt x="13" y="4"/>
                    <a:pt x="18" y="2"/>
                    <a:pt x="25" y="0"/>
                  </a:cubicBezTo>
                  <a:cubicBezTo>
                    <a:pt x="30" y="1"/>
                    <a:pt x="31" y="0"/>
                    <a:pt x="35" y="2"/>
                  </a:cubicBezTo>
                  <a:cubicBezTo>
                    <a:pt x="38" y="1"/>
                    <a:pt x="42" y="3"/>
                    <a:pt x="42" y="2"/>
                  </a:cubicBezTo>
                </a:path>
              </a:pathLst>
            </a:custGeom>
            <a:noFill/>
            <a:ln w="6350" cap="rnd">
              <a:solidFill>
                <a:srgbClr val="FF6600"/>
              </a:solidFill>
              <a:prstDash val="solid"/>
              <a:round/>
              <a:headEnd/>
              <a:tailEnd/>
            </a:ln>
          </p:spPr>
          <p:txBody>
            <a:bodyPr/>
            <a:lstStyle/>
            <a:p>
              <a:endParaRPr lang="en-US"/>
            </a:p>
          </p:txBody>
        </p:sp>
        <p:sp>
          <p:nvSpPr>
            <p:cNvPr id="17501" name="Freeform 90"/>
            <p:cNvSpPr>
              <a:spLocks noChangeAspect="1"/>
            </p:cNvSpPr>
            <p:nvPr/>
          </p:nvSpPr>
          <p:spPr bwMode="auto">
            <a:xfrm>
              <a:off x="2307" y="933"/>
              <a:ext cx="62" cy="30"/>
            </a:xfrm>
            <a:custGeom>
              <a:avLst/>
              <a:gdLst>
                <a:gd name="T0" fmla="*/ 0 w 12"/>
                <a:gd name="T1" fmla="*/ 18750 h 6"/>
                <a:gd name="T2" fmla="*/ 18471 w 12"/>
                <a:gd name="T3" fmla="*/ 6250 h 6"/>
                <a:gd name="T4" fmla="*/ 44123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cubicBezTo>
                    <a:pt x="1" y="6"/>
                    <a:pt x="3" y="3"/>
                    <a:pt x="5" y="2"/>
                  </a:cubicBezTo>
                  <a:cubicBezTo>
                    <a:pt x="6" y="1"/>
                    <a:pt x="11" y="0"/>
                    <a:pt x="12" y="0"/>
                  </a:cubicBezTo>
                </a:path>
              </a:pathLst>
            </a:custGeom>
            <a:noFill/>
            <a:ln w="6350" cap="rnd">
              <a:solidFill>
                <a:srgbClr val="FF6600"/>
              </a:solidFill>
              <a:prstDash val="solid"/>
              <a:round/>
              <a:headEnd/>
              <a:tailEnd/>
            </a:ln>
          </p:spPr>
          <p:txBody>
            <a:bodyPr/>
            <a:lstStyle/>
            <a:p>
              <a:endParaRPr lang="en-US"/>
            </a:p>
          </p:txBody>
        </p:sp>
        <p:sp>
          <p:nvSpPr>
            <p:cNvPr id="17502" name="Freeform 91"/>
            <p:cNvSpPr>
              <a:spLocks noChangeAspect="1"/>
            </p:cNvSpPr>
            <p:nvPr/>
          </p:nvSpPr>
          <p:spPr bwMode="auto">
            <a:xfrm>
              <a:off x="2613" y="776"/>
              <a:ext cx="29" cy="146"/>
            </a:xfrm>
            <a:custGeom>
              <a:avLst/>
              <a:gdLst>
                <a:gd name="T0" fmla="*/ 8130 w 6"/>
                <a:gd name="T1" fmla="*/ 0 h 29"/>
                <a:gd name="T2" fmla="*/ 2712 w 6"/>
                <a:gd name="T3" fmla="*/ 16070 h 29"/>
                <a:gd name="T4" fmla="*/ 0 w 6"/>
                <a:gd name="T5" fmla="*/ 22459 h 29"/>
                <a:gd name="T6" fmla="*/ 8130 w 6"/>
                <a:gd name="T7" fmla="*/ 77712 h 29"/>
                <a:gd name="T8" fmla="*/ 10397 w 6"/>
                <a:gd name="T9" fmla="*/ 87419 h 29"/>
                <a:gd name="T10" fmla="*/ 15815 w 6"/>
                <a:gd name="T11" fmla="*/ 93782 h 29"/>
                <a:gd name="T12" fmla="*/ 0 60000 65536"/>
                <a:gd name="T13" fmla="*/ 0 60000 65536"/>
                <a:gd name="T14" fmla="*/ 0 60000 65536"/>
                <a:gd name="T15" fmla="*/ 0 60000 65536"/>
                <a:gd name="T16" fmla="*/ 0 60000 65536"/>
                <a:gd name="T17" fmla="*/ 0 60000 65536"/>
                <a:gd name="T18" fmla="*/ 0 w 6"/>
                <a:gd name="T19" fmla="*/ 0 h 29"/>
                <a:gd name="T20" fmla="*/ 6 w 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6" h="29">
                  <a:moveTo>
                    <a:pt x="3" y="0"/>
                  </a:moveTo>
                  <a:cubicBezTo>
                    <a:pt x="2" y="2"/>
                    <a:pt x="2" y="3"/>
                    <a:pt x="1" y="5"/>
                  </a:cubicBezTo>
                  <a:cubicBezTo>
                    <a:pt x="1" y="5"/>
                    <a:pt x="0" y="7"/>
                    <a:pt x="0" y="7"/>
                  </a:cubicBezTo>
                  <a:cubicBezTo>
                    <a:pt x="0" y="8"/>
                    <a:pt x="0" y="22"/>
                    <a:pt x="3" y="24"/>
                  </a:cubicBezTo>
                  <a:cubicBezTo>
                    <a:pt x="4" y="25"/>
                    <a:pt x="4" y="27"/>
                    <a:pt x="4" y="27"/>
                  </a:cubicBezTo>
                  <a:cubicBezTo>
                    <a:pt x="5" y="28"/>
                    <a:pt x="6" y="29"/>
                    <a:pt x="6" y="29"/>
                  </a:cubicBezTo>
                </a:path>
              </a:pathLst>
            </a:custGeom>
            <a:noFill/>
            <a:ln w="6350" cap="rnd">
              <a:solidFill>
                <a:srgbClr val="FF6600"/>
              </a:solidFill>
              <a:prstDash val="solid"/>
              <a:round/>
              <a:headEnd/>
              <a:tailEnd/>
            </a:ln>
          </p:spPr>
          <p:txBody>
            <a:bodyPr/>
            <a:lstStyle/>
            <a:p>
              <a:endParaRPr lang="en-US"/>
            </a:p>
          </p:txBody>
        </p:sp>
        <p:sp>
          <p:nvSpPr>
            <p:cNvPr id="17503" name="Freeform 92"/>
            <p:cNvSpPr>
              <a:spLocks noChangeAspect="1"/>
            </p:cNvSpPr>
            <p:nvPr/>
          </p:nvSpPr>
          <p:spPr bwMode="auto">
            <a:xfrm>
              <a:off x="2784" y="765"/>
              <a:ext cx="68" cy="101"/>
            </a:xfrm>
            <a:custGeom>
              <a:avLst/>
              <a:gdLst>
                <a:gd name="T0" fmla="*/ 0 w 13"/>
                <a:gd name="T1" fmla="*/ 0 h 20"/>
                <a:gd name="T2" fmla="*/ 12010 w 13"/>
                <a:gd name="T3" fmla="*/ 26013 h 20"/>
                <a:gd name="T4" fmla="*/ 15734 w 13"/>
                <a:gd name="T5" fmla="*/ 39658 h 20"/>
                <a:gd name="T6" fmla="*/ 23172 w 13"/>
                <a:gd name="T7" fmla="*/ 39658 h 20"/>
                <a:gd name="T8" fmla="*/ 31494 w 13"/>
                <a:gd name="T9" fmla="*/ 42895 h 20"/>
                <a:gd name="T10" fmla="*/ 50948 w 13"/>
                <a:gd name="T11" fmla="*/ 65670 h 20"/>
                <a:gd name="T12" fmla="*/ 0 60000 65536"/>
                <a:gd name="T13" fmla="*/ 0 60000 65536"/>
                <a:gd name="T14" fmla="*/ 0 60000 65536"/>
                <a:gd name="T15" fmla="*/ 0 60000 65536"/>
                <a:gd name="T16" fmla="*/ 0 60000 65536"/>
                <a:gd name="T17" fmla="*/ 0 60000 65536"/>
                <a:gd name="T18" fmla="*/ 0 w 13"/>
                <a:gd name="T19" fmla="*/ 0 h 20"/>
                <a:gd name="T20" fmla="*/ 13 w 1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 h="20">
                  <a:moveTo>
                    <a:pt x="0" y="0"/>
                  </a:moveTo>
                  <a:cubicBezTo>
                    <a:pt x="1" y="3"/>
                    <a:pt x="2" y="5"/>
                    <a:pt x="3" y="8"/>
                  </a:cubicBezTo>
                  <a:cubicBezTo>
                    <a:pt x="3" y="9"/>
                    <a:pt x="2" y="11"/>
                    <a:pt x="4" y="12"/>
                  </a:cubicBezTo>
                  <a:cubicBezTo>
                    <a:pt x="4" y="12"/>
                    <a:pt x="5" y="12"/>
                    <a:pt x="6" y="12"/>
                  </a:cubicBezTo>
                  <a:cubicBezTo>
                    <a:pt x="6" y="12"/>
                    <a:pt x="7" y="12"/>
                    <a:pt x="8" y="13"/>
                  </a:cubicBezTo>
                  <a:cubicBezTo>
                    <a:pt x="10" y="14"/>
                    <a:pt x="13" y="18"/>
                    <a:pt x="13" y="20"/>
                  </a:cubicBezTo>
                </a:path>
              </a:pathLst>
            </a:custGeom>
            <a:noFill/>
            <a:ln w="6350" cap="rnd">
              <a:solidFill>
                <a:srgbClr val="FF6600"/>
              </a:solidFill>
              <a:prstDash val="solid"/>
              <a:round/>
              <a:headEnd/>
              <a:tailEnd/>
            </a:ln>
          </p:spPr>
          <p:txBody>
            <a:bodyPr/>
            <a:lstStyle/>
            <a:p>
              <a:endParaRPr lang="en-US"/>
            </a:p>
          </p:txBody>
        </p:sp>
        <p:sp>
          <p:nvSpPr>
            <p:cNvPr id="17504" name="Freeform 93"/>
            <p:cNvSpPr>
              <a:spLocks noChangeAspect="1"/>
            </p:cNvSpPr>
            <p:nvPr/>
          </p:nvSpPr>
          <p:spPr bwMode="auto">
            <a:xfrm>
              <a:off x="2908" y="772"/>
              <a:ext cx="85" cy="142"/>
            </a:xfrm>
            <a:custGeom>
              <a:avLst/>
              <a:gdLst>
                <a:gd name="T0" fmla="*/ 0 w 17"/>
                <a:gd name="T1" fmla="*/ 0 h 28"/>
                <a:gd name="T2" fmla="*/ 9375 w 17"/>
                <a:gd name="T3" fmla="*/ 6664 h 28"/>
                <a:gd name="T4" fmla="*/ 18750 w 17"/>
                <a:gd name="T5" fmla="*/ 19829 h 28"/>
                <a:gd name="T6" fmla="*/ 25000 w 17"/>
                <a:gd name="T7" fmla="*/ 43695 h 28"/>
                <a:gd name="T8" fmla="*/ 43750 w 17"/>
                <a:gd name="T9" fmla="*/ 60259 h 28"/>
                <a:gd name="T10" fmla="*/ 53125 w 17"/>
                <a:gd name="T11" fmla="*/ 87264 h 28"/>
                <a:gd name="T12" fmla="*/ 50000 w 17"/>
                <a:gd name="T13" fmla="*/ 93903 h 28"/>
                <a:gd name="T14" fmla="*/ 0 60000 65536"/>
                <a:gd name="T15" fmla="*/ 0 60000 65536"/>
                <a:gd name="T16" fmla="*/ 0 60000 65536"/>
                <a:gd name="T17" fmla="*/ 0 60000 65536"/>
                <a:gd name="T18" fmla="*/ 0 60000 65536"/>
                <a:gd name="T19" fmla="*/ 0 60000 65536"/>
                <a:gd name="T20" fmla="*/ 0 60000 65536"/>
                <a:gd name="T21" fmla="*/ 0 w 17"/>
                <a:gd name="T22" fmla="*/ 0 h 28"/>
                <a:gd name="T23" fmla="*/ 17 w 1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8">
                  <a:moveTo>
                    <a:pt x="0" y="0"/>
                  </a:moveTo>
                  <a:cubicBezTo>
                    <a:pt x="3" y="0"/>
                    <a:pt x="1" y="1"/>
                    <a:pt x="3" y="2"/>
                  </a:cubicBezTo>
                  <a:cubicBezTo>
                    <a:pt x="5" y="5"/>
                    <a:pt x="4" y="4"/>
                    <a:pt x="6" y="6"/>
                  </a:cubicBezTo>
                  <a:cubicBezTo>
                    <a:pt x="7" y="8"/>
                    <a:pt x="7" y="12"/>
                    <a:pt x="8" y="13"/>
                  </a:cubicBezTo>
                  <a:cubicBezTo>
                    <a:pt x="9" y="15"/>
                    <a:pt x="13" y="16"/>
                    <a:pt x="14" y="18"/>
                  </a:cubicBezTo>
                  <a:cubicBezTo>
                    <a:pt x="15" y="21"/>
                    <a:pt x="16" y="23"/>
                    <a:pt x="17" y="26"/>
                  </a:cubicBezTo>
                  <a:cubicBezTo>
                    <a:pt x="17" y="27"/>
                    <a:pt x="16" y="28"/>
                    <a:pt x="16" y="28"/>
                  </a:cubicBezTo>
                </a:path>
              </a:pathLst>
            </a:custGeom>
            <a:noFill/>
            <a:ln w="6350" cap="rnd">
              <a:solidFill>
                <a:srgbClr val="FF6600"/>
              </a:solidFill>
              <a:prstDash val="solid"/>
              <a:round/>
              <a:headEnd/>
              <a:tailEnd/>
            </a:ln>
          </p:spPr>
          <p:txBody>
            <a:bodyPr/>
            <a:lstStyle/>
            <a:p>
              <a:endParaRPr lang="en-US"/>
            </a:p>
          </p:txBody>
        </p:sp>
        <p:sp>
          <p:nvSpPr>
            <p:cNvPr id="17505" name="Freeform 94"/>
            <p:cNvSpPr>
              <a:spLocks noChangeAspect="1"/>
            </p:cNvSpPr>
            <p:nvPr/>
          </p:nvSpPr>
          <p:spPr bwMode="auto">
            <a:xfrm>
              <a:off x="3050" y="761"/>
              <a:ext cx="60" cy="153"/>
            </a:xfrm>
            <a:custGeom>
              <a:avLst/>
              <a:gdLst>
                <a:gd name="T0" fmla="*/ 0 w 12"/>
                <a:gd name="T1" fmla="*/ 0 h 30"/>
                <a:gd name="T2" fmla="*/ 9375 w 12"/>
                <a:gd name="T3" fmla="*/ 41254 h 30"/>
                <a:gd name="T4" fmla="*/ 25000 w 12"/>
                <a:gd name="T5" fmla="*/ 65647 h 30"/>
                <a:gd name="T6" fmla="*/ 31250 w 12"/>
                <a:gd name="T7" fmla="*/ 86613 h 30"/>
                <a:gd name="T8" fmla="*/ 37500 w 12"/>
                <a:gd name="T9" fmla="*/ 103469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0"/>
                  </a:moveTo>
                  <a:cubicBezTo>
                    <a:pt x="0" y="4"/>
                    <a:pt x="0" y="9"/>
                    <a:pt x="3" y="12"/>
                  </a:cubicBezTo>
                  <a:cubicBezTo>
                    <a:pt x="5" y="14"/>
                    <a:pt x="6" y="17"/>
                    <a:pt x="8" y="19"/>
                  </a:cubicBezTo>
                  <a:cubicBezTo>
                    <a:pt x="8" y="21"/>
                    <a:pt x="9" y="23"/>
                    <a:pt x="10" y="25"/>
                  </a:cubicBezTo>
                  <a:cubicBezTo>
                    <a:pt x="10" y="27"/>
                    <a:pt x="12" y="29"/>
                    <a:pt x="12" y="30"/>
                  </a:cubicBezTo>
                </a:path>
              </a:pathLst>
            </a:custGeom>
            <a:noFill/>
            <a:ln w="6350" cap="rnd">
              <a:solidFill>
                <a:srgbClr val="FF6600"/>
              </a:solidFill>
              <a:prstDash val="solid"/>
              <a:round/>
              <a:headEnd/>
              <a:tailEnd/>
            </a:ln>
          </p:spPr>
          <p:txBody>
            <a:bodyPr/>
            <a:lstStyle/>
            <a:p>
              <a:endParaRPr lang="en-US"/>
            </a:p>
          </p:txBody>
        </p:sp>
        <p:sp>
          <p:nvSpPr>
            <p:cNvPr id="17506" name="Freeform 95"/>
            <p:cNvSpPr>
              <a:spLocks noChangeAspect="1"/>
            </p:cNvSpPr>
            <p:nvPr/>
          </p:nvSpPr>
          <p:spPr bwMode="auto">
            <a:xfrm>
              <a:off x="3166" y="761"/>
              <a:ext cx="48" cy="112"/>
            </a:xfrm>
            <a:custGeom>
              <a:avLst/>
              <a:gdLst>
                <a:gd name="T0" fmla="*/ 0 w 9"/>
                <a:gd name="T1" fmla="*/ 0 h 22"/>
                <a:gd name="T2" fmla="*/ 8960 w 9"/>
                <a:gd name="T3" fmla="*/ 24156 h 22"/>
                <a:gd name="T4" fmla="*/ 4096 w 9"/>
                <a:gd name="T5" fmla="*/ 54351 h 22"/>
                <a:gd name="T6" fmla="*/ 29893 w 9"/>
                <a:gd name="T7" fmla="*/ 61763 h 22"/>
                <a:gd name="T8" fmla="*/ 38827 w 9"/>
                <a:gd name="T9" fmla="*/ 75213 h 22"/>
                <a:gd name="T10" fmla="*/ 0 60000 65536"/>
                <a:gd name="T11" fmla="*/ 0 60000 65536"/>
                <a:gd name="T12" fmla="*/ 0 60000 65536"/>
                <a:gd name="T13" fmla="*/ 0 60000 65536"/>
                <a:gd name="T14" fmla="*/ 0 60000 65536"/>
                <a:gd name="T15" fmla="*/ 0 w 9"/>
                <a:gd name="T16" fmla="*/ 0 h 22"/>
                <a:gd name="T17" fmla="*/ 9 w 9"/>
                <a:gd name="T18" fmla="*/ 22 h 22"/>
              </a:gdLst>
              <a:ahLst/>
              <a:cxnLst>
                <a:cxn ang="T10">
                  <a:pos x="T0" y="T1"/>
                </a:cxn>
                <a:cxn ang="T11">
                  <a:pos x="T2" y="T3"/>
                </a:cxn>
                <a:cxn ang="T12">
                  <a:pos x="T4" y="T5"/>
                </a:cxn>
                <a:cxn ang="T13">
                  <a:pos x="T6" y="T7"/>
                </a:cxn>
                <a:cxn ang="T14">
                  <a:pos x="T8" y="T9"/>
                </a:cxn>
              </a:cxnLst>
              <a:rect l="T15" t="T16" r="T17" b="T18"/>
              <a:pathLst>
                <a:path w="9" h="22">
                  <a:moveTo>
                    <a:pt x="0" y="0"/>
                  </a:moveTo>
                  <a:cubicBezTo>
                    <a:pt x="0" y="3"/>
                    <a:pt x="0" y="5"/>
                    <a:pt x="2" y="7"/>
                  </a:cubicBezTo>
                  <a:cubicBezTo>
                    <a:pt x="2" y="8"/>
                    <a:pt x="1" y="15"/>
                    <a:pt x="1" y="16"/>
                  </a:cubicBezTo>
                  <a:cubicBezTo>
                    <a:pt x="3" y="17"/>
                    <a:pt x="7" y="18"/>
                    <a:pt x="7" y="18"/>
                  </a:cubicBezTo>
                  <a:cubicBezTo>
                    <a:pt x="7" y="20"/>
                    <a:pt x="9" y="21"/>
                    <a:pt x="9" y="22"/>
                  </a:cubicBezTo>
                </a:path>
              </a:pathLst>
            </a:custGeom>
            <a:noFill/>
            <a:ln w="6350" cap="rnd">
              <a:solidFill>
                <a:srgbClr val="FF6600"/>
              </a:solidFill>
              <a:prstDash val="solid"/>
              <a:round/>
              <a:headEnd/>
              <a:tailEnd/>
            </a:ln>
          </p:spPr>
          <p:txBody>
            <a:bodyPr/>
            <a:lstStyle/>
            <a:p>
              <a:endParaRPr lang="en-US"/>
            </a:p>
          </p:txBody>
        </p:sp>
        <p:sp>
          <p:nvSpPr>
            <p:cNvPr id="17507" name="Freeform 96"/>
            <p:cNvSpPr>
              <a:spLocks noChangeAspect="1"/>
            </p:cNvSpPr>
            <p:nvPr/>
          </p:nvSpPr>
          <p:spPr bwMode="auto">
            <a:xfrm>
              <a:off x="3270" y="832"/>
              <a:ext cx="14" cy="72"/>
            </a:xfrm>
            <a:custGeom>
              <a:avLst/>
              <a:gdLst>
                <a:gd name="T0" fmla="*/ 0 w 3"/>
                <a:gd name="T1" fmla="*/ 50333 h 14"/>
                <a:gd name="T2" fmla="*/ 0 w 3"/>
                <a:gd name="T3" fmla="*/ 0 h 14"/>
                <a:gd name="T4" fmla="*/ 0 60000 65536"/>
                <a:gd name="T5" fmla="*/ 0 60000 65536"/>
                <a:gd name="T6" fmla="*/ 0 w 3"/>
                <a:gd name="T7" fmla="*/ 0 h 14"/>
                <a:gd name="T8" fmla="*/ 3 w 3"/>
                <a:gd name="T9" fmla="*/ 14 h 14"/>
              </a:gdLst>
              <a:ahLst/>
              <a:cxnLst>
                <a:cxn ang="T4">
                  <a:pos x="T0" y="T1"/>
                </a:cxn>
                <a:cxn ang="T5">
                  <a:pos x="T2" y="T3"/>
                </a:cxn>
              </a:cxnLst>
              <a:rect l="T6" t="T7" r="T8" b="T9"/>
              <a:pathLst>
                <a:path w="3" h="14">
                  <a:moveTo>
                    <a:pt x="0" y="14"/>
                  </a:moveTo>
                  <a:cubicBezTo>
                    <a:pt x="1" y="11"/>
                    <a:pt x="3" y="1"/>
                    <a:pt x="0" y="0"/>
                  </a:cubicBezTo>
                </a:path>
              </a:pathLst>
            </a:custGeom>
            <a:noFill/>
            <a:ln w="6350" cap="rnd">
              <a:solidFill>
                <a:srgbClr val="FF6600"/>
              </a:solidFill>
              <a:prstDash val="solid"/>
              <a:round/>
              <a:headEnd/>
              <a:tailEnd/>
            </a:ln>
          </p:spPr>
          <p:txBody>
            <a:bodyPr/>
            <a:lstStyle/>
            <a:p>
              <a:endParaRPr lang="en-US"/>
            </a:p>
          </p:txBody>
        </p:sp>
        <p:sp>
          <p:nvSpPr>
            <p:cNvPr id="17508" name="Freeform 97"/>
            <p:cNvSpPr>
              <a:spLocks noChangeAspect="1"/>
            </p:cNvSpPr>
            <p:nvPr/>
          </p:nvSpPr>
          <p:spPr bwMode="auto">
            <a:xfrm>
              <a:off x="3278" y="862"/>
              <a:ext cx="41" cy="31"/>
            </a:xfrm>
            <a:custGeom>
              <a:avLst/>
              <a:gdLst>
                <a:gd name="T0" fmla="*/ 0 w 8"/>
                <a:gd name="T1" fmla="*/ 0 h 6"/>
                <a:gd name="T2" fmla="*/ 24769 w 8"/>
                <a:gd name="T3" fmla="*/ 18471 h 6"/>
                <a:gd name="T4" fmla="*/ 28259 w 8"/>
                <a:gd name="T5" fmla="*/ 22077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cubicBezTo>
                    <a:pt x="2" y="2"/>
                    <a:pt x="4" y="4"/>
                    <a:pt x="7" y="5"/>
                  </a:cubicBezTo>
                  <a:cubicBezTo>
                    <a:pt x="8" y="6"/>
                    <a:pt x="8" y="5"/>
                    <a:pt x="8" y="6"/>
                  </a:cubicBezTo>
                </a:path>
              </a:pathLst>
            </a:custGeom>
            <a:noFill/>
            <a:ln w="6350" cap="rnd">
              <a:solidFill>
                <a:srgbClr val="FF6600"/>
              </a:solidFill>
              <a:prstDash val="solid"/>
              <a:round/>
              <a:headEnd/>
              <a:tailEnd/>
            </a:ln>
          </p:spPr>
          <p:txBody>
            <a:bodyPr/>
            <a:lstStyle/>
            <a:p>
              <a:endParaRPr lang="en-US"/>
            </a:p>
          </p:txBody>
        </p:sp>
        <p:sp>
          <p:nvSpPr>
            <p:cNvPr id="17509" name="Freeform 98"/>
            <p:cNvSpPr>
              <a:spLocks noChangeAspect="1"/>
            </p:cNvSpPr>
            <p:nvPr/>
          </p:nvSpPr>
          <p:spPr bwMode="auto">
            <a:xfrm>
              <a:off x="2471" y="1179"/>
              <a:ext cx="34" cy="146"/>
            </a:xfrm>
            <a:custGeom>
              <a:avLst/>
              <a:gdLst>
                <a:gd name="T0" fmla="*/ 18899 w 7"/>
                <a:gd name="T1" fmla="*/ 0 h 29"/>
                <a:gd name="T2" fmla="*/ 10545 w 7"/>
                <a:gd name="T3" fmla="*/ 9706 h 29"/>
                <a:gd name="T4" fmla="*/ 10545 w 7"/>
                <a:gd name="T5" fmla="*/ 32165 h 29"/>
                <a:gd name="T6" fmla="*/ 13401 w 7"/>
                <a:gd name="T7" fmla="*/ 48865 h 29"/>
                <a:gd name="T8" fmla="*/ 16160 w 7"/>
                <a:gd name="T9" fmla="*/ 55253 h 29"/>
                <a:gd name="T10" fmla="*/ 5615 w 7"/>
                <a:gd name="T11" fmla="*/ 87419 h 29"/>
                <a:gd name="T12" fmla="*/ 0 w 7"/>
                <a:gd name="T13" fmla="*/ 93782 h 29"/>
                <a:gd name="T14" fmla="*/ 0 60000 65536"/>
                <a:gd name="T15" fmla="*/ 0 60000 65536"/>
                <a:gd name="T16" fmla="*/ 0 60000 65536"/>
                <a:gd name="T17" fmla="*/ 0 60000 65536"/>
                <a:gd name="T18" fmla="*/ 0 60000 65536"/>
                <a:gd name="T19" fmla="*/ 0 60000 65536"/>
                <a:gd name="T20" fmla="*/ 0 60000 65536"/>
                <a:gd name="T21" fmla="*/ 0 w 7"/>
                <a:gd name="T22" fmla="*/ 0 h 29"/>
                <a:gd name="T23" fmla="*/ 7 w 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29">
                  <a:moveTo>
                    <a:pt x="7" y="0"/>
                  </a:moveTo>
                  <a:cubicBezTo>
                    <a:pt x="6" y="1"/>
                    <a:pt x="6" y="2"/>
                    <a:pt x="4" y="3"/>
                  </a:cubicBezTo>
                  <a:cubicBezTo>
                    <a:pt x="3" y="5"/>
                    <a:pt x="3" y="7"/>
                    <a:pt x="4" y="10"/>
                  </a:cubicBezTo>
                  <a:cubicBezTo>
                    <a:pt x="4" y="12"/>
                    <a:pt x="5" y="13"/>
                    <a:pt x="5" y="15"/>
                  </a:cubicBezTo>
                  <a:cubicBezTo>
                    <a:pt x="5" y="16"/>
                    <a:pt x="6" y="17"/>
                    <a:pt x="6" y="17"/>
                  </a:cubicBezTo>
                  <a:cubicBezTo>
                    <a:pt x="6" y="21"/>
                    <a:pt x="6" y="25"/>
                    <a:pt x="2" y="27"/>
                  </a:cubicBezTo>
                  <a:cubicBezTo>
                    <a:pt x="2" y="28"/>
                    <a:pt x="0" y="28"/>
                    <a:pt x="0" y="29"/>
                  </a:cubicBezTo>
                </a:path>
              </a:pathLst>
            </a:custGeom>
            <a:noFill/>
            <a:ln w="6350" cap="rnd">
              <a:solidFill>
                <a:srgbClr val="FF6600"/>
              </a:solidFill>
              <a:prstDash val="solid"/>
              <a:round/>
              <a:headEnd/>
              <a:tailEnd/>
            </a:ln>
          </p:spPr>
          <p:txBody>
            <a:bodyPr/>
            <a:lstStyle/>
            <a:p>
              <a:endParaRPr lang="en-US"/>
            </a:p>
          </p:txBody>
        </p:sp>
        <p:sp>
          <p:nvSpPr>
            <p:cNvPr id="17510" name="Freeform 99"/>
            <p:cNvSpPr>
              <a:spLocks noChangeAspect="1"/>
            </p:cNvSpPr>
            <p:nvPr/>
          </p:nvSpPr>
          <p:spPr bwMode="auto">
            <a:xfrm>
              <a:off x="2501" y="1187"/>
              <a:ext cx="299" cy="82"/>
            </a:xfrm>
            <a:custGeom>
              <a:avLst/>
              <a:gdLst>
                <a:gd name="T0" fmla="*/ 0 w 59"/>
                <a:gd name="T1" fmla="*/ 46176 h 16"/>
                <a:gd name="T2" fmla="*/ 9887 w 59"/>
                <a:gd name="T3" fmla="*/ 56524 h 16"/>
                <a:gd name="T4" fmla="*/ 33569 w 59"/>
                <a:gd name="T5" fmla="*/ 53162 h 16"/>
                <a:gd name="T6" fmla="*/ 80436 w 59"/>
                <a:gd name="T7" fmla="*/ 28259 h 16"/>
                <a:gd name="T8" fmla="*/ 106865 w 59"/>
                <a:gd name="T9" fmla="*/ 10373 h 16"/>
                <a:gd name="T10" fmla="*/ 116752 w 59"/>
                <a:gd name="T11" fmla="*/ 6857 h 16"/>
                <a:gd name="T12" fmla="*/ 133937 w 59"/>
                <a:gd name="T13" fmla="*/ 0 h 16"/>
                <a:gd name="T14" fmla="*/ 174155 w 59"/>
                <a:gd name="T15" fmla="*/ 6857 h 16"/>
                <a:gd name="T16" fmla="*/ 184042 w 59"/>
                <a:gd name="T17" fmla="*/ 14524 h 16"/>
                <a:gd name="T18" fmla="*/ 193929 w 59"/>
                <a:gd name="T19" fmla="*/ 31754 h 16"/>
                <a:gd name="T20" fmla="*/ 197193 w 59"/>
                <a:gd name="T21" fmla="*/ 4966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16"/>
                <a:gd name="T35" fmla="*/ 59 w 59"/>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16">
                  <a:moveTo>
                    <a:pt x="0" y="13"/>
                  </a:moveTo>
                  <a:cubicBezTo>
                    <a:pt x="3" y="16"/>
                    <a:pt x="1" y="15"/>
                    <a:pt x="3" y="16"/>
                  </a:cubicBezTo>
                  <a:cubicBezTo>
                    <a:pt x="5" y="16"/>
                    <a:pt x="8" y="15"/>
                    <a:pt x="10" y="15"/>
                  </a:cubicBezTo>
                  <a:cubicBezTo>
                    <a:pt x="15" y="14"/>
                    <a:pt x="19" y="9"/>
                    <a:pt x="24" y="8"/>
                  </a:cubicBezTo>
                  <a:cubicBezTo>
                    <a:pt x="25" y="6"/>
                    <a:pt x="30" y="3"/>
                    <a:pt x="32" y="3"/>
                  </a:cubicBezTo>
                  <a:cubicBezTo>
                    <a:pt x="33" y="2"/>
                    <a:pt x="35" y="2"/>
                    <a:pt x="35" y="2"/>
                  </a:cubicBezTo>
                  <a:cubicBezTo>
                    <a:pt x="36" y="0"/>
                    <a:pt x="38" y="0"/>
                    <a:pt x="40" y="0"/>
                  </a:cubicBezTo>
                  <a:cubicBezTo>
                    <a:pt x="48" y="0"/>
                    <a:pt x="47" y="0"/>
                    <a:pt x="52" y="2"/>
                  </a:cubicBezTo>
                  <a:cubicBezTo>
                    <a:pt x="53" y="3"/>
                    <a:pt x="54" y="4"/>
                    <a:pt x="55" y="4"/>
                  </a:cubicBezTo>
                  <a:cubicBezTo>
                    <a:pt x="56" y="6"/>
                    <a:pt x="57" y="7"/>
                    <a:pt x="58" y="9"/>
                  </a:cubicBezTo>
                  <a:cubicBezTo>
                    <a:pt x="59" y="11"/>
                    <a:pt x="59" y="12"/>
                    <a:pt x="59" y="14"/>
                  </a:cubicBezTo>
                </a:path>
              </a:pathLst>
            </a:custGeom>
            <a:noFill/>
            <a:ln w="6350" cap="rnd">
              <a:solidFill>
                <a:srgbClr val="FF6600"/>
              </a:solidFill>
              <a:prstDash val="solid"/>
              <a:round/>
              <a:headEnd/>
              <a:tailEnd/>
            </a:ln>
          </p:spPr>
          <p:txBody>
            <a:bodyPr/>
            <a:lstStyle/>
            <a:p>
              <a:endParaRPr lang="en-US"/>
            </a:p>
          </p:txBody>
        </p:sp>
        <p:sp>
          <p:nvSpPr>
            <p:cNvPr id="17511" name="Freeform 100"/>
            <p:cNvSpPr>
              <a:spLocks noChangeAspect="1"/>
            </p:cNvSpPr>
            <p:nvPr/>
          </p:nvSpPr>
          <p:spPr bwMode="auto">
            <a:xfrm>
              <a:off x="3016" y="1005"/>
              <a:ext cx="34" cy="122"/>
            </a:xfrm>
            <a:custGeom>
              <a:avLst/>
              <a:gdLst>
                <a:gd name="T0" fmla="*/ 0 w 7"/>
                <a:gd name="T1" fmla="*/ 81450 h 24"/>
                <a:gd name="T2" fmla="*/ 8374 w 7"/>
                <a:gd name="T3" fmla="*/ 68035 h 24"/>
                <a:gd name="T4" fmla="*/ 16160 w 7"/>
                <a:gd name="T5" fmla="*/ 50696 h 24"/>
                <a:gd name="T6" fmla="*/ 10545 w 7"/>
                <a:gd name="T7" fmla="*/ 13384 h 24"/>
                <a:gd name="T8" fmla="*/ 5615 w 7"/>
                <a:gd name="T9" fmla="*/ 0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24"/>
                  </a:moveTo>
                  <a:cubicBezTo>
                    <a:pt x="1" y="23"/>
                    <a:pt x="2" y="22"/>
                    <a:pt x="3" y="20"/>
                  </a:cubicBezTo>
                  <a:cubicBezTo>
                    <a:pt x="4" y="18"/>
                    <a:pt x="5" y="18"/>
                    <a:pt x="6" y="15"/>
                  </a:cubicBezTo>
                  <a:cubicBezTo>
                    <a:pt x="6" y="12"/>
                    <a:pt x="7" y="7"/>
                    <a:pt x="4" y="4"/>
                  </a:cubicBezTo>
                  <a:cubicBezTo>
                    <a:pt x="3" y="3"/>
                    <a:pt x="2" y="1"/>
                    <a:pt x="2" y="0"/>
                  </a:cubicBezTo>
                </a:path>
              </a:pathLst>
            </a:custGeom>
            <a:noFill/>
            <a:ln w="6350" cap="rnd">
              <a:solidFill>
                <a:srgbClr val="FF6600"/>
              </a:solidFill>
              <a:prstDash val="solid"/>
              <a:round/>
              <a:headEnd/>
              <a:tailEnd/>
            </a:ln>
          </p:spPr>
          <p:txBody>
            <a:bodyPr/>
            <a:lstStyle/>
            <a:p>
              <a:endParaRPr lang="en-US"/>
            </a:p>
          </p:txBody>
        </p:sp>
        <p:sp>
          <p:nvSpPr>
            <p:cNvPr id="17512" name="Freeform 101"/>
            <p:cNvSpPr>
              <a:spLocks noChangeAspect="1"/>
            </p:cNvSpPr>
            <p:nvPr/>
          </p:nvSpPr>
          <p:spPr bwMode="auto">
            <a:xfrm>
              <a:off x="2807" y="1026"/>
              <a:ext cx="49" cy="41"/>
            </a:xfrm>
            <a:custGeom>
              <a:avLst/>
              <a:gdLst>
                <a:gd name="T0" fmla="*/ 0 w 10"/>
                <a:gd name="T1" fmla="*/ 28259 h 8"/>
                <a:gd name="T2" fmla="*/ 8595 w 10"/>
                <a:gd name="T3" fmla="*/ 21407 h 8"/>
                <a:gd name="T4" fmla="*/ 19639 w 10"/>
                <a:gd name="T5" fmla="*/ 6857 h 8"/>
                <a:gd name="T6" fmla="*/ 28234 w 10"/>
                <a:gd name="T7" fmla="*/ 0 h 8"/>
                <a:gd name="T8" fmla="*/ 0 60000 65536"/>
                <a:gd name="T9" fmla="*/ 0 60000 65536"/>
                <a:gd name="T10" fmla="*/ 0 60000 65536"/>
                <a:gd name="T11" fmla="*/ 0 60000 65536"/>
                <a:gd name="T12" fmla="*/ 0 w 10"/>
                <a:gd name="T13" fmla="*/ 0 h 8"/>
                <a:gd name="T14" fmla="*/ 10 w 10"/>
                <a:gd name="T15" fmla="*/ 8 h 8"/>
              </a:gdLst>
              <a:ahLst/>
              <a:cxnLst>
                <a:cxn ang="T8">
                  <a:pos x="T0" y="T1"/>
                </a:cxn>
                <a:cxn ang="T9">
                  <a:pos x="T2" y="T3"/>
                </a:cxn>
                <a:cxn ang="T10">
                  <a:pos x="T4" y="T5"/>
                </a:cxn>
                <a:cxn ang="T11">
                  <a:pos x="T6" y="T7"/>
                </a:cxn>
              </a:cxnLst>
              <a:rect l="T12" t="T13" r="T14" b="T15"/>
              <a:pathLst>
                <a:path w="10" h="8">
                  <a:moveTo>
                    <a:pt x="0" y="8"/>
                  </a:moveTo>
                  <a:cubicBezTo>
                    <a:pt x="1" y="8"/>
                    <a:pt x="3" y="6"/>
                    <a:pt x="3" y="6"/>
                  </a:cubicBezTo>
                  <a:cubicBezTo>
                    <a:pt x="4" y="4"/>
                    <a:pt x="4" y="3"/>
                    <a:pt x="7" y="2"/>
                  </a:cubicBezTo>
                  <a:cubicBezTo>
                    <a:pt x="8" y="1"/>
                    <a:pt x="10" y="0"/>
                    <a:pt x="10" y="0"/>
                  </a:cubicBezTo>
                </a:path>
              </a:pathLst>
            </a:custGeom>
            <a:noFill/>
            <a:ln w="6350" cap="rnd">
              <a:solidFill>
                <a:srgbClr val="FF6600"/>
              </a:solidFill>
              <a:prstDash val="solid"/>
              <a:round/>
              <a:headEnd/>
              <a:tailEnd/>
            </a:ln>
          </p:spPr>
          <p:txBody>
            <a:bodyPr/>
            <a:lstStyle/>
            <a:p>
              <a:endParaRPr lang="en-US"/>
            </a:p>
          </p:txBody>
        </p:sp>
        <p:sp>
          <p:nvSpPr>
            <p:cNvPr id="17513" name="Freeform 102"/>
            <p:cNvSpPr>
              <a:spLocks noChangeAspect="1"/>
            </p:cNvSpPr>
            <p:nvPr/>
          </p:nvSpPr>
          <p:spPr bwMode="auto">
            <a:xfrm>
              <a:off x="2287" y="1224"/>
              <a:ext cx="82" cy="19"/>
            </a:xfrm>
            <a:custGeom>
              <a:avLst/>
              <a:gdLst>
                <a:gd name="T0" fmla="*/ 56524 w 16"/>
                <a:gd name="T1" fmla="*/ 0 h 4"/>
                <a:gd name="T2" fmla="*/ 21407 w 16"/>
                <a:gd name="T3" fmla="*/ 2570 h 4"/>
                <a:gd name="T4" fmla="*/ 0 w 16"/>
                <a:gd name="T5" fmla="*/ 2570 h 4"/>
                <a:gd name="T6" fmla="*/ 0 60000 65536"/>
                <a:gd name="T7" fmla="*/ 0 60000 65536"/>
                <a:gd name="T8" fmla="*/ 0 60000 65536"/>
                <a:gd name="T9" fmla="*/ 0 w 16"/>
                <a:gd name="T10" fmla="*/ 0 h 4"/>
                <a:gd name="T11" fmla="*/ 16 w 16"/>
                <a:gd name="T12" fmla="*/ 4 h 4"/>
              </a:gdLst>
              <a:ahLst/>
              <a:cxnLst>
                <a:cxn ang="T6">
                  <a:pos x="T0" y="T1"/>
                </a:cxn>
                <a:cxn ang="T7">
                  <a:pos x="T2" y="T3"/>
                </a:cxn>
                <a:cxn ang="T8">
                  <a:pos x="T4" y="T5"/>
                </a:cxn>
              </a:cxnLst>
              <a:rect l="T9" t="T10" r="T11" b="T12"/>
              <a:pathLst>
                <a:path w="16" h="4">
                  <a:moveTo>
                    <a:pt x="16" y="0"/>
                  </a:moveTo>
                  <a:cubicBezTo>
                    <a:pt x="7" y="1"/>
                    <a:pt x="10" y="0"/>
                    <a:pt x="6" y="1"/>
                  </a:cubicBezTo>
                  <a:cubicBezTo>
                    <a:pt x="4" y="4"/>
                    <a:pt x="3" y="1"/>
                    <a:pt x="0" y="1"/>
                  </a:cubicBezTo>
                </a:path>
              </a:pathLst>
            </a:custGeom>
            <a:noFill/>
            <a:ln w="6350" cap="rnd">
              <a:solidFill>
                <a:srgbClr val="FF6600"/>
              </a:solidFill>
              <a:prstDash val="solid"/>
              <a:round/>
              <a:headEnd/>
              <a:tailEnd/>
            </a:ln>
          </p:spPr>
          <p:txBody>
            <a:bodyPr/>
            <a:lstStyle/>
            <a:p>
              <a:endParaRPr lang="en-US"/>
            </a:p>
          </p:txBody>
        </p:sp>
        <p:sp>
          <p:nvSpPr>
            <p:cNvPr id="17514" name="Freeform 103"/>
            <p:cNvSpPr>
              <a:spLocks noChangeAspect="1"/>
            </p:cNvSpPr>
            <p:nvPr/>
          </p:nvSpPr>
          <p:spPr bwMode="auto">
            <a:xfrm>
              <a:off x="2307" y="1228"/>
              <a:ext cx="29" cy="52"/>
            </a:xfrm>
            <a:custGeom>
              <a:avLst/>
              <a:gdLst>
                <a:gd name="T0" fmla="*/ 15815 w 6"/>
                <a:gd name="T1" fmla="*/ 0 h 10"/>
                <a:gd name="T2" fmla="*/ 5418 w 6"/>
                <a:gd name="T3" fmla="*/ 15330 h 10"/>
                <a:gd name="T4" fmla="*/ 2712 w 6"/>
                <a:gd name="T5" fmla="*/ 26281 h 10"/>
                <a:gd name="T6" fmla="*/ 0 w 6"/>
                <a:gd name="T7" fmla="*/ 37965 h 10"/>
                <a:gd name="T8" fmla="*/ 0 60000 65536"/>
                <a:gd name="T9" fmla="*/ 0 60000 65536"/>
                <a:gd name="T10" fmla="*/ 0 60000 65536"/>
                <a:gd name="T11" fmla="*/ 0 60000 65536"/>
                <a:gd name="T12" fmla="*/ 0 w 6"/>
                <a:gd name="T13" fmla="*/ 0 h 10"/>
                <a:gd name="T14" fmla="*/ 6 w 6"/>
                <a:gd name="T15" fmla="*/ 10 h 10"/>
              </a:gdLst>
              <a:ahLst/>
              <a:cxnLst>
                <a:cxn ang="T8">
                  <a:pos x="T0" y="T1"/>
                </a:cxn>
                <a:cxn ang="T9">
                  <a:pos x="T2" y="T3"/>
                </a:cxn>
                <a:cxn ang="T10">
                  <a:pos x="T4" y="T5"/>
                </a:cxn>
                <a:cxn ang="T11">
                  <a:pos x="T6" y="T7"/>
                </a:cxn>
              </a:cxnLst>
              <a:rect l="T12" t="T13" r="T14" b="T15"/>
              <a:pathLst>
                <a:path w="6" h="10">
                  <a:moveTo>
                    <a:pt x="6" y="0"/>
                  </a:moveTo>
                  <a:cubicBezTo>
                    <a:pt x="5" y="1"/>
                    <a:pt x="4" y="4"/>
                    <a:pt x="2" y="4"/>
                  </a:cubicBezTo>
                  <a:cubicBezTo>
                    <a:pt x="2" y="5"/>
                    <a:pt x="1" y="6"/>
                    <a:pt x="1" y="7"/>
                  </a:cubicBezTo>
                  <a:cubicBezTo>
                    <a:pt x="0" y="8"/>
                    <a:pt x="0" y="10"/>
                    <a:pt x="0" y="10"/>
                  </a:cubicBezTo>
                </a:path>
              </a:pathLst>
            </a:custGeom>
            <a:noFill/>
            <a:ln w="6350" cap="rnd">
              <a:solidFill>
                <a:srgbClr val="FF6600"/>
              </a:solidFill>
              <a:prstDash val="solid"/>
              <a:round/>
              <a:headEnd/>
              <a:tailEnd/>
            </a:ln>
          </p:spPr>
          <p:txBody>
            <a:bodyPr/>
            <a:lstStyle/>
            <a:p>
              <a:endParaRPr lang="en-US"/>
            </a:p>
          </p:txBody>
        </p:sp>
        <p:sp>
          <p:nvSpPr>
            <p:cNvPr id="17515" name="Freeform 104"/>
            <p:cNvSpPr>
              <a:spLocks noChangeAspect="1"/>
            </p:cNvSpPr>
            <p:nvPr/>
          </p:nvSpPr>
          <p:spPr bwMode="auto">
            <a:xfrm>
              <a:off x="2867" y="1249"/>
              <a:ext cx="36" cy="159"/>
            </a:xfrm>
            <a:custGeom>
              <a:avLst/>
              <a:gdLst>
                <a:gd name="T0" fmla="*/ 6927 w 7"/>
                <a:gd name="T1" fmla="*/ 110095 h 31"/>
                <a:gd name="T2" fmla="*/ 3543 w 7"/>
                <a:gd name="T3" fmla="*/ 92020 h 31"/>
                <a:gd name="T4" fmla="*/ 0 w 7"/>
                <a:gd name="T5" fmla="*/ 81629 h 31"/>
                <a:gd name="T6" fmla="*/ 21636 w 7"/>
                <a:gd name="T7" fmla="*/ 6893 h 31"/>
                <a:gd name="T8" fmla="*/ 25154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2" y="31"/>
                  </a:moveTo>
                  <a:cubicBezTo>
                    <a:pt x="2" y="29"/>
                    <a:pt x="2" y="28"/>
                    <a:pt x="1" y="26"/>
                  </a:cubicBezTo>
                  <a:cubicBezTo>
                    <a:pt x="0" y="25"/>
                    <a:pt x="0" y="23"/>
                    <a:pt x="0" y="23"/>
                  </a:cubicBezTo>
                  <a:cubicBezTo>
                    <a:pt x="0" y="17"/>
                    <a:pt x="0" y="6"/>
                    <a:pt x="6" y="2"/>
                  </a:cubicBezTo>
                  <a:cubicBezTo>
                    <a:pt x="6" y="0"/>
                    <a:pt x="6" y="0"/>
                    <a:pt x="7" y="0"/>
                  </a:cubicBezTo>
                </a:path>
              </a:pathLst>
            </a:custGeom>
            <a:noFill/>
            <a:ln w="6350" cap="rnd">
              <a:solidFill>
                <a:srgbClr val="FF6600"/>
              </a:solidFill>
              <a:prstDash val="solid"/>
              <a:round/>
              <a:headEnd/>
              <a:tailEnd/>
            </a:ln>
          </p:spPr>
          <p:txBody>
            <a:bodyPr/>
            <a:lstStyle/>
            <a:p>
              <a:endParaRPr lang="en-US"/>
            </a:p>
          </p:txBody>
        </p:sp>
        <p:sp>
          <p:nvSpPr>
            <p:cNvPr id="17516" name="Freeform 105"/>
            <p:cNvSpPr>
              <a:spLocks noChangeAspect="1"/>
            </p:cNvSpPr>
            <p:nvPr/>
          </p:nvSpPr>
          <p:spPr bwMode="auto">
            <a:xfrm>
              <a:off x="3020" y="1168"/>
              <a:ext cx="34" cy="172"/>
            </a:xfrm>
            <a:custGeom>
              <a:avLst/>
              <a:gdLst>
                <a:gd name="T0" fmla="*/ 18899 w 7"/>
                <a:gd name="T1" fmla="*/ 0 h 34"/>
                <a:gd name="T2" fmla="*/ 8374 w 7"/>
                <a:gd name="T3" fmla="*/ 19679 h 34"/>
                <a:gd name="T4" fmla="*/ 2759 w 7"/>
                <a:gd name="T5" fmla="*/ 36646 h 34"/>
                <a:gd name="T6" fmla="*/ 2759 w 7"/>
                <a:gd name="T7" fmla="*/ 40000 h 34"/>
                <a:gd name="T8" fmla="*/ 5615 w 7"/>
                <a:gd name="T9" fmla="*/ 112630 h 34"/>
                <a:gd name="T10" fmla="*/ 0 60000 65536"/>
                <a:gd name="T11" fmla="*/ 0 60000 65536"/>
                <a:gd name="T12" fmla="*/ 0 60000 65536"/>
                <a:gd name="T13" fmla="*/ 0 60000 65536"/>
                <a:gd name="T14" fmla="*/ 0 60000 65536"/>
                <a:gd name="T15" fmla="*/ 0 w 7"/>
                <a:gd name="T16" fmla="*/ 0 h 34"/>
                <a:gd name="T17" fmla="*/ 7 w 7"/>
                <a:gd name="T18" fmla="*/ 34 h 34"/>
              </a:gdLst>
              <a:ahLst/>
              <a:cxnLst>
                <a:cxn ang="T10">
                  <a:pos x="T0" y="T1"/>
                </a:cxn>
                <a:cxn ang="T11">
                  <a:pos x="T2" y="T3"/>
                </a:cxn>
                <a:cxn ang="T12">
                  <a:pos x="T4" y="T5"/>
                </a:cxn>
                <a:cxn ang="T13">
                  <a:pos x="T6" y="T7"/>
                </a:cxn>
                <a:cxn ang="T14">
                  <a:pos x="T8" y="T9"/>
                </a:cxn>
              </a:cxnLst>
              <a:rect l="T15" t="T16" r="T17" b="T18"/>
              <a:pathLst>
                <a:path w="7" h="34">
                  <a:moveTo>
                    <a:pt x="7" y="0"/>
                  </a:moveTo>
                  <a:cubicBezTo>
                    <a:pt x="6" y="2"/>
                    <a:pt x="5" y="5"/>
                    <a:pt x="3" y="6"/>
                  </a:cubicBezTo>
                  <a:cubicBezTo>
                    <a:pt x="2" y="9"/>
                    <a:pt x="2" y="7"/>
                    <a:pt x="1" y="11"/>
                  </a:cubicBezTo>
                  <a:cubicBezTo>
                    <a:pt x="1" y="11"/>
                    <a:pt x="1" y="12"/>
                    <a:pt x="1" y="12"/>
                  </a:cubicBezTo>
                  <a:cubicBezTo>
                    <a:pt x="0" y="19"/>
                    <a:pt x="2" y="26"/>
                    <a:pt x="2" y="34"/>
                  </a:cubicBezTo>
                </a:path>
              </a:pathLst>
            </a:custGeom>
            <a:noFill/>
            <a:ln w="6350" cap="rnd">
              <a:solidFill>
                <a:srgbClr val="FF6600"/>
              </a:solidFill>
              <a:prstDash val="solid"/>
              <a:round/>
              <a:headEnd/>
              <a:tailEnd/>
            </a:ln>
          </p:spPr>
          <p:txBody>
            <a:bodyPr/>
            <a:lstStyle/>
            <a:p>
              <a:endParaRPr lang="en-US"/>
            </a:p>
          </p:txBody>
        </p:sp>
        <p:sp>
          <p:nvSpPr>
            <p:cNvPr id="17517" name="Freeform 106"/>
            <p:cNvSpPr>
              <a:spLocks noChangeAspect="1"/>
            </p:cNvSpPr>
            <p:nvPr/>
          </p:nvSpPr>
          <p:spPr bwMode="auto">
            <a:xfrm>
              <a:off x="3177" y="1034"/>
              <a:ext cx="97" cy="134"/>
            </a:xfrm>
            <a:custGeom>
              <a:avLst/>
              <a:gdLst>
                <a:gd name="T0" fmla="*/ 0 w 19"/>
                <a:gd name="T1" fmla="*/ 94589 h 26"/>
                <a:gd name="T2" fmla="*/ 17695 w 19"/>
                <a:gd name="T3" fmla="*/ 50786 h 26"/>
                <a:gd name="T4" fmla="*/ 27808 w 19"/>
                <a:gd name="T5" fmla="*/ 36680 h 26"/>
                <a:gd name="T6" fmla="*/ 34588 w 19"/>
                <a:gd name="T7" fmla="*/ 32433 h 26"/>
                <a:gd name="T8" fmla="*/ 34588 w 19"/>
                <a:gd name="T9" fmla="*/ 28872 h 26"/>
                <a:gd name="T10" fmla="*/ 38055 w 19"/>
                <a:gd name="T11" fmla="*/ 21914 h 26"/>
                <a:gd name="T12" fmla="*/ 52283 w 19"/>
                <a:gd name="T13" fmla="*/ 10545 h 26"/>
                <a:gd name="T14" fmla="*/ 65863 w 19"/>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6"/>
                <a:gd name="T26" fmla="*/ 19 w 1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6">
                  <a:moveTo>
                    <a:pt x="0" y="26"/>
                  </a:moveTo>
                  <a:cubicBezTo>
                    <a:pt x="1" y="22"/>
                    <a:pt x="3" y="18"/>
                    <a:pt x="5" y="14"/>
                  </a:cubicBezTo>
                  <a:cubicBezTo>
                    <a:pt x="6" y="13"/>
                    <a:pt x="7" y="11"/>
                    <a:pt x="8" y="10"/>
                  </a:cubicBezTo>
                  <a:cubicBezTo>
                    <a:pt x="8" y="9"/>
                    <a:pt x="10" y="9"/>
                    <a:pt x="10" y="9"/>
                  </a:cubicBezTo>
                  <a:cubicBezTo>
                    <a:pt x="10" y="8"/>
                    <a:pt x="10" y="8"/>
                    <a:pt x="10" y="8"/>
                  </a:cubicBezTo>
                  <a:cubicBezTo>
                    <a:pt x="11" y="7"/>
                    <a:pt x="10" y="6"/>
                    <a:pt x="11" y="6"/>
                  </a:cubicBezTo>
                  <a:cubicBezTo>
                    <a:pt x="12" y="4"/>
                    <a:pt x="13" y="4"/>
                    <a:pt x="15" y="3"/>
                  </a:cubicBezTo>
                  <a:cubicBezTo>
                    <a:pt x="15" y="1"/>
                    <a:pt x="19" y="0"/>
                    <a:pt x="19" y="0"/>
                  </a:cubicBezTo>
                </a:path>
              </a:pathLst>
            </a:custGeom>
            <a:noFill/>
            <a:ln w="6350" cap="rnd">
              <a:solidFill>
                <a:srgbClr val="FF6600"/>
              </a:solidFill>
              <a:prstDash val="solid"/>
              <a:round/>
              <a:headEnd/>
              <a:tailEnd/>
            </a:ln>
          </p:spPr>
          <p:txBody>
            <a:bodyPr/>
            <a:lstStyle/>
            <a:p>
              <a:endParaRPr lang="en-US"/>
            </a:p>
          </p:txBody>
        </p:sp>
        <p:sp>
          <p:nvSpPr>
            <p:cNvPr id="17518" name="Freeform 107"/>
            <p:cNvSpPr>
              <a:spLocks noChangeAspect="1"/>
            </p:cNvSpPr>
            <p:nvPr/>
          </p:nvSpPr>
          <p:spPr bwMode="auto">
            <a:xfrm>
              <a:off x="3173" y="1179"/>
              <a:ext cx="30" cy="121"/>
            </a:xfrm>
            <a:custGeom>
              <a:avLst/>
              <a:gdLst>
                <a:gd name="T0" fmla="*/ 0 w 6"/>
                <a:gd name="T1" fmla="*/ 0 h 24"/>
                <a:gd name="T2" fmla="*/ 6250 w 6"/>
                <a:gd name="T3" fmla="*/ 12937 h 24"/>
                <a:gd name="T4" fmla="*/ 12500 w 6"/>
                <a:gd name="T5" fmla="*/ 25874 h 24"/>
                <a:gd name="T6" fmla="*/ 3125 w 6"/>
                <a:gd name="T7" fmla="*/ 78161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0"/>
                  </a:moveTo>
                  <a:cubicBezTo>
                    <a:pt x="2" y="3"/>
                    <a:pt x="1" y="2"/>
                    <a:pt x="2" y="4"/>
                  </a:cubicBezTo>
                  <a:cubicBezTo>
                    <a:pt x="3" y="5"/>
                    <a:pt x="3" y="7"/>
                    <a:pt x="4" y="8"/>
                  </a:cubicBezTo>
                  <a:cubicBezTo>
                    <a:pt x="4" y="12"/>
                    <a:pt x="6" y="22"/>
                    <a:pt x="1" y="24"/>
                  </a:cubicBezTo>
                </a:path>
              </a:pathLst>
            </a:custGeom>
            <a:noFill/>
            <a:ln w="6350" cap="rnd">
              <a:solidFill>
                <a:srgbClr val="FF6600"/>
              </a:solidFill>
              <a:prstDash val="solid"/>
              <a:round/>
              <a:headEnd/>
              <a:tailEnd/>
            </a:ln>
          </p:spPr>
          <p:txBody>
            <a:bodyPr/>
            <a:lstStyle/>
            <a:p>
              <a:endParaRPr lang="en-US"/>
            </a:p>
          </p:txBody>
        </p:sp>
        <p:sp>
          <p:nvSpPr>
            <p:cNvPr id="17519" name="Freeform 108"/>
            <p:cNvSpPr>
              <a:spLocks noChangeAspect="1"/>
            </p:cNvSpPr>
            <p:nvPr/>
          </p:nvSpPr>
          <p:spPr bwMode="auto">
            <a:xfrm>
              <a:off x="3191" y="1269"/>
              <a:ext cx="23" cy="31"/>
            </a:xfrm>
            <a:custGeom>
              <a:avLst/>
              <a:gdLst>
                <a:gd name="T0" fmla="*/ 0 w 4"/>
                <a:gd name="T1" fmla="*/ 0 h 6"/>
                <a:gd name="T2" fmla="*/ 0 w 4"/>
                <a:gd name="T3" fmla="*/ 11449 h 6"/>
                <a:gd name="T4" fmla="*/ 13127 w 4"/>
                <a:gd name="T5" fmla="*/ 11449 h 6"/>
                <a:gd name="T6" fmla="*/ 25093 w 4"/>
                <a:gd name="T7" fmla="*/ 22077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0" y="0"/>
                  </a:moveTo>
                  <a:cubicBezTo>
                    <a:pt x="0" y="1"/>
                    <a:pt x="0" y="2"/>
                    <a:pt x="0" y="3"/>
                  </a:cubicBezTo>
                  <a:cubicBezTo>
                    <a:pt x="1" y="3"/>
                    <a:pt x="2" y="3"/>
                    <a:pt x="2" y="3"/>
                  </a:cubicBezTo>
                  <a:cubicBezTo>
                    <a:pt x="3" y="4"/>
                    <a:pt x="4" y="5"/>
                    <a:pt x="4" y="6"/>
                  </a:cubicBezTo>
                </a:path>
              </a:pathLst>
            </a:custGeom>
            <a:noFill/>
            <a:ln w="6350" cap="rnd">
              <a:solidFill>
                <a:srgbClr val="FF6600"/>
              </a:solidFill>
              <a:prstDash val="solid"/>
              <a:round/>
              <a:headEnd/>
              <a:tailEnd/>
            </a:ln>
          </p:spPr>
          <p:txBody>
            <a:bodyPr/>
            <a:lstStyle/>
            <a:p>
              <a:endParaRPr lang="en-US"/>
            </a:p>
          </p:txBody>
        </p:sp>
        <p:sp>
          <p:nvSpPr>
            <p:cNvPr id="17520" name="Freeform 109"/>
            <p:cNvSpPr>
              <a:spLocks noChangeAspect="1"/>
            </p:cNvSpPr>
            <p:nvPr/>
          </p:nvSpPr>
          <p:spPr bwMode="auto">
            <a:xfrm>
              <a:off x="3121" y="1325"/>
              <a:ext cx="62" cy="142"/>
            </a:xfrm>
            <a:custGeom>
              <a:avLst/>
              <a:gdLst>
                <a:gd name="T0" fmla="*/ 0 w 12"/>
                <a:gd name="T1" fmla="*/ 0 h 28"/>
                <a:gd name="T2" fmla="*/ 22077 w 12"/>
                <a:gd name="T3" fmla="*/ 30398 h 28"/>
                <a:gd name="T4" fmla="*/ 37107 w 12"/>
                <a:gd name="T5" fmla="*/ 53600 h 28"/>
                <a:gd name="T6" fmla="*/ 33501 w 12"/>
                <a:gd name="T7" fmla="*/ 93903 h 28"/>
                <a:gd name="T8" fmla="*/ 0 60000 65536"/>
                <a:gd name="T9" fmla="*/ 0 60000 65536"/>
                <a:gd name="T10" fmla="*/ 0 60000 65536"/>
                <a:gd name="T11" fmla="*/ 0 60000 65536"/>
                <a:gd name="T12" fmla="*/ 0 w 12"/>
                <a:gd name="T13" fmla="*/ 0 h 28"/>
                <a:gd name="T14" fmla="*/ 12 w 12"/>
                <a:gd name="T15" fmla="*/ 28 h 28"/>
              </a:gdLst>
              <a:ahLst/>
              <a:cxnLst>
                <a:cxn ang="T8">
                  <a:pos x="T0" y="T1"/>
                </a:cxn>
                <a:cxn ang="T9">
                  <a:pos x="T2" y="T3"/>
                </a:cxn>
                <a:cxn ang="T10">
                  <a:pos x="T4" y="T5"/>
                </a:cxn>
                <a:cxn ang="T11">
                  <a:pos x="T6" y="T7"/>
                </a:cxn>
              </a:cxnLst>
              <a:rect l="T12" t="T13" r="T14" b="T15"/>
              <a:pathLst>
                <a:path w="12" h="28">
                  <a:moveTo>
                    <a:pt x="0" y="0"/>
                  </a:moveTo>
                  <a:cubicBezTo>
                    <a:pt x="1" y="3"/>
                    <a:pt x="3" y="8"/>
                    <a:pt x="6" y="9"/>
                  </a:cubicBezTo>
                  <a:cubicBezTo>
                    <a:pt x="7" y="11"/>
                    <a:pt x="8" y="15"/>
                    <a:pt x="10" y="16"/>
                  </a:cubicBezTo>
                  <a:cubicBezTo>
                    <a:pt x="12" y="20"/>
                    <a:pt x="9" y="24"/>
                    <a:pt x="9" y="28"/>
                  </a:cubicBezTo>
                </a:path>
              </a:pathLst>
            </a:custGeom>
            <a:noFill/>
            <a:ln w="6350" cap="rnd">
              <a:solidFill>
                <a:srgbClr val="FF6600"/>
              </a:solidFill>
              <a:prstDash val="solid"/>
              <a:round/>
              <a:headEnd/>
              <a:tailEnd/>
            </a:ln>
          </p:spPr>
          <p:txBody>
            <a:bodyPr/>
            <a:lstStyle/>
            <a:p>
              <a:endParaRPr lang="en-US"/>
            </a:p>
          </p:txBody>
        </p:sp>
        <p:sp>
          <p:nvSpPr>
            <p:cNvPr id="17521" name="Freeform 110"/>
            <p:cNvSpPr>
              <a:spLocks noChangeAspect="1"/>
            </p:cNvSpPr>
            <p:nvPr/>
          </p:nvSpPr>
          <p:spPr bwMode="auto">
            <a:xfrm>
              <a:off x="3177" y="1385"/>
              <a:ext cx="198" cy="52"/>
            </a:xfrm>
            <a:custGeom>
              <a:avLst/>
              <a:gdLst>
                <a:gd name="T0" fmla="*/ 0 w 39"/>
                <a:gd name="T1" fmla="*/ 30664 h 10"/>
                <a:gd name="T2" fmla="*/ 16627 w 39"/>
                <a:gd name="T3" fmla="*/ 34315 h 10"/>
                <a:gd name="T4" fmla="*/ 43844 w 39"/>
                <a:gd name="T5" fmla="*/ 26281 h 10"/>
                <a:gd name="T6" fmla="*/ 57197 w 39"/>
                <a:gd name="T7" fmla="*/ 18980 h 10"/>
                <a:gd name="T8" fmla="*/ 71062 w 39"/>
                <a:gd name="T9" fmla="*/ 11679 h 10"/>
                <a:gd name="T10" fmla="*/ 107560 w 39"/>
                <a:gd name="T11" fmla="*/ 15330 h 10"/>
                <a:gd name="T12" fmla="*/ 128233 w 39"/>
                <a:gd name="T13" fmla="*/ 30664 h 10"/>
                <a:gd name="T14" fmla="*/ 131502 w 39"/>
                <a:gd name="T15" fmla="*/ 37965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0" y="8"/>
                  </a:moveTo>
                  <a:cubicBezTo>
                    <a:pt x="2" y="8"/>
                    <a:pt x="2" y="9"/>
                    <a:pt x="5" y="9"/>
                  </a:cubicBezTo>
                  <a:cubicBezTo>
                    <a:pt x="8" y="9"/>
                    <a:pt x="10" y="8"/>
                    <a:pt x="13" y="7"/>
                  </a:cubicBezTo>
                  <a:cubicBezTo>
                    <a:pt x="16" y="5"/>
                    <a:pt x="15" y="6"/>
                    <a:pt x="17" y="5"/>
                  </a:cubicBezTo>
                  <a:cubicBezTo>
                    <a:pt x="18" y="4"/>
                    <a:pt x="21" y="3"/>
                    <a:pt x="21" y="3"/>
                  </a:cubicBezTo>
                  <a:cubicBezTo>
                    <a:pt x="24" y="0"/>
                    <a:pt x="28" y="3"/>
                    <a:pt x="32" y="4"/>
                  </a:cubicBezTo>
                  <a:cubicBezTo>
                    <a:pt x="34" y="5"/>
                    <a:pt x="36" y="6"/>
                    <a:pt x="38" y="8"/>
                  </a:cubicBezTo>
                  <a:cubicBezTo>
                    <a:pt x="38" y="9"/>
                    <a:pt x="39" y="10"/>
                    <a:pt x="39" y="10"/>
                  </a:cubicBezTo>
                </a:path>
              </a:pathLst>
            </a:custGeom>
            <a:noFill/>
            <a:ln w="6350" cap="rnd">
              <a:solidFill>
                <a:srgbClr val="FF6600"/>
              </a:solidFill>
              <a:prstDash val="solid"/>
              <a:round/>
              <a:headEnd/>
              <a:tailEnd/>
            </a:ln>
          </p:spPr>
          <p:txBody>
            <a:bodyPr/>
            <a:lstStyle/>
            <a:p>
              <a:endParaRPr lang="en-US"/>
            </a:p>
          </p:txBody>
        </p:sp>
        <p:sp>
          <p:nvSpPr>
            <p:cNvPr id="17522" name="Freeform 111"/>
            <p:cNvSpPr>
              <a:spLocks noChangeAspect="1"/>
            </p:cNvSpPr>
            <p:nvPr/>
          </p:nvSpPr>
          <p:spPr bwMode="auto">
            <a:xfrm>
              <a:off x="3319" y="893"/>
              <a:ext cx="104" cy="316"/>
            </a:xfrm>
            <a:custGeom>
              <a:avLst/>
              <a:gdLst>
                <a:gd name="T0" fmla="*/ 0 w 20"/>
                <a:gd name="T1" fmla="*/ 213300 h 62"/>
                <a:gd name="T2" fmla="*/ 22630 w 20"/>
                <a:gd name="T3" fmla="*/ 206542 h 62"/>
                <a:gd name="T4" fmla="*/ 34315 w 20"/>
                <a:gd name="T5" fmla="*/ 188932 h 62"/>
                <a:gd name="T6" fmla="*/ 37965 w 20"/>
                <a:gd name="T7" fmla="*/ 178876 h 62"/>
                <a:gd name="T8" fmla="*/ 49780 w 20"/>
                <a:gd name="T9" fmla="*/ 93077 h 62"/>
                <a:gd name="T10" fmla="*/ 41616 w 20"/>
                <a:gd name="T11" fmla="*/ 58659 h 62"/>
                <a:gd name="T12" fmla="*/ 68765 w 20"/>
                <a:gd name="T13" fmla="*/ 6753 h 62"/>
                <a:gd name="T14" fmla="*/ 76066 w 2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62"/>
                <a:gd name="T26" fmla="*/ 20 w 2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62">
                  <a:moveTo>
                    <a:pt x="0" y="62"/>
                  </a:moveTo>
                  <a:cubicBezTo>
                    <a:pt x="2" y="61"/>
                    <a:pt x="4" y="60"/>
                    <a:pt x="6" y="60"/>
                  </a:cubicBezTo>
                  <a:cubicBezTo>
                    <a:pt x="7" y="58"/>
                    <a:pt x="8" y="57"/>
                    <a:pt x="9" y="55"/>
                  </a:cubicBezTo>
                  <a:cubicBezTo>
                    <a:pt x="9" y="54"/>
                    <a:pt x="10" y="52"/>
                    <a:pt x="10" y="52"/>
                  </a:cubicBezTo>
                  <a:cubicBezTo>
                    <a:pt x="10" y="44"/>
                    <a:pt x="11" y="35"/>
                    <a:pt x="13" y="27"/>
                  </a:cubicBezTo>
                  <a:cubicBezTo>
                    <a:pt x="13" y="24"/>
                    <a:pt x="12" y="20"/>
                    <a:pt x="11" y="17"/>
                  </a:cubicBezTo>
                  <a:cubicBezTo>
                    <a:pt x="12" y="10"/>
                    <a:pt x="13" y="6"/>
                    <a:pt x="18" y="2"/>
                  </a:cubicBezTo>
                  <a:cubicBezTo>
                    <a:pt x="18" y="1"/>
                    <a:pt x="20" y="1"/>
                    <a:pt x="20" y="0"/>
                  </a:cubicBezTo>
                </a:path>
              </a:pathLst>
            </a:custGeom>
            <a:noFill/>
            <a:ln w="6350" cap="rnd">
              <a:solidFill>
                <a:srgbClr val="FF6600"/>
              </a:solidFill>
              <a:prstDash val="solid"/>
              <a:round/>
              <a:headEnd/>
              <a:tailEnd/>
            </a:ln>
          </p:spPr>
          <p:txBody>
            <a:bodyPr/>
            <a:lstStyle/>
            <a:p>
              <a:endParaRPr lang="en-US"/>
            </a:p>
          </p:txBody>
        </p:sp>
        <p:sp>
          <p:nvSpPr>
            <p:cNvPr id="17523" name="Freeform 112"/>
            <p:cNvSpPr>
              <a:spLocks noChangeAspect="1"/>
            </p:cNvSpPr>
            <p:nvPr/>
          </p:nvSpPr>
          <p:spPr bwMode="auto">
            <a:xfrm>
              <a:off x="3416" y="974"/>
              <a:ext cx="52" cy="164"/>
            </a:xfrm>
            <a:custGeom>
              <a:avLst/>
              <a:gdLst>
                <a:gd name="T0" fmla="*/ 30664 w 10"/>
                <a:gd name="T1" fmla="*/ 0 h 32"/>
                <a:gd name="T2" fmla="*/ 18980 w 10"/>
                <a:gd name="T3" fmla="*/ 17912 h 32"/>
                <a:gd name="T4" fmla="*/ 0 w 10"/>
                <a:gd name="T5" fmla="*/ 113073 h 32"/>
                <a:gd name="T6" fmla="*/ 0 60000 65536"/>
                <a:gd name="T7" fmla="*/ 0 60000 65536"/>
                <a:gd name="T8" fmla="*/ 0 60000 65536"/>
                <a:gd name="T9" fmla="*/ 0 w 10"/>
                <a:gd name="T10" fmla="*/ 0 h 32"/>
                <a:gd name="T11" fmla="*/ 10 w 10"/>
                <a:gd name="T12" fmla="*/ 32 h 32"/>
              </a:gdLst>
              <a:ahLst/>
              <a:cxnLst>
                <a:cxn ang="T6">
                  <a:pos x="T0" y="T1"/>
                </a:cxn>
                <a:cxn ang="T7">
                  <a:pos x="T2" y="T3"/>
                </a:cxn>
                <a:cxn ang="T8">
                  <a:pos x="T4" y="T5"/>
                </a:cxn>
              </a:cxnLst>
              <a:rect l="T9" t="T10" r="T11" b="T12"/>
              <a:pathLst>
                <a:path w="10" h="32">
                  <a:moveTo>
                    <a:pt x="8" y="0"/>
                  </a:moveTo>
                  <a:cubicBezTo>
                    <a:pt x="7" y="1"/>
                    <a:pt x="5" y="4"/>
                    <a:pt x="5" y="5"/>
                  </a:cubicBezTo>
                  <a:cubicBezTo>
                    <a:pt x="2" y="14"/>
                    <a:pt x="10" y="27"/>
                    <a:pt x="0" y="32"/>
                  </a:cubicBezTo>
                </a:path>
              </a:pathLst>
            </a:custGeom>
            <a:noFill/>
            <a:ln w="6350" cap="rnd">
              <a:solidFill>
                <a:srgbClr val="FF6600"/>
              </a:solidFill>
              <a:prstDash val="solid"/>
              <a:round/>
              <a:headEnd/>
              <a:tailEnd/>
            </a:ln>
          </p:spPr>
          <p:txBody>
            <a:bodyPr/>
            <a:lstStyle/>
            <a:p>
              <a:endParaRPr lang="en-US"/>
            </a:p>
          </p:txBody>
        </p:sp>
        <p:sp>
          <p:nvSpPr>
            <p:cNvPr id="17524" name="Freeform 113"/>
            <p:cNvSpPr>
              <a:spLocks noChangeAspect="1"/>
            </p:cNvSpPr>
            <p:nvPr/>
          </p:nvSpPr>
          <p:spPr bwMode="auto">
            <a:xfrm>
              <a:off x="3503" y="898"/>
              <a:ext cx="77" cy="146"/>
            </a:xfrm>
            <a:custGeom>
              <a:avLst/>
              <a:gdLst>
                <a:gd name="T0" fmla="*/ 50040 w 15"/>
                <a:gd name="T1" fmla="*/ 0 h 29"/>
                <a:gd name="T2" fmla="*/ 43007 w 15"/>
                <a:gd name="T3" fmla="*/ 25651 h 29"/>
                <a:gd name="T4" fmla="*/ 31909 w 15"/>
                <a:gd name="T5" fmla="*/ 44913 h 29"/>
                <a:gd name="T6" fmla="*/ 21504 w 15"/>
                <a:gd name="T7" fmla="*/ 55253 h 29"/>
                <a:gd name="T8" fmla="*/ 6904 w 15"/>
                <a:gd name="T9" fmla="*/ 68132 h 29"/>
                <a:gd name="T10" fmla="*/ 0 w 15"/>
                <a:gd name="T11" fmla="*/ 93782 h 29"/>
                <a:gd name="T12" fmla="*/ 0 60000 65536"/>
                <a:gd name="T13" fmla="*/ 0 60000 65536"/>
                <a:gd name="T14" fmla="*/ 0 60000 65536"/>
                <a:gd name="T15" fmla="*/ 0 60000 65536"/>
                <a:gd name="T16" fmla="*/ 0 60000 65536"/>
                <a:gd name="T17" fmla="*/ 0 60000 65536"/>
                <a:gd name="T18" fmla="*/ 0 w 15"/>
                <a:gd name="T19" fmla="*/ 0 h 29"/>
                <a:gd name="T20" fmla="*/ 15 w 1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5" h="29">
                  <a:moveTo>
                    <a:pt x="14" y="0"/>
                  </a:moveTo>
                  <a:cubicBezTo>
                    <a:pt x="15" y="2"/>
                    <a:pt x="15" y="7"/>
                    <a:pt x="12" y="8"/>
                  </a:cubicBezTo>
                  <a:cubicBezTo>
                    <a:pt x="11" y="10"/>
                    <a:pt x="9" y="12"/>
                    <a:pt x="9" y="14"/>
                  </a:cubicBezTo>
                  <a:cubicBezTo>
                    <a:pt x="9" y="15"/>
                    <a:pt x="6" y="17"/>
                    <a:pt x="6" y="17"/>
                  </a:cubicBezTo>
                  <a:cubicBezTo>
                    <a:pt x="6" y="18"/>
                    <a:pt x="3" y="20"/>
                    <a:pt x="2" y="21"/>
                  </a:cubicBezTo>
                  <a:cubicBezTo>
                    <a:pt x="0" y="25"/>
                    <a:pt x="0" y="23"/>
                    <a:pt x="0" y="29"/>
                  </a:cubicBezTo>
                </a:path>
              </a:pathLst>
            </a:custGeom>
            <a:noFill/>
            <a:ln w="6350" cap="rnd">
              <a:solidFill>
                <a:srgbClr val="FF6600"/>
              </a:solidFill>
              <a:prstDash val="solid"/>
              <a:round/>
              <a:headEnd/>
              <a:tailEnd/>
            </a:ln>
          </p:spPr>
          <p:txBody>
            <a:bodyPr/>
            <a:lstStyle/>
            <a:p>
              <a:endParaRPr lang="en-US"/>
            </a:p>
          </p:txBody>
        </p:sp>
        <p:sp>
          <p:nvSpPr>
            <p:cNvPr id="17525" name="Freeform 114"/>
            <p:cNvSpPr>
              <a:spLocks noChangeAspect="1"/>
            </p:cNvSpPr>
            <p:nvPr/>
          </p:nvSpPr>
          <p:spPr bwMode="auto">
            <a:xfrm>
              <a:off x="3427" y="1067"/>
              <a:ext cx="295" cy="157"/>
            </a:xfrm>
            <a:custGeom>
              <a:avLst/>
              <a:gdLst>
                <a:gd name="T0" fmla="*/ 0 w 58"/>
                <a:gd name="T1" fmla="*/ 103265 h 31"/>
                <a:gd name="T2" fmla="*/ 27501 w 58"/>
                <a:gd name="T3" fmla="*/ 93390 h 31"/>
                <a:gd name="T4" fmla="*/ 61569 w 58"/>
                <a:gd name="T5" fmla="*/ 66507 h 31"/>
                <a:gd name="T6" fmla="*/ 74996 w 58"/>
                <a:gd name="T7" fmla="*/ 50017 h 31"/>
                <a:gd name="T8" fmla="*/ 91709 w 58"/>
                <a:gd name="T9" fmla="*/ 27009 h 31"/>
                <a:gd name="T10" fmla="*/ 109064 w 58"/>
                <a:gd name="T11" fmla="*/ 13132 h 31"/>
                <a:gd name="T12" fmla="*/ 143161 w 58"/>
                <a:gd name="T13" fmla="*/ 0 h 31"/>
                <a:gd name="T14" fmla="*/ 184085 w 58"/>
                <a:gd name="T15" fmla="*/ 6619 h 31"/>
                <a:gd name="T16" fmla="*/ 197360 w 58"/>
                <a:gd name="T17" fmla="*/ 987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31"/>
                <a:gd name="T29" fmla="*/ 58 w 5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31">
                  <a:moveTo>
                    <a:pt x="0" y="31"/>
                  </a:moveTo>
                  <a:cubicBezTo>
                    <a:pt x="3" y="30"/>
                    <a:pt x="5" y="29"/>
                    <a:pt x="8" y="28"/>
                  </a:cubicBezTo>
                  <a:cubicBezTo>
                    <a:pt x="9" y="26"/>
                    <a:pt x="15" y="21"/>
                    <a:pt x="18" y="20"/>
                  </a:cubicBezTo>
                  <a:cubicBezTo>
                    <a:pt x="18" y="18"/>
                    <a:pt x="19" y="16"/>
                    <a:pt x="22" y="15"/>
                  </a:cubicBezTo>
                  <a:cubicBezTo>
                    <a:pt x="23" y="12"/>
                    <a:pt x="25" y="10"/>
                    <a:pt x="27" y="8"/>
                  </a:cubicBezTo>
                  <a:cubicBezTo>
                    <a:pt x="27" y="6"/>
                    <a:pt x="30" y="5"/>
                    <a:pt x="32" y="4"/>
                  </a:cubicBezTo>
                  <a:cubicBezTo>
                    <a:pt x="34" y="2"/>
                    <a:pt x="39" y="1"/>
                    <a:pt x="42" y="0"/>
                  </a:cubicBezTo>
                  <a:cubicBezTo>
                    <a:pt x="47" y="1"/>
                    <a:pt x="49" y="1"/>
                    <a:pt x="54" y="2"/>
                  </a:cubicBezTo>
                  <a:cubicBezTo>
                    <a:pt x="56" y="3"/>
                    <a:pt x="56" y="3"/>
                    <a:pt x="58" y="3"/>
                  </a:cubicBezTo>
                </a:path>
              </a:pathLst>
            </a:custGeom>
            <a:noFill/>
            <a:ln w="6350" cap="rnd">
              <a:solidFill>
                <a:srgbClr val="FF6600"/>
              </a:solidFill>
              <a:prstDash val="solid"/>
              <a:round/>
              <a:headEnd/>
              <a:tailEnd/>
            </a:ln>
          </p:spPr>
          <p:txBody>
            <a:bodyPr/>
            <a:lstStyle/>
            <a:p>
              <a:endParaRPr lang="en-US"/>
            </a:p>
          </p:txBody>
        </p:sp>
        <p:sp>
          <p:nvSpPr>
            <p:cNvPr id="17526" name="Freeform 115"/>
            <p:cNvSpPr>
              <a:spLocks noChangeAspect="1"/>
            </p:cNvSpPr>
            <p:nvPr/>
          </p:nvSpPr>
          <p:spPr bwMode="auto">
            <a:xfrm>
              <a:off x="3718" y="1056"/>
              <a:ext cx="19" cy="60"/>
            </a:xfrm>
            <a:custGeom>
              <a:avLst/>
              <a:gdLst>
                <a:gd name="T0" fmla="*/ 9633 w 4"/>
                <a:gd name="T1" fmla="*/ 37500 h 12"/>
                <a:gd name="T2" fmla="*/ 0 w 4"/>
                <a:gd name="T3" fmla="*/ 15625 h 12"/>
                <a:gd name="T4" fmla="*/ 7063 w 4"/>
                <a:gd name="T5" fmla="*/ 0 h 12"/>
                <a:gd name="T6" fmla="*/ 0 60000 65536"/>
                <a:gd name="T7" fmla="*/ 0 60000 65536"/>
                <a:gd name="T8" fmla="*/ 0 60000 65536"/>
                <a:gd name="T9" fmla="*/ 0 w 4"/>
                <a:gd name="T10" fmla="*/ 0 h 12"/>
                <a:gd name="T11" fmla="*/ 4 w 4"/>
                <a:gd name="T12" fmla="*/ 12 h 12"/>
              </a:gdLst>
              <a:ahLst/>
              <a:cxnLst>
                <a:cxn ang="T6">
                  <a:pos x="T0" y="T1"/>
                </a:cxn>
                <a:cxn ang="T7">
                  <a:pos x="T2" y="T3"/>
                </a:cxn>
                <a:cxn ang="T8">
                  <a:pos x="T4" y="T5"/>
                </a:cxn>
              </a:cxnLst>
              <a:rect l="T9" t="T10" r="T11" b="T12"/>
              <a:pathLst>
                <a:path w="4" h="12">
                  <a:moveTo>
                    <a:pt x="4" y="12"/>
                  </a:moveTo>
                  <a:cubicBezTo>
                    <a:pt x="3" y="10"/>
                    <a:pt x="2" y="7"/>
                    <a:pt x="0" y="5"/>
                  </a:cubicBezTo>
                  <a:cubicBezTo>
                    <a:pt x="1" y="2"/>
                    <a:pt x="2" y="2"/>
                    <a:pt x="3" y="0"/>
                  </a:cubicBezTo>
                </a:path>
              </a:pathLst>
            </a:custGeom>
            <a:noFill/>
            <a:ln w="6350" cap="rnd">
              <a:solidFill>
                <a:srgbClr val="FF6600"/>
              </a:solidFill>
              <a:prstDash val="solid"/>
              <a:round/>
              <a:headEnd/>
              <a:tailEnd/>
            </a:ln>
          </p:spPr>
          <p:txBody>
            <a:bodyPr/>
            <a:lstStyle/>
            <a:p>
              <a:endParaRPr lang="en-US"/>
            </a:p>
          </p:txBody>
        </p:sp>
        <p:sp>
          <p:nvSpPr>
            <p:cNvPr id="17527" name="Freeform 116"/>
            <p:cNvSpPr>
              <a:spLocks noChangeAspect="1"/>
            </p:cNvSpPr>
            <p:nvPr/>
          </p:nvSpPr>
          <p:spPr bwMode="auto">
            <a:xfrm>
              <a:off x="3549" y="1197"/>
              <a:ext cx="214" cy="333"/>
            </a:xfrm>
            <a:custGeom>
              <a:avLst/>
              <a:gdLst>
                <a:gd name="T0" fmla="*/ 30948 w 42"/>
                <a:gd name="T1" fmla="*/ 0 h 65"/>
                <a:gd name="T2" fmla="*/ 20901 w 42"/>
                <a:gd name="T3" fmla="*/ 21389 h 65"/>
                <a:gd name="T4" fmla="*/ 13502 w 42"/>
                <a:gd name="T5" fmla="*/ 42096 h 65"/>
                <a:gd name="T6" fmla="*/ 10048 w 42"/>
                <a:gd name="T7" fmla="*/ 63331 h 65"/>
                <a:gd name="T8" fmla="*/ 3297 w 42"/>
                <a:gd name="T9" fmla="*/ 112938 h 65"/>
                <a:gd name="T10" fmla="*/ 3297 w 42"/>
                <a:gd name="T11" fmla="*/ 159077 h 65"/>
                <a:gd name="T12" fmla="*/ 20901 w 42"/>
                <a:gd name="T13" fmla="*/ 194298 h 65"/>
                <a:gd name="T14" fmla="*/ 55299 w 42"/>
                <a:gd name="T15" fmla="*/ 215661 h 65"/>
                <a:gd name="T16" fmla="*/ 113242 w 42"/>
                <a:gd name="T17" fmla="*/ 225897 h 65"/>
                <a:gd name="T18" fmla="*/ 144190 w 42"/>
                <a:gd name="T19" fmla="*/ 219022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65"/>
                <a:gd name="T32" fmla="*/ 42 w 42"/>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65">
                  <a:moveTo>
                    <a:pt x="9" y="0"/>
                  </a:moveTo>
                  <a:cubicBezTo>
                    <a:pt x="9" y="2"/>
                    <a:pt x="7" y="5"/>
                    <a:pt x="6" y="6"/>
                  </a:cubicBezTo>
                  <a:cubicBezTo>
                    <a:pt x="6" y="9"/>
                    <a:pt x="6" y="10"/>
                    <a:pt x="4" y="12"/>
                  </a:cubicBezTo>
                  <a:cubicBezTo>
                    <a:pt x="4" y="14"/>
                    <a:pt x="3" y="16"/>
                    <a:pt x="3" y="18"/>
                  </a:cubicBezTo>
                  <a:cubicBezTo>
                    <a:pt x="3" y="21"/>
                    <a:pt x="0" y="28"/>
                    <a:pt x="1" y="32"/>
                  </a:cubicBezTo>
                  <a:cubicBezTo>
                    <a:pt x="1" y="38"/>
                    <a:pt x="3" y="40"/>
                    <a:pt x="1" y="45"/>
                  </a:cubicBezTo>
                  <a:cubicBezTo>
                    <a:pt x="1" y="49"/>
                    <a:pt x="1" y="53"/>
                    <a:pt x="6" y="55"/>
                  </a:cubicBezTo>
                  <a:cubicBezTo>
                    <a:pt x="7" y="58"/>
                    <a:pt x="12" y="60"/>
                    <a:pt x="16" y="61"/>
                  </a:cubicBezTo>
                  <a:cubicBezTo>
                    <a:pt x="19" y="65"/>
                    <a:pt x="30" y="64"/>
                    <a:pt x="33" y="64"/>
                  </a:cubicBezTo>
                  <a:cubicBezTo>
                    <a:pt x="38" y="64"/>
                    <a:pt x="38" y="62"/>
                    <a:pt x="42" y="62"/>
                  </a:cubicBezTo>
                </a:path>
              </a:pathLst>
            </a:custGeom>
            <a:noFill/>
            <a:ln w="6350" cap="rnd">
              <a:solidFill>
                <a:srgbClr val="FF6600"/>
              </a:solidFill>
              <a:prstDash val="solid"/>
              <a:round/>
              <a:headEnd/>
              <a:tailEnd/>
            </a:ln>
          </p:spPr>
          <p:txBody>
            <a:bodyPr/>
            <a:lstStyle/>
            <a:p>
              <a:endParaRPr lang="en-US"/>
            </a:p>
          </p:txBody>
        </p:sp>
        <p:sp>
          <p:nvSpPr>
            <p:cNvPr id="17528" name="Freeform 117"/>
            <p:cNvSpPr>
              <a:spLocks noChangeAspect="1"/>
            </p:cNvSpPr>
            <p:nvPr/>
          </p:nvSpPr>
          <p:spPr bwMode="auto">
            <a:xfrm>
              <a:off x="3427" y="1426"/>
              <a:ext cx="138" cy="77"/>
            </a:xfrm>
            <a:custGeom>
              <a:avLst/>
              <a:gdLst>
                <a:gd name="T0" fmla="*/ 0 w 27"/>
                <a:gd name="T1" fmla="*/ 53438 h 15"/>
                <a:gd name="T2" fmla="*/ 41666 w 27"/>
                <a:gd name="T3" fmla="*/ 46534 h 15"/>
                <a:gd name="T4" fmla="*/ 66225 w 27"/>
                <a:gd name="T5" fmla="*/ 35441 h 15"/>
                <a:gd name="T6" fmla="*/ 83986 w 27"/>
                <a:gd name="T7" fmla="*/ 21504 h 15"/>
                <a:gd name="T8" fmla="*/ 83986 w 27"/>
                <a:gd name="T9" fmla="*/ 17997 h 15"/>
                <a:gd name="T10" fmla="*/ 90804 w 27"/>
                <a:gd name="T11" fmla="*/ 14599 h 15"/>
                <a:gd name="T12" fmla="*/ 94121 w 27"/>
                <a:gd name="T13" fmla="*/ 6904 h 15"/>
                <a:gd name="T14" fmla="*/ 90804 w 27"/>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0" y="15"/>
                  </a:moveTo>
                  <a:cubicBezTo>
                    <a:pt x="5" y="15"/>
                    <a:pt x="8" y="14"/>
                    <a:pt x="12" y="13"/>
                  </a:cubicBezTo>
                  <a:cubicBezTo>
                    <a:pt x="15" y="12"/>
                    <a:pt x="18" y="11"/>
                    <a:pt x="19" y="10"/>
                  </a:cubicBezTo>
                  <a:cubicBezTo>
                    <a:pt x="21" y="8"/>
                    <a:pt x="22" y="7"/>
                    <a:pt x="24" y="6"/>
                  </a:cubicBezTo>
                  <a:cubicBezTo>
                    <a:pt x="24" y="5"/>
                    <a:pt x="24" y="5"/>
                    <a:pt x="24" y="5"/>
                  </a:cubicBezTo>
                  <a:cubicBezTo>
                    <a:pt x="25" y="4"/>
                    <a:pt x="25" y="5"/>
                    <a:pt x="26" y="4"/>
                  </a:cubicBezTo>
                  <a:cubicBezTo>
                    <a:pt x="26" y="4"/>
                    <a:pt x="27" y="2"/>
                    <a:pt x="27" y="2"/>
                  </a:cubicBezTo>
                  <a:cubicBezTo>
                    <a:pt x="25" y="1"/>
                    <a:pt x="26" y="2"/>
                    <a:pt x="26" y="0"/>
                  </a:cubicBezTo>
                </a:path>
              </a:pathLst>
            </a:custGeom>
            <a:noFill/>
            <a:ln w="6350" cap="rnd">
              <a:solidFill>
                <a:srgbClr val="FF6600"/>
              </a:solidFill>
              <a:prstDash val="solid"/>
              <a:round/>
              <a:headEnd/>
              <a:tailEnd/>
            </a:ln>
          </p:spPr>
          <p:txBody>
            <a:bodyPr/>
            <a:lstStyle/>
            <a:p>
              <a:endParaRPr lang="en-US"/>
            </a:p>
          </p:txBody>
        </p:sp>
        <p:sp>
          <p:nvSpPr>
            <p:cNvPr id="17529" name="Freeform 118"/>
            <p:cNvSpPr>
              <a:spLocks noChangeAspect="1"/>
            </p:cNvSpPr>
            <p:nvPr/>
          </p:nvSpPr>
          <p:spPr bwMode="auto">
            <a:xfrm>
              <a:off x="3513" y="1498"/>
              <a:ext cx="81" cy="286"/>
            </a:xfrm>
            <a:custGeom>
              <a:avLst/>
              <a:gdLst>
                <a:gd name="T0" fmla="*/ 53207 w 16"/>
                <a:gd name="T1" fmla="*/ 0 h 56"/>
                <a:gd name="T2" fmla="*/ 53207 w 16"/>
                <a:gd name="T3" fmla="*/ 44887 h 56"/>
                <a:gd name="T4" fmla="*/ 46570 w 16"/>
                <a:gd name="T5" fmla="*/ 90458 h 56"/>
                <a:gd name="T6" fmla="*/ 33473 w 16"/>
                <a:gd name="T7" fmla="*/ 118414 h 56"/>
                <a:gd name="T8" fmla="*/ 19708 w 16"/>
                <a:gd name="T9" fmla="*/ 138812 h 56"/>
                <a:gd name="T10" fmla="*/ 13097 w 16"/>
                <a:gd name="T11" fmla="*/ 156524 h 56"/>
                <a:gd name="T12" fmla="*/ 9867 w 16"/>
                <a:gd name="T13" fmla="*/ 163306 h 56"/>
                <a:gd name="T14" fmla="*/ 0 w 16"/>
                <a:gd name="T15" fmla="*/ 194628 h 5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6"/>
                <a:gd name="T26" fmla="*/ 16 w 1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6">
                  <a:moveTo>
                    <a:pt x="16" y="0"/>
                  </a:moveTo>
                  <a:cubicBezTo>
                    <a:pt x="14" y="4"/>
                    <a:pt x="16" y="9"/>
                    <a:pt x="16" y="13"/>
                  </a:cubicBezTo>
                  <a:cubicBezTo>
                    <a:pt x="16" y="16"/>
                    <a:pt x="16" y="23"/>
                    <a:pt x="14" y="26"/>
                  </a:cubicBezTo>
                  <a:cubicBezTo>
                    <a:pt x="13" y="29"/>
                    <a:pt x="11" y="32"/>
                    <a:pt x="10" y="34"/>
                  </a:cubicBezTo>
                  <a:cubicBezTo>
                    <a:pt x="8" y="36"/>
                    <a:pt x="7" y="39"/>
                    <a:pt x="6" y="40"/>
                  </a:cubicBezTo>
                  <a:cubicBezTo>
                    <a:pt x="5" y="42"/>
                    <a:pt x="4" y="43"/>
                    <a:pt x="4" y="45"/>
                  </a:cubicBezTo>
                  <a:cubicBezTo>
                    <a:pt x="3" y="46"/>
                    <a:pt x="3" y="47"/>
                    <a:pt x="3" y="47"/>
                  </a:cubicBezTo>
                  <a:cubicBezTo>
                    <a:pt x="3" y="51"/>
                    <a:pt x="0" y="52"/>
                    <a:pt x="0" y="56"/>
                  </a:cubicBezTo>
                </a:path>
              </a:pathLst>
            </a:custGeom>
            <a:noFill/>
            <a:ln w="6350" cap="rnd">
              <a:solidFill>
                <a:srgbClr val="FF6600"/>
              </a:solidFill>
              <a:prstDash val="solid"/>
              <a:round/>
              <a:headEnd/>
              <a:tailEnd/>
            </a:ln>
          </p:spPr>
          <p:txBody>
            <a:bodyPr/>
            <a:lstStyle/>
            <a:p>
              <a:endParaRPr lang="en-US"/>
            </a:p>
          </p:txBody>
        </p:sp>
        <p:sp>
          <p:nvSpPr>
            <p:cNvPr id="17530" name="Freeform 119"/>
            <p:cNvSpPr>
              <a:spLocks noChangeAspect="1"/>
            </p:cNvSpPr>
            <p:nvPr/>
          </p:nvSpPr>
          <p:spPr bwMode="auto">
            <a:xfrm>
              <a:off x="3391" y="1631"/>
              <a:ext cx="81" cy="60"/>
            </a:xfrm>
            <a:custGeom>
              <a:avLst/>
              <a:gdLst>
                <a:gd name="T0" fmla="*/ 53207 w 16"/>
                <a:gd name="T1" fmla="*/ 0 h 12"/>
                <a:gd name="T2" fmla="*/ 30243 w 16"/>
                <a:gd name="T3" fmla="*/ 6250 h 12"/>
                <a:gd name="T4" fmla="*/ 19708 w 16"/>
                <a:gd name="T5" fmla="*/ 12500 h 12"/>
                <a:gd name="T6" fmla="*/ 6612 w 16"/>
                <a:gd name="T7" fmla="*/ 25000 h 12"/>
                <a:gd name="T8" fmla="*/ 0 w 16"/>
                <a:gd name="T9" fmla="*/ 37500 h 12"/>
                <a:gd name="T10" fmla="*/ 0 w 16"/>
                <a:gd name="T11" fmla="*/ 3750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16" y="0"/>
                  </a:moveTo>
                  <a:cubicBezTo>
                    <a:pt x="13" y="1"/>
                    <a:pt x="11" y="2"/>
                    <a:pt x="9" y="2"/>
                  </a:cubicBezTo>
                  <a:cubicBezTo>
                    <a:pt x="8" y="3"/>
                    <a:pt x="7" y="4"/>
                    <a:pt x="6" y="4"/>
                  </a:cubicBezTo>
                  <a:cubicBezTo>
                    <a:pt x="5" y="6"/>
                    <a:pt x="3" y="7"/>
                    <a:pt x="2" y="8"/>
                  </a:cubicBezTo>
                  <a:cubicBezTo>
                    <a:pt x="1" y="11"/>
                    <a:pt x="1" y="11"/>
                    <a:pt x="0" y="12"/>
                  </a:cubicBezTo>
                  <a:cubicBezTo>
                    <a:pt x="0" y="12"/>
                    <a:pt x="0" y="12"/>
                    <a:pt x="0" y="12"/>
                  </a:cubicBezTo>
                </a:path>
              </a:pathLst>
            </a:custGeom>
            <a:noFill/>
            <a:ln w="6350" cap="rnd">
              <a:solidFill>
                <a:srgbClr val="FF6600"/>
              </a:solidFill>
              <a:prstDash val="solid"/>
              <a:round/>
              <a:headEnd/>
              <a:tailEnd/>
            </a:ln>
          </p:spPr>
          <p:txBody>
            <a:bodyPr/>
            <a:lstStyle/>
            <a:p>
              <a:endParaRPr lang="en-US"/>
            </a:p>
          </p:txBody>
        </p:sp>
        <p:sp>
          <p:nvSpPr>
            <p:cNvPr id="17531" name="Freeform 120"/>
            <p:cNvSpPr>
              <a:spLocks noChangeAspect="1"/>
            </p:cNvSpPr>
            <p:nvPr/>
          </p:nvSpPr>
          <p:spPr bwMode="auto">
            <a:xfrm>
              <a:off x="3666" y="1067"/>
              <a:ext cx="178" cy="355"/>
            </a:xfrm>
            <a:custGeom>
              <a:avLst/>
              <a:gdLst>
                <a:gd name="T0" fmla="*/ 119057 w 35"/>
                <a:gd name="T1" fmla="*/ 0 h 70"/>
                <a:gd name="T2" fmla="*/ 109043 w 35"/>
                <a:gd name="T3" fmla="*/ 37037 h 70"/>
                <a:gd name="T4" fmla="*/ 88278 w 35"/>
                <a:gd name="T5" fmla="*/ 63525 h 70"/>
                <a:gd name="T6" fmla="*/ 61557 w 35"/>
                <a:gd name="T7" fmla="*/ 80732 h 70"/>
                <a:gd name="T8" fmla="*/ 47485 w 35"/>
                <a:gd name="T9" fmla="*/ 83998 h 70"/>
                <a:gd name="T10" fmla="*/ 24081 w 35"/>
                <a:gd name="T11" fmla="*/ 97169 h 70"/>
                <a:gd name="T12" fmla="*/ 10009 w 35"/>
                <a:gd name="T13" fmla="*/ 117769 h 70"/>
                <a:gd name="T14" fmla="*/ 0 w 35"/>
                <a:gd name="T15" fmla="*/ 147528 h 70"/>
                <a:gd name="T16" fmla="*/ 16707 w 35"/>
                <a:gd name="T17" fmla="*/ 204394 h 70"/>
                <a:gd name="T18" fmla="*/ 27493 w 35"/>
                <a:gd name="T19" fmla="*/ 234792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70"/>
                <a:gd name="T32" fmla="*/ 35 w 3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70">
                  <a:moveTo>
                    <a:pt x="35" y="0"/>
                  </a:moveTo>
                  <a:cubicBezTo>
                    <a:pt x="32" y="3"/>
                    <a:pt x="34" y="8"/>
                    <a:pt x="32" y="11"/>
                  </a:cubicBezTo>
                  <a:cubicBezTo>
                    <a:pt x="31" y="13"/>
                    <a:pt x="28" y="18"/>
                    <a:pt x="26" y="19"/>
                  </a:cubicBezTo>
                  <a:cubicBezTo>
                    <a:pt x="24" y="21"/>
                    <a:pt x="20" y="23"/>
                    <a:pt x="18" y="24"/>
                  </a:cubicBezTo>
                  <a:cubicBezTo>
                    <a:pt x="16" y="25"/>
                    <a:pt x="14" y="25"/>
                    <a:pt x="14" y="25"/>
                  </a:cubicBezTo>
                  <a:cubicBezTo>
                    <a:pt x="13" y="26"/>
                    <a:pt x="9" y="29"/>
                    <a:pt x="7" y="29"/>
                  </a:cubicBezTo>
                  <a:cubicBezTo>
                    <a:pt x="6" y="31"/>
                    <a:pt x="5" y="33"/>
                    <a:pt x="3" y="35"/>
                  </a:cubicBezTo>
                  <a:cubicBezTo>
                    <a:pt x="2" y="38"/>
                    <a:pt x="1" y="41"/>
                    <a:pt x="0" y="44"/>
                  </a:cubicBezTo>
                  <a:cubicBezTo>
                    <a:pt x="0" y="49"/>
                    <a:pt x="1" y="57"/>
                    <a:pt x="5" y="61"/>
                  </a:cubicBezTo>
                  <a:cubicBezTo>
                    <a:pt x="6" y="64"/>
                    <a:pt x="8" y="67"/>
                    <a:pt x="8" y="70"/>
                  </a:cubicBezTo>
                </a:path>
              </a:pathLst>
            </a:custGeom>
            <a:noFill/>
            <a:ln w="6350" cap="rnd">
              <a:solidFill>
                <a:srgbClr val="FF6600"/>
              </a:solidFill>
              <a:prstDash val="solid"/>
              <a:round/>
              <a:headEnd/>
              <a:tailEnd/>
            </a:ln>
          </p:spPr>
          <p:txBody>
            <a:bodyPr/>
            <a:lstStyle/>
            <a:p>
              <a:endParaRPr lang="en-US"/>
            </a:p>
          </p:txBody>
        </p:sp>
        <p:sp>
          <p:nvSpPr>
            <p:cNvPr id="17532" name="Freeform 121"/>
            <p:cNvSpPr>
              <a:spLocks noChangeAspect="1"/>
            </p:cNvSpPr>
            <p:nvPr/>
          </p:nvSpPr>
          <p:spPr bwMode="auto">
            <a:xfrm>
              <a:off x="3610" y="1356"/>
              <a:ext cx="60" cy="45"/>
            </a:xfrm>
            <a:custGeom>
              <a:avLst/>
              <a:gdLst>
                <a:gd name="T0" fmla="*/ 37500 w 12"/>
                <a:gd name="T1" fmla="*/ 0 h 9"/>
                <a:gd name="T2" fmla="*/ 18750 w 12"/>
                <a:gd name="T3" fmla="*/ 18750 h 9"/>
                <a:gd name="T4" fmla="*/ 3125 w 12"/>
                <a:gd name="T5" fmla="*/ 25000 h 9"/>
                <a:gd name="T6" fmla="*/ 0 w 12"/>
                <a:gd name="T7" fmla="*/ 28125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12" y="0"/>
                  </a:moveTo>
                  <a:cubicBezTo>
                    <a:pt x="11" y="3"/>
                    <a:pt x="8" y="4"/>
                    <a:pt x="6" y="6"/>
                  </a:cubicBezTo>
                  <a:cubicBezTo>
                    <a:pt x="4" y="7"/>
                    <a:pt x="1" y="8"/>
                    <a:pt x="1" y="8"/>
                  </a:cubicBezTo>
                  <a:cubicBezTo>
                    <a:pt x="0" y="9"/>
                    <a:pt x="1" y="9"/>
                    <a:pt x="0" y="9"/>
                  </a:cubicBezTo>
                </a:path>
              </a:pathLst>
            </a:custGeom>
            <a:noFill/>
            <a:ln w="6350" cap="rnd">
              <a:solidFill>
                <a:srgbClr val="FF6600"/>
              </a:solidFill>
              <a:prstDash val="solid"/>
              <a:round/>
              <a:headEnd/>
              <a:tailEnd/>
            </a:ln>
          </p:spPr>
          <p:txBody>
            <a:bodyPr/>
            <a:lstStyle/>
            <a:p>
              <a:endParaRPr lang="en-US"/>
            </a:p>
          </p:txBody>
        </p:sp>
        <p:sp>
          <p:nvSpPr>
            <p:cNvPr id="17533" name="Freeform 122"/>
            <p:cNvSpPr>
              <a:spLocks noChangeAspect="1"/>
            </p:cNvSpPr>
            <p:nvPr/>
          </p:nvSpPr>
          <p:spPr bwMode="auto">
            <a:xfrm>
              <a:off x="3782" y="1183"/>
              <a:ext cx="159" cy="239"/>
            </a:xfrm>
            <a:custGeom>
              <a:avLst/>
              <a:gdLst>
                <a:gd name="T0" fmla="*/ 103099 w 31"/>
                <a:gd name="T1" fmla="*/ 0 h 47"/>
                <a:gd name="T2" fmla="*/ 88655 w 31"/>
                <a:gd name="T3" fmla="*/ 71522 h 47"/>
                <a:gd name="T4" fmla="*/ 81629 w 31"/>
                <a:gd name="T5" fmla="*/ 84947 h 47"/>
                <a:gd name="T6" fmla="*/ 74740 w 31"/>
                <a:gd name="T7" fmla="*/ 94924 h 47"/>
                <a:gd name="T8" fmla="*/ 38724 w 31"/>
                <a:gd name="T9" fmla="*/ 115717 h 47"/>
                <a:gd name="T10" fmla="*/ 10391 w 31"/>
                <a:gd name="T11" fmla="*/ 115717 h 47"/>
                <a:gd name="T12" fmla="*/ 3498 w 31"/>
                <a:gd name="T13" fmla="*/ 112305 h 47"/>
                <a:gd name="T14" fmla="*/ 3498 w 31"/>
                <a:gd name="T15" fmla="*/ 156469 h 47"/>
                <a:gd name="T16" fmla="*/ 0 w 31"/>
                <a:gd name="T17" fmla="*/ 159754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7"/>
                <a:gd name="T29" fmla="*/ 31 w 3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7">
                  <a:moveTo>
                    <a:pt x="29" y="0"/>
                  </a:moveTo>
                  <a:cubicBezTo>
                    <a:pt x="31" y="7"/>
                    <a:pt x="29" y="16"/>
                    <a:pt x="25" y="21"/>
                  </a:cubicBezTo>
                  <a:cubicBezTo>
                    <a:pt x="24" y="24"/>
                    <a:pt x="25" y="23"/>
                    <a:pt x="23" y="25"/>
                  </a:cubicBezTo>
                  <a:cubicBezTo>
                    <a:pt x="23" y="26"/>
                    <a:pt x="22" y="27"/>
                    <a:pt x="21" y="28"/>
                  </a:cubicBezTo>
                  <a:cubicBezTo>
                    <a:pt x="18" y="32"/>
                    <a:pt x="16" y="34"/>
                    <a:pt x="11" y="34"/>
                  </a:cubicBezTo>
                  <a:cubicBezTo>
                    <a:pt x="8" y="34"/>
                    <a:pt x="6" y="34"/>
                    <a:pt x="3" y="34"/>
                  </a:cubicBezTo>
                  <a:cubicBezTo>
                    <a:pt x="2" y="34"/>
                    <a:pt x="1" y="33"/>
                    <a:pt x="1" y="33"/>
                  </a:cubicBezTo>
                  <a:cubicBezTo>
                    <a:pt x="3" y="37"/>
                    <a:pt x="5" y="43"/>
                    <a:pt x="1" y="46"/>
                  </a:cubicBezTo>
                  <a:cubicBezTo>
                    <a:pt x="0" y="47"/>
                    <a:pt x="1" y="47"/>
                    <a:pt x="0" y="47"/>
                  </a:cubicBezTo>
                </a:path>
              </a:pathLst>
            </a:custGeom>
            <a:noFill/>
            <a:ln w="6350" cap="rnd">
              <a:solidFill>
                <a:srgbClr val="FF6600"/>
              </a:solidFill>
              <a:prstDash val="solid"/>
              <a:round/>
              <a:headEnd/>
              <a:tailEnd/>
            </a:ln>
          </p:spPr>
          <p:txBody>
            <a:bodyPr/>
            <a:lstStyle/>
            <a:p>
              <a:endParaRPr lang="en-US"/>
            </a:p>
          </p:txBody>
        </p:sp>
        <p:sp>
          <p:nvSpPr>
            <p:cNvPr id="17534" name="Freeform 123"/>
            <p:cNvSpPr>
              <a:spLocks noChangeAspect="1"/>
            </p:cNvSpPr>
            <p:nvPr/>
          </p:nvSpPr>
          <p:spPr bwMode="auto">
            <a:xfrm>
              <a:off x="3758" y="1489"/>
              <a:ext cx="50" cy="49"/>
            </a:xfrm>
            <a:custGeom>
              <a:avLst/>
              <a:gdLst>
                <a:gd name="T0" fmla="*/ 6250 w 10"/>
                <a:gd name="T1" fmla="*/ 0 h 10"/>
                <a:gd name="T2" fmla="*/ 0 w 10"/>
                <a:gd name="T3" fmla="*/ 8595 h 10"/>
                <a:gd name="T4" fmla="*/ 9375 w 10"/>
                <a:gd name="T5" fmla="*/ 16709 h 10"/>
                <a:gd name="T6" fmla="*/ 31250 w 10"/>
                <a:gd name="T7" fmla="*/ 28234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2" y="0"/>
                  </a:moveTo>
                  <a:cubicBezTo>
                    <a:pt x="1" y="0"/>
                    <a:pt x="0" y="3"/>
                    <a:pt x="0" y="3"/>
                  </a:cubicBezTo>
                  <a:cubicBezTo>
                    <a:pt x="1" y="5"/>
                    <a:pt x="2" y="5"/>
                    <a:pt x="3" y="6"/>
                  </a:cubicBezTo>
                  <a:cubicBezTo>
                    <a:pt x="4" y="8"/>
                    <a:pt x="7" y="10"/>
                    <a:pt x="10" y="10"/>
                  </a:cubicBezTo>
                </a:path>
              </a:pathLst>
            </a:custGeom>
            <a:noFill/>
            <a:ln w="6350" cap="rnd">
              <a:solidFill>
                <a:srgbClr val="FF6600"/>
              </a:solidFill>
              <a:prstDash val="solid"/>
              <a:round/>
              <a:headEnd/>
              <a:tailEnd/>
            </a:ln>
          </p:spPr>
          <p:txBody>
            <a:bodyPr/>
            <a:lstStyle/>
            <a:p>
              <a:endParaRPr lang="en-US"/>
            </a:p>
          </p:txBody>
        </p:sp>
      </p:grpSp>
      <p:grpSp>
        <p:nvGrpSpPr>
          <p:cNvPr id="13" name="Group 56"/>
          <p:cNvGrpSpPr>
            <a:grpSpLocks noChangeAspect="1"/>
          </p:cNvGrpSpPr>
          <p:nvPr/>
        </p:nvGrpSpPr>
        <p:grpSpPr bwMode="auto">
          <a:xfrm>
            <a:off x="2670175" y="3597275"/>
            <a:ext cx="901700" cy="2105025"/>
            <a:chOff x="2261" y="721"/>
            <a:chExt cx="1232" cy="2874"/>
          </a:xfrm>
        </p:grpSpPr>
        <p:grpSp>
          <p:nvGrpSpPr>
            <p:cNvPr id="14" name="Group 47"/>
            <p:cNvGrpSpPr>
              <a:grpSpLocks noChangeAspect="1"/>
            </p:cNvGrpSpPr>
            <p:nvPr/>
          </p:nvGrpSpPr>
          <p:grpSpPr bwMode="auto">
            <a:xfrm>
              <a:off x="2378" y="768"/>
              <a:ext cx="1012" cy="2827"/>
              <a:chOff x="2378" y="768"/>
              <a:chExt cx="1012" cy="2827"/>
            </a:xfrm>
          </p:grpSpPr>
          <p:sp>
            <p:nvSpPr>
              <p:cNvPr id="17431" name="Freeform 19"/>
              <p:cNvSpPr>
                <a:spLocks noChangeAspect="1"/>
              </p:cNvSpPr>
              <p:nvPr/>
            </p:nvSpPr>
            <p:spPr bwMode="auto">
              <a:xfrm>
                <a:off x="2654" y="2306"/>
                <a:ext cx="69" cy="704"/>
              </a:xfrm>
              <a:custGeom>
                <a:avLst/>
                <a:gdLst>
                  <a:gd name="T0" fmla="*/ 138 w 41"/>
                  <a:gd name="T1" fmla="*/ 5774 h 416"/>
                  <a:gd name="T2" fmla="*/ 96 w 41"/>
                  <a:gd name="T3" fmla="*/ 5710 h 416"/>
                  <a:gd name="T4" fmla="*/ 96 w 41"/>
                  <a:gd name="T5" fmla="*/ 5710 h 416"/>
                  <a:gd name="T6" fmla="*/ 215 w 41"/>
                  <a:gd name="T7" fmla="*/ 5398 h 416"/>
                  <a:gd name="T8" fmla="*/ 215 w 41"/>
                  <a:gd name="T9" fmla="*/ 5398 h 416"/>
                  <a:gd name="T10" fmla="*/ 215 w 41"/>
                  <a:gd name="T11" fmla="*/ 5356 h 416"/>
                  <a:gd name="T12" fmla="*/ 215 w 41"/>
                  <a:gd name="T13" fmla="*/ 5356 h 416"/>
                  <a:gd name="T14" fmla="*/ 0 w 41"/>
                  <a:gd name="T15" fmla="*/ 4173 h 416"/>
                  <a:gd name="T16" fmla="*/ 0 w 41"/>
                  <a:gd name="T17" fmla="*/ 4173 h 416"/>
                  <a:gd name="T18" fmla="*/ 0 w 41"/>
                  <a:gd name="T19" fmla="*/ 4124 h 416"/>
                  <a:gd name="T20" fmla="*/ 0 w 41"/>
                  <a:gd name="T21" fmla="*/ 4124 h 416"/>
                  <a:gd name="T22" fmla="*/ 138 w 41"/>
                  <a:gd name="T23" fmla="*/ 3388 h 416"/>
                  <a:gd name="T24" fmla="*/ 138 w 41"/>
                  <a:gd name="T25" fmla="*/ 3388 h 416"/>
                  <a:gd name="T26" fmla="*/ 138 w 41"/>
                  <a:gd name="T27" fmla="*/ 3248 h 416"/>
                  <a:gd name="T28" fmla="*/ 138 w 41"/>
                  <a:gd name="T29" fmla="*/ 3248 h 416"/>
                  <a:gd name="T30" fmla="*/ 138 w 41"/>
                  <a:gd name="T31" fmla="*/ 2912 h 416"/>
                  <a:gd name="T32" fmla="*/ 138 w 41"/>
                  <a:gd name="T33" fmla="*/ 2912 h 416"/>
                  <a:gd name="T34" fmla="*/ 153 w 41"/>
                  <a:gd name="T35" fmla="*/ 2667 h 416"/>
                  <a:gd name="T36" fmla="*/ 153 w 41"/>
                  <a:gd name="T37" fmla="*/ 2667 h 416"/>
                  <a:gd name="T38" fmla="*/ 353 w 41"/>
                  <a:gd name="T39" fmla="*/ 1804 h 416"/>
                  <a:gd name="T40" fmla="*/ 353 w 41"/>
                  <a:gd name="T41" fmla="*/ 1804 h 416"/>
                  <a:gd name="T42" fmla="*/ 362 w 41"/>
                  <a:gd name="T43" fmla="*/ 1609 h 416"/>
                  <a:gd name="T44" fmla="*/ 362 w 41"/>
                  <a:gd name="T45" fmla="*/ 1609 h 416"/>
                  <a:gd name="T46" fmla="*/ 337 w 41"/>
                  <a:gd name="T47" fmla="*/ 922 h 416"/>
                  <a:gd name="T48" fmla="*/ 337 w 41"/>
                  <a:gd name="T49" fmla="*/ 922 h 416"/>
                  <a:gd name="T50" fmla="*/ 337 w 41"/>
                  <a:gd name="T51" fmla="*/ 778 h 416"/>
                  <a:gd name="T52" fmla="*/ 337 w 41"/>
                  <a:gd name="T53" fmla="*/ 778 h 416"/>
                  <a:gd name="T54" fmla="*/ 448 w 41"/>
                  <a:gd name="T55" fmla="*/ 58 h 416"/>
                  <a:gd name="T56" fmla="*/ 448 w 41"/>
                  <a:gd name="T57" fmla="*/ 58 h 416"/>
                  <a:gd name="T58" fmla="*/ 448 w 41"/>
                  <a:gd name="T59" fmla="*/ 58 h 416"/>
                  <a:gd name="T60" fmla="*/ 496 w 41"/>
                  <a:gd name="T61" fmla="*/ 0 h 416"/>
                  <a:gd name="T62" fmla="*/ 496 w 41"/>
                  <a:gd name="T63" fmla="*/ 0 h 416"/>
                  <a:gd name="T64" fmla="*/ 552 w 41"/>
                  <a:gd name="T65" fmla="*/ 69 h 416"/>
                  <a:gd name="T66" fmla="*/ 552 w 41"/>
                  <a:gd name="T67" fmla="*/ 69 h 416"/>
                  <a:gd name="T68" fmla="*/ 448 w 41"/>
                  <a:gd name="T69" fmla="*/ 778 h 416"/>
                  <a:gd name="T70" fmla="*/ 448 w 41"/>
                  <a:gd name="T71" fmla="*/ 778 h 416"/>
                  <a:gd name="T72" fmla="*/ 448 w 41"/>
                  <a:gd name="T73" fmla="*/ 922 h 416"/>
                  <a:gd name="T74" fmla="*/ 448 w 41"/>
                  <a:gd name="T75" fmla="*/ 922 h 416"/>
                  <a:gd name="T76" fmla="*/ 473 w 41"/>
                  <a:gd name="T77" fmla="*/ 1609 h 416"/>
                  <a:gd name="T78" fmla="*/ 473 w 41"/>
                  <a:gd name="T79" fmla="*/ 1609 h 416"/>
                  <a:gd name="T80" fmla="*/ 459 w 41"/>
                  <a:gd name="T81" fmla="*/ 1821 h 416"/>
                  <a:gd name="T82" fmla="*/ 459 w 41"/>
                  <a:gd name="T83" fmla="*/ 1821 h 416"/>
                  <a:gd name="T84" fmla="*/ 257 w 41"/>
                  <a:gd name="T85" fmla="*/ 2681 h 416"/>
                  <a:gd name="T86" fmla="*/ 257 w 41"/>
                  <a:gd name="T87" fmla="*/ 2681 h 416"/>
                  <a:gd name="T88" fmla="*/ 232 w 41"/>
                  <a:gd name="T89" fmla="*/ 2912 h 416"/>
                  <a:gd name="T90" fmla="*/ 232 w 41"/>
                  <a:gd name="T91" fmla="*/ 2912 h 416"/>
                  <a:gd name="T92" fmla="*/ 237 w 41"/>
                  <a:gd name="T93" fmla="*/ 3248 h 416"/>
                  <a:gd name="T94" fmla="*/ 237 w 41"/>
                  <a:gd name="T95" fmla="*/ 3248 h 416"/>
                  <a:gd name="T96" fmla="*/ 237 w 41"/>
                  <a:gd name="T97" fmla="*/ 3388 h 416"/>
                  <a:gd name="T98" fmla="*/ 237 w 41"/>
                  <a:gd name="T99" fmla="*/ 3388 h 416"/>
                  <a:gd name="T100" fmla="*/ 104 w 41"/>
                  <a:gd name="T101" fmla="*/ 4124 h 416"/>
                  <a:gd name="T102" fmla="*/ 104 w 41"/>
                  <a:gd name="T103" fmla="*/ 4124 h 416"/>
                  <a:gd name="T104" fmla="*/ 104 w 41"/>
                  <a:gd name="T105" fmla="*/ 4166 h 416"/>
                  <a:gd name="T106" fmla="*/ 104 w 41"/>
                  <a:gd name="T107" fmla="*/ 4166 h 416"/>
                  <a:gd name="T108" fmla="*/ 320 w 41"/>
                  <a:gd name="T109" fmla="*/ 5356 h 416"/>
                  <a:gd name="T110" fmla="*/ 320 w 41"/>
                  <a:gd name="T111" fmla="*/ 5356 h 416"/>
                  <a:gd name="T112" fmla="*/ 320 w 41"/>
                  <a:gd name="T113" fmla="*/ 5398 h 416"/>
                  <a:gd name="T114" fmla="*/ 320 w 41"/>
                  <a:gd name="T115" fmla="*/ 5398 h 416"/>
                  <a:gd name="T116" fmla="*/ 200 w 41"/>
                  <a:gd name="T117" fmla="*/ 5747 h 416"/>
                  <a:gd name="T118" fmla="*/ 200 w 41"/>
                  <a:gd name="T119" fmla="*/ 5747 h 416"/>
                  <a:gd name="T120" fmla="*/ 153 w 41"/>
                  <a:gd name="T121" fmla="*/ 5774 h 416"/>
                  <a:gd name="T122" fmla="*/ 153 w 41"/>
                  <a:gd name="T123" fmla="*/ 5774 h 416"/>
                  <a:gd name="T124" fmla="*/ 138 w 41"/>
                  <a:gd name="T125" fmla="*/ 5774 h 4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
                  <a:gd name="T190" fmla="*/ 0 h 416"/>
                  <a:gd name="T191" fmla="*/ 41 w 41"/>
                  <a:gd name="T192" fmla="*/ 416 h 4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 h="416">
                    <a:moveTo>
                      <a:pt x="10" y="416"/>
                    </a:moveTo>
                    <a:cubicBezTo>
                      <a:pt x="8" y="415"/>
                      <a:pt x="7" y="413"/>
                      <a:pt x="7" y="411"/>
                    </a:cubicBezTo>
                    <a:cubicBezTo>
                      <a:pt x="7" y="411"/>
                      <a:pt x="7" y="411"/>
                      <a:pt x="7" y="411"/>
                    </a:cubicBezTo>
                    <a:cubicBezTo>
                      <a:pt x="11" y="403"/>
                      <a:pt x="16" y="404"/>
                      <a:pt x="16" y="389"/>
                    </a:cubicBezTo>
                    <a:cubicBezTo>
                      <a:pt x="16" y="389"/>
                      <a:pt x="16" y="389"/>
                      <a:pt x="16" y="389"/>
                    </a:cubicBezTo>
                    <a:cubicBezTo>
                      <a:pt x="16" y="388"/>
                      <a:pt x="16" y="387"/>
                      <a:pt x="16" y="386"/>
                    </a:cubicBezTo>
                    <a:cubicBezTo>
                      <a:pt x="16" y="386"/>
                      <a:pt x="16" y="386"/>
                      <a:pt x="16" y="386"/>
                    </a:cubicBezTo>
                    <a:cubicBezTo>
                      <a:pt x="15" y="369"/>
                      <a:pt x="1" y="325"/>
                      <a:pt x="0" y="301"/>
                    </a:cubicBezTo>
                    <a:cubicBezTo>
                      <a:pt x="0" y="301"/>
                      <a:pt x="0" y="301"/>
                      <a:pt x="0" y="301"/>
                    </a:cubicBezTo>
                    <a:cubicBezTo>
                      <a:pt x="0" y="299"/>
                      <a:pt x="0" y="298"/>
                      <a:pt x="0" y="297"/>
                    </a:cubicBezTo>
                    <a:cubicBezTo>
                      <a:pt x="0" y="297"/>
                      <a:pt x="0" y="297"/>
                      <a:pt x="0" y="297"/>
                    </a:cubicBezTo>
                    <a:cubicBezTo>
                      <a:pt x="0" y="274"/>
                      <a:pt x="9" y="260"/>
                      <a:pt x="10" y="244"/>
                    </a:cubicBezTo>
                    <a:cubicBezTo>
                      <a:pt x="10" y="244"/>
                      <a:pt x="10" y="244"/>
                      <a:pt x="10" y="244"/>
                    </a:cubicBezTo>
                    <a:cubicBezTo>
                      <a:pt x="10" y="240"/>
                      <a:pt x="10" y="237"/>
                      <a:pt x="10" y="234"/>
                    </a:cubicBezTo>
                    <a:cubicBezTo>
                      <a:pt x="10" y="234"/>
                      <a:pt x="10" y="234"/>
                      <a:pt x="10" y="234"/>
                    </a:cubicBezTo>
                    <a:cubicBezTo>
                      <a:pt x="10" y="226"/>
                      <a:pt x="10" y="218"/>
                      <a:pt x="10" y="210"/>
                    </a:cubicBezTo>
                    <a:cubicBezTo>
                      <a:pt x="10" y="210"/>
                      <a:pt x="10" y="210"/>
                      <a:pt x="10" y="210"/>
                    </a:cubicBezTo>
                    <a:cubicBezTo>
                      <a:pt x="10" y="204"/>
                      <a:pt x="10" y="198"/>
                      <a:pt x="11" y="192"/>
                    </a:cubicBezTo>
                    <a:cubicBezTo>
                      <a:pt x="11" y="192"/>
                      <a:pt x="11" y="192"/>
                      <a:pt x="11" y="192"/>
                    </a:cubicBezTo>
                    <a:cubicBezTo>
                      <a:pt x="14" y="172"/>
                      <a:pt x="24" y="151"/>
                      <a:pt x="26" y="130"/>
                    </a:cubicBezTo>
                    <a:cubicBezTo>
                      <a:pt x="26" y="130"/>
                      <a:pt x="26" y="130"/>
                      <a:pt x="26" y="130"/>
                    </a:cubicBezTo>
                    <a:cubicBezTo>
                      <a:pt x="27" y="125"/>
                      <a:pt x="27" y="121"/>
                      <a:pt x="27" y="116"/>
                    </a:cubicBezTo>
                    <a:cubicBezTo>
                      <a:pt x="27" y="116"/>
                      <a:pt x="27" y="116"/>
                      <a:pt x="27" y="116"/>
                    </a:cubicBezTo>
                    <a:cubicBezTo>
                      <a:pt x="27" y="100"/>
                      <a:pt x="25" y="83"/>
                      <a:pt x="25" y="66"/>
                    </a:cubicBezTo>
                    <a:cubicBezTo>
                      <a:pt x="25" y="66"/>
                      <a:pt x="25" y="66"/>
                      <a:pt x="25" y="66"/>
                    </a:cubicBezTo>
                    <a:cubicBezTo>
                      <a:pt x="25" y="63"/>
                      <a:pt x="25" y="59"/>
                      <a:pt x="25" y="56"/>
                    </a:cubicBezTo>
                    <a:cubicBezTo>
                      <a:pt x="25" y="56"/>
                      <a:pt x="25" y="56"/>
                      <a:pt x="25" y="56"/>
                    </a:cubicBezTo>
                    <a:cubicBezTo>
                      <a:pt x="26" y="39"/>
                      <a:pt x="30" y="21"/>
                      <a:pt x="33" y="4"/>
                    </a:cubicBezTo>
                    <a:cubicBezTo>
                      <a:pt x="33" y="4"/>
                      <a:pt x="33" y="4"/>
                      <a:pt x="33" y="4"/>
                    </a:cubicBezTo>
                    <a:cubicBezTo>
                      <a:pt x="33" y="4"/>
                      <a:pt x="33" y="4"/>
                      <a:pt x="33" y="4"/>
                    </a:cubicBezTo>
                    <a:cubicBezTo>
                      <a:pt x="33" y="1"/>
                      <a:pt x="35" y="0"/>
                      <a:pt x="37" y="0"/>
                    </a:cubicBezTo>
                    <a:cubicBezTo>
                      <a:pt x="37" y="0"/>
                      <a:pt x="37" y="0"/>
                      <a:pt x="37" y="0"/>
                    </a:cubicBezTo>
                    <a:cubicBezTo>
                      <a:pt x="39" y="1"/>
                      <a:pt x="41" y="3"/>
                      <a:pt x="41" y="5"/>
                    </a:cubicBezTo>
                    <a:cubicBezTo>
                      <a:pt x="41" y="5"/>
                      <a:pt x="41" y="5"/>
                      <a:pt x="41" y="5"/>
                    </a:cubicBezTo>
                    <a:cubicBezTo>
                      <a:pt x="38" y="22"/>
                      <a:pt x="34" y="40"/>
                      <a:pt x="33" y="56"/>
                    </a:cubicBezTo>
                    <a:cubicBezTo>
                      <a:pt x="33" y="56"/>
                      <a:pt x="33" y="56"/>
                      <a:pt x="33" y="56"/>
                    </a:cubicBezTo>
                    <a:cubicBezTo>
                      <a:pt x="33" y="60"/>
                      <a:pt x="33" y="63"/>
                      <a:pt x="33" y="66"/>
                    </a:cubicBezTo>
                    <a:cubicBezTo>
                      <a:pt x="33" y="66"/>
                      <a:pt x="33" y="66"/>
                      <a:pt x="33" y="66"/>
                    </a:cubicBezTo>
                    <a:cubicBezTo>
                      <a:pt x="33" y="83"/>
                      <a:pt x="35" y="100"/>
                      <a:pt x="35" y="116"/>
                    </a:cubicBezTo>
                    <a:cubicBezTo>
                      <a:pt x="35" y="116"/>
                      <a:pt x="35" y="116"/>
                      <a:pt x="35" y="116"/>
                    </a:cubicBezTo>
                    <a:cubicBezTo>
                      <a:pt x="35" y="121"/>
                      <a:pt x="35" y="126"/>
                      <a:pt x="34" y="131"/>
                    </a:cubicBezTo>
                    <a:cubicBezTo>
                      <a:pt x="34" y="131"/>
                      <a:pt x="34" y="131"/>
                      <a:pt x="34" y="131"/>
                    </a:cubicBezTo>
                    <a:cubicBezTo>
                      <a:pt x="32" y="154"/>
                      <a:pt x="22" y="175"/>
                      <a:pt x="19" y="193"/>
                    </a:cubicBezTo>
                    <a:cubicBezTo>
                      <a:pt x="19" y="193"/>
                      <a:pt x="19" y="193"/>
                      <a:pt x="19" y="193"/>
                    </a:cubicBezTo>
                    <a:cubicBezTo>
                      <a:pt x="18" y="199"/>
                      <a:pt x="17" y="205"/>
                      <a:pt x="17" y="210"/>
                    </a:cubicBezTo>
                    <a:cubicBezTo>
                      <a:pt x="17" y="210"/>
                      <a:pt x="17" y="210"/>
                      <a:pt x="17" y="210"/>
                    </a:cubicBezTo>
                    <a:cubicBezTo>
                      <a:pt x="17" y="218"/>
                      <a:pt x="18" y="226"/>
                      <a:pt x="18" y="234"/>
                    </a:cubicBezTo>
                    <a:cubicBezTo>
                      <a:pt x="18" y="234"/>
                      <a:pt x="18" y="234"/>
                      <a:pt x="18" y="234"/>
                    </a:cubicBezTo>
                    <a:cubicBezTo>
                      <a:pt x="18" y="237"/>
                      <a:pt x="18" y="241"/>
                      <a:pt x="18" y="244"/>
                    </a:cubicBezTo>
                    <a:cubicBezTo>
                      <a:pt x="18" y="244"/>
                      <a:pt x="18" y="244"/>
                      <a:pt x="18" y="244"/>
                    </a:cubicBezTo>
                    <a:cubicBezTo>
                      <a:pt x="16" y="263"/>
                      <a:pt x="8" y="277"/>
                      <a:pt x="8" y="297"/>
                    </a:cubicBezTo>
                    <a:cubicBezTo>
                      <a:pt x="8" y="297"/>
                      <a:pt x="8" y="297"/>
                      <a:pt x="8" y="297"/>
                    </a:cubicBezTo>
                    <a:cubicBezTo>
                      <a:pt x="8" y="298"/>
                      <a:pt x="8" y="299"/>
                      <a:pt x="8" y="300"/>
                    </a:cubicBezTo>
                    <a:cubicBezTo>
                      <a:pt x="8" y="300"/>
                      <a:pt x="8" y="300"/>
                      <a:pt x="8" y="300"/>
                    </a:cubicBezTo>
                    <a:cubicBezTo>
                      <a:pt x="9" y="323"/>
                      <a:pt x="23" y="366"/>
                      <a:pt x="24" y="386"/>
                    </a:cubicBezTo>
                    <a:cubicBezTo>
                      <a:pt x="24" y="386"/>
                      <a:pt x="24" y="386"/>
                      <a:pt x="24" y="386"/>
                    </a:cubicBezTo>
                    <a:cubicBezTo>
                      <a:pt x="24" y="387"/>
                      <a:pt x="24" y="388"/>
                      <a:pt x="24" y="389"/>
                    </a:cubicBezTo>
                    <a:cubicBezTo>
                      <a:pt x="24" y="389"/>
                      <a:pt x="24" y="389"/>
                      <a:pt x="24" y="389"/>
                    </a:cubicBezTo>
                    <a:cubicBezTo>
                      <a:pt x="24" y="406"/>
                      <a:pt x="15" y="411"/>
                      <a:pt x="15" y="414"/>
                    </a:cubicBezTo>
                    <a:cubicBezTo>
                      <a:pt x="15" y="414"/>
                      <a:pt x="15" y="414"/>
                      <a:pt x="15" y="414"/>
                    </a:cubicBezTo>
                    <a:cubicBezTo>
                      <a:pt x="14" y="415"/>
                      <a:pt x="13" y="416"/>
                      <a:pt x="11" y="416"/>
                    </a:cubicBezTo>
                    <a:cubicBezTo>
                      <a:pt x="11" y="416"/>
                      <a:pt x="11" y="416"/>
                      <a:pt x="11" y="416"/>
                    </a:cubicBezTo>
                    <a:cubicBezTo>
                      <a:pt x="11" y="416"/>
                      <a:pt x="10" y="416"/>
                      <a:pt x="10" y="416"/>
                    </a:cubicBezTo>
                    <a:close/>
                  </a:path>
                </a:pathLst>
              </a:custGeom>
              <a:solidFill>
                <a:srgbClr val="FF0000"/>
              </a:solidFill>
              <a:ln w="9525">
                <a:noFill/>
                <a:round/>
                <a:headEnd/>
                <a:tailEnd/>
              </a:ln>
            </p:spPr>
            <p:txBody>
              <a:bodyPr/>
              <a:lstStyle/>
              <a:p>
                <a:endParaRPr lang="en-US"/>
              </a:p>
            </p:txBody>
          </p:sp>
          <p:sp>
            <p:nvSpPr>
              <p:cNvPr id="17432" name="Freeform 28"/>
              <p:cNvSpPr>
                <a:spLocks noChangeAspect="1"/>
              </p:cNvSpPr>
              <p:nvPr/>
            </p:nvSpPr>
            <p:spPr bwMode="auto">
              <a:xfrm>
                <a:off x="2970" y="1725"/>
                <a:ext cx="81" cy="1264"/>
              </a:xfrm>
              <a:custGeom>
                <a:avLst/>
                <a:gdLst>
                  <a:gd name="T0" fmla="*/ 316 w 48"/>
                  <a:gd name="T1" fmla="*/ 10318 h 747"/>
                  <a:gd name="T2" fmla="*/ 236 w 48"/>
                  <a:gd name="T3" fmla="*/ 10044 h 747"/>
                  <a:gd name="T4" fmla="*/ 236 w 48"/>
                  <a:gd name="T5" fmla="*/ 10044 h 747"/>
                  <a:gd name="T6" fmla="*/ 245 w 48"/>
                  <a:gd name="T7" fmla="*/ 9946 h 747"/>
                  <a:gd name="T8" fmla="*/ 245 w 48"/>
                  <a:gd name="T9" fmla="*/ 9946 h 747"/>
                  <a:gd name="T10" fmla="*/ 552 w 48"/>
                  <a:gd name="T11" fmla="*/ 9039 h 747"/>
                  <a:gd name="T12" fmla="*/ 552 w 48"/>
                  <a:gd name="T13" fmla="*/ 9039 h 747"/>
                  <a:gd name="T14" fmla="*/ 552 w 48"/>
                  <a:gd name="T15" fmla="*/ 9036 h 747"/>
                  <a:gd name="T16" fmla="*/ 552 w 48"/>
                  <a:gd name="T17" fmla="*/ 9036 h 747"/>
                  <a:gd name="T18" fmla="*/ 223 w 48"/>
                  <a:gd name="T19" fmla="*/ 7413 h 747"/>
                  <a:gd name="T20" fmla="*/ 223 w 48"/>
                  <a:gd name="T21" fmla="*/ 7413 h 747"/>
                  <a:gd name="T22" fmla="*/ 83 w 48"/>
                  <a:gd name="T23" fmla="*/ 5650 h 747"/>
                  <a:gd name="T24" fmla="*/ 83 w 48"/>
                  <a:gd name="T25" fmla="*/ 5650 h 747"/>
                  <a:gd name="T26" fmla="*/ 41 w 48"/>
                  <a:gd name="T27" fmla="*/ 4592 h 747"/>
                  <a:gd name="T28" fmla="*/ 41 w 48"/>
                  <a:gd name="T29" fmla="*/ 4592 h 747"/>
                  <a:gd name="T30" fmla="*/ 0 w 48"/>
                  <a:gd name="T31" fmla="*/ 3044 h 747"/>
                  <a:gd name="T32" fmla="*/ 0 w 48"/>
                  <a:gd name="T33" fmla="*/ 3044 h 747"/>
                  <a:gd name="T34" fmla="*/ 0 w 48"/>
                  <a:gd name="T35" fmla="*/ 2631 h 747"/>
                  <a:gd name="T36" fmla="*/ 0 w 48"/>
                  <a:gd name="T37" fmla="*/ 2631 h 747"/>
                  <a:gd name="T38" fmla="*/ 162 w 48"/>
                  <a:gd name="T39" fmla="*/ 58 h 747"/>
                  <a:gd name="T40" fmla="*/ 162 w 48"/>
                  <a:gd name="T41" fmla="*/ 58 h 747"/>
                  <a:gd name="T42" fmla="*/ 223 w 48"/>
                  <a:gd name="T43" fmla="*/ 0 h 747"/>
                  <a:gd name="T44" fmla="*/ 223 w 48"/>
                  <a:gd name="T45" fmla="*/ 0 h 747"/>
                  <a:gd name="T46" fmla="*/ 273 w 48"/>
                  <a:gd name="T47" fmla="*/ 58 h 747"/>
                  <a:gd name="T48" fmla="*/ 273 w 48"/>
                  <a:gd name="T49" fmla="*/ 58 h 747"/>
                  <a:gd name="T50" fmla="*/ 116 w 48"/>
                  <a:gd name="T51" fmla="*/ 2631 h 747"/>
                  <a:gd name="T52" fmla="*/ 116 w 48"/>
                  <a:gd name="T53" fmla="*/ 2631 h 747"/>
                  <a:gd name="T54" fmla="*/ 116 w 48"/>
                  <a:gd name="T55" fmla="*/ 3044 h 747"/>
                  <a:gd name="T56" fmla="*/ 116 w 48"/>
                  <a:gd name="T57" fmla="*/ 3044 h 747"/>
                  <a:gd name="T58" fmla="*/ 154 w 48"/>
                  <a:gd name="T59" fmla="*/ 4592 h 747"/>
                  <a:gd name="T60" fmla="*/ 154 w 48"/>
                  <a:gd name="T61" fmla="*/ 4592 h 747"/>
                  <a:gd name="T62" fmla="*/ 196 w 48"/>
                  <a:gd name="T63" fmla="*/ 5650 h 747"/>
                  <a:gd name="T64" fmla="*/ 196 w 48"/>
                  <a:gd name="T65" fmla="*/ 5650 h 747"/>
                  <a:gd name="T66" fmla="*/ 331 w 48"/>
                  <a:gd name="T67" fmla="*/ 7393 h 747"/>
                  <a:gd name="T68" fmla="*/ 331 w 48"/>
                  <a:gd name="T69" fmla="*/ 7393 h 747"/>
                  <a:gd name="T70" fmla="*/ 658 w 48"/>
                  <a:gd name="T71" fmla="*/ 9036 h 747"/>
                  <a:gd name="T72" fmla="*/ 658 w 48"/>
                  <a:gd name="T73" fmla="*/ 9036 h 747"/>
                  <a:gd name="T74" fmla="*/ 658 w 48"/>
                  <a:gd name="T75" fmla="*/ 9039 h 747"/>
                  <a:gd name="T76" fmla="*/ 658 w 48"/>
                  <a:gd name="T77" fmla="*/ 9039 h 747"/>
                  <a:gd name="T78" fmla="*/ 356 w 48"/>
                  <a:gd name="T79" fmla="*/ 9961 h 747"/>
                  <a:gd name="T80" fmla="*/ 356 w 48"/>
                  <a:gd name="T81" fmla="*/ 9961 h 747"/>
                  <a:gd name="T82" fmla="*/ 341 w 48"/>
                  <a:gd name="T83" fmla="*/ 10044 h 747"/>
                  <a:gd name="T84" fmla="*/ 341 w 48"/>
                  <a:gd name="T85" fmla="*/ 10044 h 747"/>
                  <a:gd name="T86" fmla="*/ 424 w 48"/>
                  <a:gd name="T87" fmla="*/ 10296 h 747"/>
                  <a:gd name="T88" fmla="*/ 424 w 48"/>
                  <a:gd name="T89" fmla="*/ 10296 h 747"/>
                  <a:gd name="T90" fmla="*/ 378 w 48"/>
                  <a:gd name="T91" fmla="*/ 10362 h 747"/>
                  <a:gd name="T92" fmla="*/ 378 w 48"/>
                  <a:gd name="T93" fmla="*/ 10362 h 747"/>
                  <a:gd name="T94" fmla="*/ 376 w 48"/>
                  <a:gd name="T95" fmla="*/ 10362 h 747"/>
                  <a:gd name="T96" fmla="*/ 376 w 48"/>
                  <a:gd name="T97" fmla="*/ 10362 h 747"/>
                  <a:gd name="T98" fmla="*/ 316 w 48"/>
                  <a:gd name="T99" fmla="*/ 10318 h 7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747"/>
                  <a:gd name="T152" fmla="*/ 48 w 48"/>
                  <a:gd name="T153" fmla="*/ 747 h 7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747">
                    <a:moveTo>
                      <a:pt x="23" y="744"/>
                    </a:moveTo>
                    <a:cubicBezTo>
                      <a:pt x="23" y="741"/>
                      <a:pt x="18" y="735"/>
                      <a:pt x="17" y="724"/>
                    </a:cubicBezTo>
                    <a:cubicBezTo>
                      <a:pt x="17" y="724"/>
                      <a:pt x="17" y="724"/>
                      <a:pt x="17" y="724"/>
                    </a:cubicBezTo>
                    <a:cubicBezTo>
                      <a:pt x="17" y="722"/>
                      <a:pt x="18" y="719"/>
                      <a:pt x="18" y="717"/>
                    </a:cubicBezTo>
                    <a:cubicBezTo>
                      <a:pt x="18" y="717"/>
                      <a:pt x="18" y="717"/>
                      <a:pt x="18" y="717"/>
                    </a:cubicBezTo>
                    <a:cubicBezTo>
                      <a:pt x="21" y="699"/>
                      <a:pt x="40" y="680"/>
                      <a:pt x="40" y="652"/>
                    </a:cubicBezTo>
                    <a:cubicBezTo>
                      <a:pt x="40" y="652"/>
                      <a:pt x="40" y="652"/>
                      <a:pt x="40" y="652"/>
                    </a:cubicBezTo>
                    <a:cubicBezTo>
                      <a:pt x="40" y="652"/>
                      <a:pt x="40" y="652"/>
                      <a:pt x="40" y="651"/>
                    </a:cubicBezTo>
                    <a:cubicBezTo>
                      <a:pt x="40" y="651"/>
                      <a:pt x="40" y="651"/>
                      <a:pt x="40" y="651"/>
                    </a:cubicBezTo>
                    <a:cubicBezTo>
                      <a:pt x="39" y="622"/>
                      <a:pt x="21" y="575"/>
                      <a:pt x="16" y="534"/>
                    </a:cubicBezTo>
                    <a:cubicBezTo>
                      <a:pt x="16" y="534"/>
                      <a:pt x="16" y="534"/>
                      <a:pt x="16" y="534"/>
                    </a:cubicBezTo>
                    <a:cubicBezTo>
                      <a:pt x="10" y="493"/>
                      <a:pt x="9" y="464"/>
                      <a:pt x="6" y="407"/>
                    </a:cubicBezTo>
                    <a:cubicBezTo>
                      <a:pt x="6" y="407"/>
                      <a:pt x="6" y="407"/>
                      <a:pt x="6" y="407"/>
                    </a:cubicBezTo>
                    <a:cubicBezTo>
                      <a:pt x="5" y="385"/>
                      <a:pt x="4" y="359"/>
                      <a:pt x="3" y="331"/>
                    </a:cubicBezTo>
                    <a:cubicBezTo>
                      <a:pt x="3" y="331"/>
                      <a:pt x="3" y="331"/>
                      <a:pt x="3" y="331"/>
                    </a:cubicBezTo>
                    <a:cubicBezTo>
                      <a:pt x="1" y="296"/>
                      <a:pt x="0" y="257"/>
                      <a:pt x="0" y="219"/>
                    </a:cubicBezTo>
                    <a:cubicBezTo>
                      <a:pt x="0" y="219"/>
                      <a:pt x="0" y="219"/>
                      <a:pt x="0" y="219"/>
                    </a:cubicBezTo>
                    <a:cubicBezTo>
                      <a:pt x="0" y="209"/>
                      <a:pt x="0" y="200"/>
                      <a:pt x="0" y="190"/>
                    </a:cubicBezTo>
                    <a:cubicBezTo>
                      <a:pt x="0" y="190"/>
                      <a:pt x="0" y="190"/>
                      <a:pt x="0" y="190"/>
                    </a:cubicBezTo>
                    <a:cubicBezTo>
                      <a:pt x="1" y="135"/>
                      <a:pt x="8" y="61"/>
                      <a:pt x="12" y="4"/>
                    </a:cubicBezTo>
                    <a:cubicBezTo>
                      <a:pt x="12" y="4"/>
                      <a:pt x="12" y="4"/>
                      <a:pt x="12" y="4"/>
                    </a:cubicBezTo>
                    <a:cubicBezTo>
                      <a:pt x="12" y="2"/>
                      <a:pt x="14" y="0"/>
                      <a:pt x="16" y="0"/>
                    </a:cubicBezTo>
                    <a:cubicBezTo>
                      <a:pt x="16" y="0"/>
                      <a:pt x="16" y="0"/>
                      <a:pt x="16" y="0"/>
                    </a:cubicBezTo>
                    <a:cubicBezTo>
                      <a:pt x="18" y="0"/>
                      <a:pt x="20" y="2"/>
                      <a:pt x="20" y="4"/>
                    </a:cubicBezTo>
                    <a:cubicBezTo>
                      <a:pt x="20" y="4"/>
                      <a:pt x="20" y="4"/>
                      <a:pt x="20" y="4"/>
                    </a:cubicBezTo>
                    <a:cubicBezTo>
                      <a:pt x="16" y="61"/>
                      <a:pt x="9" y="136"/>
                      <a:pt x="8" y="190"/>
                    </a:cubicBezTo>
                    <a:cubicBezTo>
                      <a:pt x="8" y="190"/>
                      <a:pt x="8" y="190"/>
                      <a:pt x="8" y="190"/>
                    </a:cubicBezTo>
                    <a:cubicBezTo>
                      <a:pt x="8" y="200"/>
                      <a:pt x="8" y="209"/>
                      <a:pt x="8" y="219"/>
                    </a:cubicBezTo>
                    <a:cubicBezTo>
                      <a:pt x="8" y="219"/>
                      <a:pt x="8" y="219"/>
                      <a:pt x="8" y="219"/>
                    </a:cubicBezTo>
                    <a:cubicBezTo>
                      <a:pt x="8" y="257"/>
                      <a:pt x="9" y="296"/>
                      <a:pt x="11" y="331"/>
                    </a:cubicBezTo>
                    <a:cubicBezTo>
                      <a:pt x="11" y="331"/>
                      <a:pt x="11" y="331"/>
                      <a:pt x="11" y="331"/>
                    </a:cubicBezTo>
                    <a:cubicBezTo>
                      <a:pt x="12" y="359"/>
                      <a:pt x="13" y="385"/>
                      <a:pt x="14" y="407"/>
                    </a:cubicBezTo>
                    <a:cubicBezTo>
                      <a:pt x="14" y="407"/>
                      <a:pt x="14" y="407"/>
                      <a:pt x="14" y="407"/>
                    </a:cubicBezTo>
                    <a:cubicBezTo>
                      <a:pt x="17" y="464"/>
                      <a:pt x="18" y="492"/>
                      <a:pt x="24" y="533"/>
                    </a:cubicBezTo>
                    <a:cubicBezTo>
                      <a:pt x="24" y="533"/>
                      <a:pt x="24" y="533"/>
                      <a:pt x="24" y="533"/>
                    </a:cubicBezTo>
                    <a:cubicBezTo>
                      <a:pt x="29" y="572"/>
                      <a:pt x="47" y="619"/>
                      <a:pt x="48" y="651"/>
                    </a:cubicBezTo>
                    <a:cubicBezTo>
                      <a:pt x="48" y="651"/>
                      <a:pt x="48" y="651"/>
                      <a:pt x="48" y="651"/>
                    </a:cubicBezTo>
                    <a:cubicBezTo>
                      <a:pt x="48" y="651"/>
                      <a:pt x="48" y="652"/>
                      <a:pt x="48" y="652"/>
                    </a:cubicBezTo>
                    <a:cubicBezTo>
                      <a:pt x="48" y="652"/>
                      <a:pt x="48" y="652"/>
                      <a:pt x="48" y="652"/>
                    </a:cubicBezTo>
                    <a:cubicBezTo>
                      <a:pt x="47" y="684"/>
                      <a:pt x="28" y="705"/>
                      <a:pt x="26" y="718"/>
                    </a:cubicBezTo>
                    <a:cubicBezTo>
                      <a:pt x="26" y="718"/>
                      <a:pt x="26" y="718"/>
                      <a:pt x="26" y="718"/>
                    </a:cubicBezTo>
                    <a:cubicBezTo>
                      <a:pt x="26" y="720"/>
                      <a:pt x="25" y="722"/>
                      <a:pt x="25" y="724"/>
                    </a:cubicBezTo>
                    <a:cubicBezTo>
                      <a:pt x="25" y="724"/>
                      <a:pt x="25" y="724"/>
                      <a:pt x="25" y="724"/>
                    </a:cubicBezTo>
                    <a:cubicBezTo>
                      <a:pt x="25" y="733"/>
                      <a:pt x="29" y="736"/>
                      <a:pt x="31" y="742"/>
                    </a:cubicBezTo>
                    <a:cubicBezTo>
                      <a:pt x="31" y="742"/>
                      <a:pt x="31" y="742"/>
                      <a:pt x="31" y="742"/>
                    </a:cubicBezTo>
                    <a:cubicBezTo>
                      <a:pt x="31" y="745"/>
                      <a:pt x="30" y="747"/>
                      <a:pt x="28" y="747"/>
                    </a:cubicBezTo>
                    <a:cubicBezTo>
                      <a:pt x="28" y="747"/>
                      <a:pt x="28" y="747"/>
                      <a:pt x="28" y="747"/>
                    </a:cubicBezTo>
                    <a:cubicBezTo>
                      <a:pt x="28" y="747"/>
                      <a:pt x="27" y="747"/>
                      <a:pt x="27" y="747"/>
                    </a:cubicBezTo>
                    <a:cubicBezTo>
                      <a:pt x="27" y="747"/>
                      <a:pt x="27" y="747"/>
                      <a:pt x="27" y="747"/>
                    </a:cubicBezTo>
                    <a:cubicBezTo>
                      <a:pt x="25" y="747"/>
                      <a:pt x="24" y="746"/>
                      <a:pt x="23" y="744"/>
                    </a:cubicBezTo>
                    <a:close/>
                  </a:path>
                </a:pathLst>
              </a:custGeom>
              <a:solidFill>
                <a:srgbClr val="FF0000"/>
              </a:solidFill>
              <a:ln w="9525">
                <a:noFill/>
                <a:round/>
                <a:headEnd/>
                <a:tailEnd/>
              </a:ln>
            </p:spPr>
            <p:txBody>
              <a:bodyPr/>
              <a:lstStyle/>
              <a:p>
                <a:endParaRPr lang="en-US"/>
              </a:p>
            </p:txBody>
          </p:sp>
          <p:sp>
            <p:nvSpPr>
              <p:cNvPr id="17433" name="Freeform 29"/>
              <p:cNvSpPr>
                <a:spLocks noChangeAspect="1"/>
              </p:cNvSpPr>
              <p:nvPr/>
            </p:nvSpPr>
            <p:spPr bwMode="auto">
              <a:xfrm>
                <a:off x="3063" y="2336"/>
                <a:ext cx="201" cy="658"/>
              </a:xfrm>
              <a:custGeom>
                <a:avLst/>
                <a:gdLst>
                  <a:gd name="T0" fmla="*/ 1581 w 119"/>
                  <a:gd name="T1" fmla="*/ 981 h 389"/>
                  <a:gd name="T2" fmla="*/ 1638 w 119"/>
                  <a:gd name="T3" fmla="*/ 624 h 389"/>
                  <a:gd name="T4" fmla="*/ 1610 w 119"/>
                  <a:gd name="T5" fmla="*/ 595 h 389"/>
                  <a:gd name="T6" fmla="*/ 1581 w 119"/>
                  <a:gd name="T7" fmla="*/ 624 h 389"/>
                  <a:gd name="T8" fmla="*/ 1581 w 119"/>
                  <a:gd name="T9" fmla="*/ 624 h 389"/>
                  <a:gd name="T10" fmla="*/ 1537 w 119"/>
                  <a:gd name="T11" fmla="*/ 959 h 389"/>
                  <a:gd name="T12" fmla="*/ 1301 w 119"/>
                  <a:gd name="T13" fmla="*/ 1341 h 389"/>
                  <a:gd name="T14" fmla="*/ 1171 w 119"/>
                  <a:gd name="T15" fmla="*/ 721 h 389"/>
                  <a:gd name="T16" fmla="*/ 1171 w 119"/>
                  <a:gd name="T17" fmla="*/ 475 h 389"/>
                  <a:gd name="T18" fmla="*/ 1171 w 119"/>
                  <a:gd name="T19" fmla="*/ 24 h 389"/>
                  <a:gd name="T20" fmla="*/ 1138 w 119"/>
                  <a:gd name="T21" fmla="*/ 0 h 389"/>
                  <a:gd name="T22" fmla="*/ 1113 w 119"/>
                  <a:gd name="T23" fmla="*/ 24 h 389"/>
                  <a:gd name="T24" fmla="*/ 1113 w 119"/>
                  <a:gd name="T25" fmla="*/ 475 h 389"/>
                  <a:gd name="T26" fmla="*/ 1113 w 119"/>
                  <a:gd name="T27" fmla="*/ 721 h 389"/>
                  <a:gd name="T28" fmla="*/ 1263 w 119"/>
                  <a:gd name="T29" fmla="*/ 1385 h 389"/>
                  <a:gd name="T30" fmla="*/ 1498 w 119"/>
                  <a:gd name="T31" fmla="*/ 2661 h 389"/>
                  <a:gd name="T32" fmla="*/ 1498 w 119"/>
                  <a:gd name="T33" fmla="*/ 2798 h 389"/>
                  <a:gd name="T34" fmla="*/ 1002 w 119"/>
                  <a:gd name="T35" fmla="*/ 4418 h 389"/>
                  <a:gd name="T36" fmla="*/ 24 w 119"/>
                  <a:gd name="T37" fmla="*/ 5328 h 389"/>
                  <a:gd name="T38" fmla="*/ 0 w 119"/>
                  <a:gd name="T39" fmla="*/ 5374 h 389"/>
                  <a:gd name="T40" fmla="*/ 24 w 119"/>
                  <a:gd name="T41" fmla="*/ 5387 h 389"/>
                  <a:gd name="T42" fmla="*/ 41 w 119"/>
                  <a:gd name="T43" fmla="*/ 5387 h 389"/>
                  <a:gd name="T44" fmla="*/ 41 w 119"/>
                  <a:gd name="T45" fmla="*/ 5387 h 389"/>
                  <a:gd name="T46" fmla="*/ 1061 w 119"/>
                  <a:gd name="T47" fmla="*/ 4444 h 389"/>
                  <a:gd name="T48" fmla="*/ 1557 w 119"/>
                  <a:gd name="T49" fmla="*/ 2798 h 389"/>
                  <a:gd name="T50" fmla="*/ 1557 w 119"/>
                  <a:gd name="T51" fmla="*/ 2661 h 389"/>
                  <a:gd name="T52" fmla="*/ 1334 w 119"/>
                  <a:gd name="T53" fmla="*/ 1423 h 389"/>
                  <a:gd name="T54" fmla="*/ 1334 w 119"/>
                  <a:gd name="T55" fmla="*/ 1423 h 389"/>
                  <a:gd name="T56" fmla="*/ 1581 w 119"/>
                  <a:gd name="T57" fmla="*/ 981 h 3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389"/>
                  <a:gd name="T89" fmla="*/ 119 w 119"/>
                  <a:gd name="T90" fmla="*/ 389 h 3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389">
                    <a:moveTo>
                      <a:pt x="115" y="71"/>
                    </a:moveTo>
                    <a:cubicBezTo>
                      <a:pt x="119" y="61"/>
                      <a:pt x="118" y="49"/>
                      <a:pt x="119" y="45"/>
                    </a:cubicBezTo>
                    <a:cubicBezTo>
                      <a:pt x="119" y="44"/>
                      <a:pt x="118" y="43"/>
                      <a:pt x="117" y="43"/>
                    </a:cubicBezTo>
                    <a:cubicBezTo>
                      <a:pt x="116" y="43"/>
                      <a:pt x="115" y="44"/>
                      <a:pt x="115" y="45"/>
                    </a:cubicBezTo>
                    <a:cubicBezTo>
                      <a:pt x="115" y="45"/>
                      <a:pt x="115" y="45"/>
                      <a:pt x="115" y="45"/>
                    </a:cubicBezTo>
                    <a:cubicBezTo>
                      <a:pt x="114" y="49"/>
                      <a:pt x="115" y="60"/>
                      <a:pt x="112" y="69"/>
                    </a:cubicBezTo>
                    <a:cubicBezTo>
                      <a:pt x="109" y="77"/>
                      <a:pt x="100" y="90"/>
                      <a:pt x="95" y="97"/>
                    </a:cubicBezTo>
                    <a:cubicBezTo>
                      <a:pt x="91" y="74"/>
                      <a:pt x="87" y="67"/>
                      <a:pt x="85" y="52"/>
                    </a:cubicBezTo>
                    <a:cubicBezTo>
                      <a:pt x="85" y="46"/>
                      <a:pt x="85" y="40"/>
                      <a:pt x="85" y="34"/>
                    </a:cubicBezTo>
                    <a:cubicBezTo>
                      <a:pt x="85" y="22"/>
                      <a:pt x="85" y="9"/>
                      <a:pt x="85" y="2"/>
                    </a:cubicBezTo>
                    <a:cubicBezTo>
                      <a:pt x="85" y="1"/>
                      <a:pt x="85" y="0"/>
                      <a:pt x="83" y="0"/>
                    </a:cubicBezTo>
                    <a:cubicBezTo>
                      <a:pt x="82" y="0"/>
                      <a:pt x="81" y="1"/>
                      <a:pt x="81" y="2"/>
                    </a:cubicBezTo>
                    <a:cubicBezTo>
                      <a:pt x="81" y="9"/>
                      <a:pt x="81" y="22"/>
                      <a:pt x="81" y="34"/>
                    </a:cubicBezTo>
                    <a:cubicBezTo>
                      <a:pt x="81" y="40"/>
                      <a:pt x="81" y="47"/>
                      <a:pt x="81" y="52"/>
                    </a:cubicBezTo>
                    <a:cubicBezTo>
                      <a:pt x="83" y="69"/>
                      <a:pt x="88" y="76"/>
                      <a:pt x="92" y="100"/>
                    </a:cubicBezTo>
                    <a:cubicBezTo>
                      <a:pt x="96" y="124"/>
                      <a:pt x="109" y="159"/>
                      <a:pt x="109" y="192"/>
                    </a:cubicBezTo>
                    <a:cubicBezTo>
                      <a:pt x="109" y="196"/>
                      <a:pt x="109" y="199"/>
                      <a:pt x="109" y="202"/>
                    </a:cubicBezTo>
                    <a:cubicBezTo>
                      <a:pt x="106" y="238"/>
                      <a:pt x="91" y="289"/>
                      <a:pt x="73" y="319"/>
                    </a:cubicBezTo>
                    <a:cubicBezTo>
                      <a:pt x="56" y="350"/>
                      <a:pt x="14" y="382"/>
                      <a:pt x="2" y="385"/>
                    </a:cubicBezTo>
                    <a:cubicBezTo>
                      <a:pt x="0" y="385"/>
                      <a:pt x="0" y="387"/>
                      <a:pt x="0" y="388"/>
                    </a:cubicBezTo>
                    <a:cubicBezTo>
                      <a:pt x="0" y="389"/>
                      <a:pt x="1" y="389"/>
                      <a:pt x="2" y="389"/>
                    </a:cubicBezTo>
                    <a:cubicBezTo>
                      <a:pt x="2" y="389"/>
                      <a:pt x="2" y="389"/>
                      <a:pt x="3" y="389"/>
                    </a:cubicBezTo>
                    <a:cubicBezTo>
                      <a:pt x="3" y="389"/>
                      <a:pt x="3" y="389"/>
                      <a:pt x="3" y="389"/>
                    </a:cubicBezTo>
                    <a:cubicBezTo>
                      <a:pt x="18" y="385"/>
                      <a:pt x="58" y="353"/>
                      <a:pt x="77" y="321"/>
                    </a:cubicBezTo>
                    <a:cubicBezTo>
                      <a:pt x="95" y="290"/>
                      <a:pt x="110" y="239"/>
                      <a:pt x="113" y="202"/>
                    </a:cubicBezTo>
                    <a:cubicBezTo>
                      <a:pt x="113" y="199"/>
                      <a:pt x="113" y="196"/>
                      <a:pt x="113" y="192"/>
                    </a:cubicBezTo>
                    <a:cubicBezTo>
                      <a:pt x="113" y="160"/>
                      <a:pt x="101" y="126"/>
                      <a:pt x="97" y="103"/>
                    </a:cubicBezTo>
                    <a:cubicBezTo>
                      <a:pt x="97" y="103"/>
                      <a:pt x="97" y="103"/>
                      <a:pt x="97" y="103"/>
                    </a:cubicBezTo>
                    <a:cubicBezTo>
                      <a:pt x="101" y="96"/>
                      <a:pt x="112" y="81"/>
                      <a:pt x="115" y="71"/>
                    </a:cubicBezTo>
                    <a:close/>
                  </a:path>
                </a:pathLst>
              </a:custGeom>
              <a:solidFill>
                <a:srgbClr val="FF0000"/>
              </a:solidFill>
              <a:ln w="9525">
                <a:noFill/>
                <a:round/>
                <a:headEnd/>
                <a:tailEnd/>
              </a:ln>
            </p:spPr>
            <p:txBody>
              <a:bodyPr/>
              <a:lstStyle/>
              <a:p>
                <a:endParaRPr lang="en-US"/>
              </a:p>
            </p:txBody>
          </p:sp>
          <p:sp>
            <p:nvSpPr>
              <p:cNvPr id="17434" name="Freeform 30"/>
              <p:cNvSpPr>
                <a:spLocks noChangeAspect="1"/>
              </p:cNvSpPr>
              <p:nvPr/>
            </p:nvSpPr>
            <p:spPr bwMode="auto">
              <a:xfrm>
                <a:off x="2478" y="2316"/>
                <a:ext cx="147" cy="677"/>
              </a:xfrm>
              <a:custGeom>
                <a:avLst/>
                <a:gdLst>
                  <a:gd name="T0" fmla="*/ 1183 w 87"/>
                  <a:gd name="T1" fmla="*/ 5511 h 400"/>
                  <a:gd name="T2" fmla="*/ 580 w 87"/>
                  <a:gd name="T3" fmla="*/ 4775 h 400"/>
                  <a:gd name="T4" fmla="*/ 117 w 87"/>
                  <a:gd name="T5" fmla="*/ 3414 h 400"/>
                  <a:gd name="T6" fmla="*/ 57 w 87"/>
                  <a:gd name="T7" fmla="*/ 2735 h 400"/>
                  <a:gd name="T8" fmla="*/ 96 w 87"/>
                  <a:gd name="T9" fmla="*/ 2100 h 400"/>
                  <a:gd name="T10" fmla="*/ 154 w 87"/>
                  <a:gd name="T11" fmla="*/ 1804 h 400"/>
                  <a:gd name="T12" fmla="*/ 154 w 87"/>
                  <a:gd name="T13" fmla="*/ 1791 h 400"/>
                  <a:gd name="T14" fmla="*/ 154 w 87"/>
                  <a:gd name="T15" fmla="*/ 1791 h 400"/>
                  <a:gd name="T16" fmla="*/ 357 w 87"/>
                  <a:gd name="T17" fmla="*/ 1126 h 400"/>
                  <a:gd name="T18" fmla="*/ 580 w 87"/>
                  <a:gd name="T19" fmla="*/ 567 h 400"/>
                  <a:gd name="T20" fmla="*/ 659 w 87"/>
                  <a:gd name="T21" fmla="*/ 24 h 400"/>
                  <a:gd name="T22" fmla="*/ 637 w 87"/>
                  <a:gd name="T23" fmla="*/ 0 h 400"/>
                  <a:gd name="T24" fmla="*/ 603 w 87"/>
                  <a:gd name="T25" fmla="*/ 24 h 400"/>
                  <a:gd name="T26" fmla="*/ 520 w 87"/>
                  <a:gd name="T27" fmla="*/ 559 h 400"/>
                  <a:gd name="T28" fmla="*/ 302 w 87"/>
                  <a:gd name="T29" fmla="*/ 1100 h 400"/>
                  <a:gd name="T30" fmla="*/ 203 w 87"/>
                  <a:gd name="T31" fmla="*/ 1386 h 400"/>
                  <a:gd name="T32" fmla="*/ 237 w 87"/>
                  <a:gd name="T33" fmla="*/ 1126 h 400"/>
                  <a:gd name="T34" fmla="*/ 154 w 87"/>
                  <a:gd name="T35" fmla="*/ 460 h 400"/>
                  <a:gd name="T36" fmla="*/ 120 w 87"/>
                  <a:gd name="T37" fmla="*/ 427 h 400"/>
                  <a:gd name="T38" fmla="*/ 96 w 87"/>
                  <a:gd name="T39" fmla="*/ 460 h 400"/>
                  <a:gd name="T40" fmla="*/ 179 w 87"/>
                  <a:gd name="T41" fmla="*/ 1126 h 400"/>
                  <a:gd name="T42" fmla="*/ 96 w 87"/>
                  <a:gd name="T43" fmla="*/ 1779 h 400"/>
                  <a:gd name="T44" fmla="*/ 41 w 87"/>
                  <a:gd name="T45" fmla="*/ 2085 h 400"/>
                  <a:gd name="T46" fmla="*/ 0 w 87"/>
                  <a:gd name="T47" fmla="*/ 2735 h 400"/>
                  <a:gd name="T48" fmla="*/ 57 w 87"/>
                  <a:gd name="T49" fmla="*/ 3429 h 400"/>
                  <a:gd name="T50" fmla="*/ 520 w 87"/>
                  <a:gd name="T51" fmla="*/ 4810 h 400"/>
                  <a:gd name="T52" fmla="*/ 1142 w 87"/>
                  <a:gd name="T53" fmla="*/ 5538 h 400"/>
                  <a:gd name="T54" fmla="*/ 1173 w 87"/>
                  <a:gd name="T55" fmla="*/ 5556 h 400"/>
                  <a:gd name="T56" fmla="*/ 1183 w 87"/>
                  <a:gd name="T57" fmla="*/ 5556 h 400"/>
                  <a:gd name="T58" fmla="*/ 1183 w 87"/>
                  <a:gd name="T59" fmla="*/ 5511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400"/>
                  <a:gd name="T92" fmla="*/ 87 w 87"/>
                  <a:gd name="T93" fmla="*/ 400 h 4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400">
                    <a:moveTo>
                      <a:pt x="86" y="397"/>
                    </a:moveTo>
                    <a:cubicBezTo>
                      <a:pt x="77" y="386"/>
                      <a:pt x="54" y="369"/>
                      <a:pt x="42" y="344"/>
                    </a:cubicBezTo>
                    <a:cubicBezTo>
                      <a:pt x="29" y="319"/>
                      <a:pt x="14" y="278"/>
                      <a:pt x="8" y="246"/>
                    </a:cubicBezTo>
                    <a:cubicBezTo>
                      <a:pt x="5" y="230"/>
                      <a:pt x="4" y="213"/>
                      <a:pt x="4" y="197"/>
                    </a:cubicBezTo>
                    <a:cubicBezTo>
                      <a:pt x="4" y="180"/>
                      <a:pt x="5" y="165"/>
                      <a:pt x="7" y="151"/>
                    </a:cubicBezTo>
                    <a:cubicBezTo>
                      <a:pt x="8" y="144"/>
                      <a:pt x="9" y="137"/>
                      <a:pt x="11" y="130"/>
                    </a:cubicBezTo>
                    <a:cubicBezTo>
                      <a:pt x="11" y="130"/>
                      <a:pt x="11" y="130"/>
                      <a:pt x="11" y="129"/>
                    </a:cubicBezTo>
                    <a:cubicBezTo>
                      <a:pt x="11" y="129"/>
                      <a:pt x="11" y="129"/>
                      <a:pt x="11" y="129"/>
                    </a:cubicBezTo>
                    <a:cubicBezTo>
                      <a:pt x="15" y="110"/>
                      <a:pt x="22" y="94"/>
                      <a:pt x="26" y="81"/>
                    </a:cubicBezTo>
                    <a:cubicBezTo>
                      <a:pt x="32" y="62"/>
                      <a:pt x="38" y="54"/>
                      <a:pt x="42" y="41"/>
                    </a:cubicBezTo>
                    <a:cubicBezTo>
                      <a:pt x="45" y="27"/>
                      <a:pt x="47" y="9"/>
                      <a:pt x="48" y="2"/>
                    </a:cubicBezTo>
                    <a:cubicBezTo>
                      <a:pt x="48" y="1"/>
                      <a:pt x="47" y="0"/>
                      <a:pt x="46" y="0"/>
                    </a:cubicBezTo>
                    <a:cubicBezTo>
                      <a:pt x="45" y="0"/>
                      <a:pt x="44" y="1"/>
                      <a:pt x="44" y="2"/>
                    </a:cubicBezTo>
                    <a:cubicBezTo>
                      <a:pt x="43" y="8"/>
                      <a:pt x="41" y="27"/>
                      <a:pt x="38" y="40"/>
                    </a:cubicBezTo>
                    <a:cubicBezTo>
                      <a:pt x="35" y="52"/>
                      <a:pt x="29" y="61"/>
                      <a:pt x="22" y="79"/>
                    </a:cubicBezTo>
                    <a:cubicBezTo>
                      <a:pt x="20" y="86"/>
                      <a:pt x="18" y="93"/>
                      <a:pt x="15" y="100"/>
                    </a:cubicBezTo>
                    <a:cubicBezTo>
                      <a:pt x="16" y="94"/>
                      <a:pt x="17" y="87"/>
                      <a:pt x="17" y="81"/>
                    </a:cubicBezTo>
                    <a:cubicBezTo>
                      <a:pt x="17" y="65"/>
                      <a:pt x="12" y="41"/>
                      <a:pt x="11" y="33"/>
                    </a:cubicBezTo>
                    <a:cubicBezTo>
                      <a:pt x="11" y="32"/>
                      <a:pt x="10" y="31"/>
                      <a:pt x="9" y="31"/>
                    </a:cubicBezTo>
                    <a:cubicBezTo>
                      <a:pt x="7" y="31"/>
                      <a:pt x="7" y="32"/>
                      <a:pt x="7" y="33"/>
                    </a:cubicBezTo>
                    <a:cubicBezTo>
                      <a:pt x="8" y="41"/>
                      <a:pt x="13" y="65"/>
                      <a:pt x="13" y="81"/>
                    </a:cubicBezTo>
                    <a:cubicBezTo>
                      <a:pt x="13" y="96"/>
                      <a:pt x="8" y="117"/>
                      <a:pt x="7" y="128"/>
                    </a:cubicBezTo>
                    <a:cubicBezTo>
                      <a:pt x="5" y="135"/>
                      <a:pt x="4" y="143"/>
                      <a:pt x="3" y="150"/>
                    </a:cubicBezTo>
                    <a:cubicBezTo>
                      <a:pt x="1" y="164"/>
                      <a:pt x="0" y="180"/>
                      <a:pt x="0" y="197"/>
                    </a:cubicBezTo>
                    <a:cubicBezTo>
                      <a:pt x="0" y="213"/>
                      <a:pt x="1" y="231"/>
                      <a:pt x="4" y="247"/>
                    </a:cubicBezTo>
                    <a:cubicBezTo>
                      <a:pt x="10" y="280"/>
                      <a:pt x="25" y="321"/>
                      <a:pt x="38" y="346"/>
                    </a:cubicBezTo>
                    <a:cubicBezTo>
                      <a:pt x="51" y="372"/>
                      <a:pt x="74" y="389"/>
                      <a:pt x="83" y="399"/>
                    </a:cubicBezTo>
                    <a:cubicBezTo>
                      <a:pt x="84" y="400"/>
                      <a:pt x="84" y="400"/>
                      <a:pt x="85" y="400"/>
                    </a:cubicBezTo>
                    <a:cubicBezTo>
                      <a:pt x="85" y="400"/>
                      <a:pt x="86" y="400"/>
                      <a:pt x="86" y="400"/>
                    </a:cubicBezTo>
                    <a:cubicBezTo>
                      <a:pt x="87" y="399"/>
                      <a:pt x="87" y="398"/>
                      <a:pt x="86" y="397"/>
                    </a:cubicBezTo>
                    <a:close/>
                  </a:path>
                </a:pathLst>
              </a:custGeom>
              <a:solidFill>
                <a:srgbClr val="FF0000"/>
              </a:solidFill>
              <a:ln w="9525">
                <a:noFill/>
                <a:round/>
                <a:headEnd/>
                <a:tailEnd/>
              </a:ln>
            </p:spPr>
            <p:txBody>
              <a:bodyPr/>
              <a:lstStyle/>
              <a:p>
                <a:endParaRPr lang="en-US"/>
              </a:p>
            </p:txBody>
          </p:sp>
          <p:sp>
            <p:nvSpPr>
              <p:cNvPr id="17435" name="Freeform 32"/>
              <p:cNvSpPr>
                <a:spLocks noChangeAspect="1"/>
              </p:cNvSpPr>
              <p:nvPr/>
            </p:nvSpPr>
            <p:spPr bwMode="auto">
              <a:xfrm>
                <a:off x="2608" y="2885"/>
                <a:ext cx="63" cy="676"/>
              </a:xfrm>
              <a:custGeom>
                <a:avLst/>
                <a:gdLst>
                  <a:gd name="T0" fmla="*/ 409 w 37"/>
                  <a:gd name="T1" fmla="*/ 0 h 400"/>
                  <a:gd name="T2" fmla="*/ 128 w 37"/>
                  <a:gd name="T3" fmla="*/ 1225 h 400"/>
                  <a:gd name="T4" fmla="*/ 26 w 37"/>
                  <a:gd name="T5" fmla="*/ 2777 h 400"/>
                  <a:gd name="T6" fmla="*/ 26 w 37"/>
                  <a:gd name="T7" fmla="*/ 5513 h 400"/>
                  <a:gd name="T8" fmla="*/ 240 w 37"/>
                  <a:gd name="T9" fmla="*/ 5498 h 400"/>
                  <a:gd name="T10" fmla="*/ 240 w 37"/>
                  <a:gd name="T11" fmla="*/ 4022 h 400"/>
                  <a:gd name="T12" fmla="*/ 371 w 37"/>
                  <a:gd name="T13" fmla="*/ 1442 h 400"/>
                  <a:gd name="T14" fmla="*/ 528 w 37"/>
                  <a:gd name="T15" fmla="*/ 414 h 400"/>
                  <a:gd name="T16" fmla="*/ 409 w 37"/>
                  <a:gd name="T17" fmla="*/ 0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400"/>
                  <a:gd name="T29" fmla="*/ 37 w 37"/>
                  <a:gd name="T30" fmla="*/ 400 h 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400">
                    <a:moveTo>
                      <a:pt x="29" y="0"/>
                    </a:moveTo>
                    <a:cubicBezTo>
                      <a:pt x="25" y="10"/>
                      <a:pt x="14" y="56"/>
                      <a:pt x="9" y="89"/>
                    </a:cubicBezTo>
                    <a:cubicBezTo>
                      <a:pt x="5" y="123"/>
                      <a:pt x="3" y="150"/>
                      <a:pt x="2" y="201"/>
                    </a:cubicBezTo>
                    <a:cubicBezTo>
                      <a:pt x="1" y="253"/>
                      <a:pt x="0" y="367"/>
                      <a:pt x="2" y="400"/>
                    </a:cubicBezTo>
                    <a:cubicBezTo>
                      <a:pt x="17" y="399"/>
                      <a:pt x="17" y="399"/>
                      <a:pt x="17" y="399"/>
                    </a:cubicBezTo>
                    <a:cubicBezTo>
                      <a:pt x="19" y="381"/>
                      <a:pt x="15" y="341"/>
                      <a:pt x="17" y="292"/>
                    </a:cubicBezTo>
                    <a:cubicBezTo>
                      <a:pt x="18" y="243"/>
                      <a:pt x="23" y="149"/>
                      <a:pt x="26" y="105"/>
                    </a:cubicBezTo>
                    <a:cubicBezTo>
                      <a:pt x="30" y="62"/>
                      <a:pt x="37" y="48"/>
                      <a:pt x="37" y="30"/>
                    </a:cubicBezTo>
                    <a:cubicBezTo>
                      <a:pt x="29" y="0"/>
                      <a:pt x="29" y="0"/>
                      <a:pt x="29" y="0"/>
                    </a:cubicBezTo>
                    <a:close/>
                  </a:path>
                </a:pathLst>
              </a:custGeom>
              <a:noFill/>
              <a:ln w="6350" cap="rnd">
                <a:solidFill>
                  <a:srgbClr val="FF0000"/>
                </a:solidFill>
                <a:prstDash val="solid"/>
                <a:round/>
                <a:headEnd/>
                <a:tailEnd/>
              </a:ln>
            </p:spPr>
            <p:txBody>
              <a:bodyPr/>
              <a:lstStyle/>
              <a:p>
                <a:endParaRPr lang="en-US"/>
              </a:p>
            </p:txBody>
          </p:sp>
          <p:sp>
            <p:nvSpPr>
              <p:cNvPr id="17436" name="Freeform 33"/>
              <p:cNvSpPr>
                <a:spLocks noChangeAspect="1"/>
              </p:cNvSpPr>
              <p:nvPr/>
            </p:nvSpPr>
            <p:spPr bwMode="auto">
              <a:xfrm>
                <a:off x="3020" y="2889"/>
                <a:ext cx="48" cy="699"/>
              </a:xfrm>
              <a:custGeom>
                <a:avLst/>
                <a:gdLst>
                  <a:gd name="T0" fmla="*/ 15 w 28"/>
                  <a:gd name="T1" fmla="*/ 359 h 413"/>
                  <a:gd name="T2" fmla="*/ 86 w 28"/>
                  <a:gd name="T3" fmla="*/ 1017 h 413"/>
                  <a:gd name="T4" fmla="*/ 132 w 28"/>
                  <a:gd name="T5" fmla="*/ 2226 h 413"/>
                  <a:gd name="T6" fmla="*/ 120 w 28"/>
                  <a:gd name="T7" fmla="*/ 4067 h 413"/>
                  <a:gd name="T8" fmla="*/ 231 w 28"/>
                  <a:gd name="T9" fmla="*/ 5734 h 413"/>
                  <a:gd name="T10" fmla="*/ 396 w 28"/>
                  <a:gd name="T11" fmla="*/ 5734 h 413"/>
                  <a:gd name="T12" fmla="*/ 338 w 28"/>
                  <a:gd name="T13" fmla="*/ 3913 h 413"/>
                  <a:gd name="T14" fmla="*/ 374 w 28"/>
                  <a:gd name="T15" fmla="*/ 1804 h 413"/>
                  <a:gd name="T16" fmla="*/ 353 w 28"/>
                  <a:gd name="T17" fmla="*/ 902 h 413"/>
                  <a:gd name="T18" fmla="*/ 206 w 28"/>
                  <a:gd name="T19" fmla="*/ 0 h 413"/>
                  <a:gd name="T20" fmla="*/ 15 w 28"/>
                  <a:gd name="T21" fmla="*/ 359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413"/>
                  <a:gd name="T35" fmla="*/ 28 w 28"/>
                  <a:gd name="T36" fmla="*/ 413 h 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413">
                    <a:moveTo>
                      <a:pt x="1" y="26"/>
                    </a:moveTo>
                    <a:cubicBezTo>
                      <a:pt x="0" y="38"/>
                      <a:pt x="5" y="51"/>
                      <a:pt x="6" y="73"/>
                    </a:cubicBezTo>
                    <a:cubicBezTo>
                      <a:pt x="7" y="95"/>
                      <a:pt x="9" y="123"/>
                      <a:pt x="9" y="160"/>
                    </a:cubicBezTo>
                    <a:cubicBezTo>
                      <a:pt x="9" y="196"/>
                      <a:pt x="7" y="251"/>
                      <a:pt x="8" y="293"/>
                    </a:cubicBezTo>
                    <a:cubicBezTo>
                      <a:pt x="9" y="335"/>
                      <a:pt x="13" y="393"/>
                      <a:pt x="16" y="413"/>
                    </a:cubicBezTo>
                    <a:cubicBezTo>
                      <a:pt x="27" y="413"/>
                      <a:pt x="27" y="413"/>
                      <a:pt x="27" y="413"/>
                    </a:cubicBezTo>
                    <a:cubicBezTo>
                      <a:pt x="28" y="391"/>
                      <a:pt x="24" y="329"/>
                      <a:pt x="23" y="282"/>
                    </a:cubicBezTo>
                    <a:cubicBezTo>
                      <a:pt x="23" y="235"/>
                      <a:pt x="25" y="166"/>
                      <a:pt x="25" y="130"/>
                    </a:cubicBezTo>
                    <a:cubicBezTo>
                      <a:pt x="25" y="94"/>
                      <a:pt x="26" y="86"/>
                      <a:pt x="24" y="65"/>
                    </a:cubicBezTo>
                    <a:cubicBezTo>
                      <a:pt x="22" y="43"/>
                      <a:pt x="18" y="6"/>
                      <a:pt x="14" y="0"/>
                    </a:cubicBezTo>
                    <a:cubicBezTo>
                      <a:pt x="1" y="26"/>
                      <a:pt x="1" y="26"/>
                      <a:pt x="1" y="26"/>
                    </a:cubicBezTo>
                    <a:close/>
                  </a:path>
                </a:pathLst>
              </a:custGeom>
              <a:noFill/>
              <a:ln w="6350" cap="rnd">
                <a:solidFill>
                  <a:srgbClr val="FF0000"/>
                </a:solidFill>
                <a:prstDash val="solid"/>
                <a:round/>
                <a:headEnd/>
                <a:tailEnd/>
              </a:ln>
            </p:spPr>
            <p:txBody>
              <a:bodyPr/>
              <a:lstStyle/>
              <a:p>
                <a:endParaRPr lang="en-US"/>
              </a:p>
            </p:txBody>
          </p:sp>
          <p:sp>
            <p:nvSpPr>
              <p:cNvPr id="17437" name="Freeform 36"/>
              <p:cNvSpPr>
                <a:spLocks noChangeAspect="1"/>
              </p:cNvSpPr>
              <p:nvPr/>
            </p:nvSpPr>
            <p:spPr bwMode="auto">
              <a:xfrm>
                <a:off x="2417" y="2885"/>
                <a:ext cx="254" cy="679"/>
              </a:xfrm>
              <a:custGeom>
                <a:avLst/>
                <a:gdLst>
                  <a:gd name="T0" fmla="*/ 1703 w 150"/>
                  <a:gd name="T1" fmla="*/ 1218 h 402"/>
                  <a:gd name="T2" fmla="*/ 1612 w 150"/>
                  <a:gd name="T3" fmla="*/ 2189 h 402"/>
                  <a:gd name="T4" fmla="*/ 1267 w 150"/>
                  <a:gd name="T5" fmla="*/ 2410 h 402"/>
                  <a:gd name="T6" fmla="*/ 1126 w 150"/>
                  <a:gd name="T7" fmla="*/ 2419 h 402"/>
                  <a:gd name="T8" fmla="*/ 708 w 150"/>
                  <a:gd name="T9" fmla="*/ 2410 h 402"/>
                  <a:gd name="T10" fmla="*/ 603 w 150"/>
                  <a:gd name="T11" fmla="*/ 2410 h 402"/>
                  <a:gd name="T12" fmla="*/ 203 w 150"/>
                  <a:gd name="T13" fmla="*/ 2637 h 402"/>
                  <a:gd name="T14" fmla="*/ 0 w 150"/>
                  <a:gd name="T15" fmla="*/ 3050 h 402"/>
                  <a:gd name="T16" fmla="*/ 0 w 150"/>
                  <a:gd name="T17" fmla="*/ 3069 h 402"/>
                  <a:gd name="T18" fmla="*/ 261 w 150"/>
                  <a:gd name="T19" fmla="*/ 3412 h 402"/>
                  <a:gd name="T20" fmla="*/ 295 w 150"/>
                  <a:gd name="T21" fmla="*/ 3427 h 402"/>
                  <a:gd name="T22" fmla="*/ 306 w 150"/>
                  <a:gd name="T23" fmla="*/ 3412 h 402"/>
                  <a:gd name="T24" fmla="*/ 306 w 150"/>
                  <a:gd name="T25" fmla="*/ 3370 h 402"/>
                  <a:gd name="T26" fmla="*/ 58 w 150"/>
                  <a:gd name="T27" fmla="*/ 3069 h 402"/>
                  <a:gd name="T28" fmla="*/ 58 w 150"/>
                  <a:gd name="T29" fmla="*/ 3050 h 402"/>
                  <a:gd name="T30" fmla="*/ 247 w 150"/>
                  <a:gd name="T31" fmla="*/ 2679 h 402"/>
                  <a:gd name="T32" fmla="*/ 616 w 150"/>
                  <a:gd name="T33" fmla="*/ 2456 h 402"/>
                  <a:gd name="T34" fmla="*/ 708 w 150"/>
                  <a:gd name="T35" fmla="*/ 2456 h 402"/>
                  <a:gd name="T36" fmla="*/ 1030 w 150"/>
                  <a:gd name="T37" fmla="*/ 2471 h 402"/>
                  <a:gd name="T38" fmla="*/ 1087 w 150"/>
                  <a:gd name="T39" fmla="*/ 2657 h 402"/>
                  <a:gd name="T40" fmla="*/ 1058 w 150"/>
                  <a:gd name="T41" fmla="*/ 2775 h 402"/>
                  <a:gd name="T42" fmla="*/ 567 w 150"/>
                  <a:gd name="T43" fmla="*/ 3735 h 402"/>
                  <a:gd name="T44" fmla="*/ 295 w 150"/>
                  <a:gd name="T45" fmla="*/ 4645 h 402"/>
                  <a:gd name="T46" fmla="*/ 281 w 150"/>
                  <a:gd name="T47" fmla="*/ 4951 h 402"/>
                  <a:gd name="T48" fmla="*/ 295 w 150"/>
                  <a:gd name="T49" fmla="*/ 5432 h 402"/>
                  <a:gd name="T50" fmla="*/ 322 w 150"/>
                  <a:gd name="T51" fmla="*/ 5461 h 402"/>
                  <a:gd name="T52" fmla="*/ 344 w 150"/>
                  <a:gd name="T53" fmla="*/ 5432 h 402"/>
                  <a:gd name="T54" fmla="*/ 335 w 150"/>
                  <a:gd name="T55" fmla="*/ 4951 h 402"/>
                  <a:gd name="T56" fmla="*/ 344 w 150"/>
                  <a:gd name="T57" fmla="*/ 4665 h 402"/>
                  <a:gd name="T58" fmla="*/ 625 w 150"/>
                  <a:gd name="T59" fmla="*/ 3768 h 402"/>
                  <a:gd name="T60" fmla="*/ 1113 w 150"/>
                  <a:gd name="T61" fmla="*/ 2790 h 402"/>
                  <a:gd name="T62" fmla="*/ 1141 w 150"/>
                  <a:gd name="T63" fmla="*/ 2657 h 402"/>
                  <a:gd name="T64" fmla="*/ 1087 w 150"/>
                  <a:gd name="T65" fmla="*/ 2471 h 402"/>
                  <a:gd name="T66" fmla="*/ 1126 w 150"/>
                  <a:gd name="T67" fmla="*/ 2471 h 402"/>
                  <a:gd name="T68" fmla="*/ 1282 w 150"/>
                  <a:gd name="T69" fmla="*/ 2456 h 402"/>
                  <a:gd name="T70" fmla="*/ 1434 w 150"/>
                  <a:gd name="T71" fmla="*/ 2393 h 402"/>
                  <a:gd name="T72" fmla="*/ 1365 w 150"/>
                  <a:gd name="T73" fmla="*/ 2517 h 402"/>
                  <a:gd name="T74" fmla="*/ 1248 w 150"/>
                  <a:gd name="T75" fmla="*/ 3258 h 402"/>
                  <a:gd name="T76" fmla="*/ 1248 w 150"/>
                  <a:gd name="T77" fmla="*/ 3309 h 402"/>
                  <a:gd name="T78" fmla="*/ 1324 w 150"/>
                  <a:gd name="T79" fmla="*/ 4674 h 402"/>
                  <a:gd name="T80" fmla="*/ 1324 w 150"/>
                  <a:gd name="T81" fmla="*/ 4728 h 402"/>
                  <a:gd name="T82" fmla="*/ 1224 w 150"/>
                  <a:gd name="T83" fmla="*/ 5503 h 402"/>
                  <a:gd name="T84" fmla="*/ 1248 w 150"/>
                  <a:gd name="T85" fmla="*/ 5527 h 402"/>
                  <a:gd name="T86" fmla="*/ 1248 w 150"/>
                  <a:gd name="T87" fmla="*/ 5527 h 402"/>
                  <a:gd name="T88" fmla="*/ 1282 w 150"/>
                  <a:gd name="T89" fmla="*/ 5503 h 402"/>
                  <a:gd name="T90" fmla="*/ 1378 w 150"/>
                  <a:gd name="T91" fmla="*/ 4728 h 402"/>
                  <a:gd name="T92" fmla="*/ 1378 w 150"/>
                  <a:gd name="T93" fmla="*/ 4674 h 402"/>
                  <a:gd name="T94" fmla="*/ 1307 w 150"/>
                  <a:gd name="T95" fmla="*/ 3309 h 402"/>
                  <a:gd name="T96" fmla="*/ 1307 w 150"/>
                  <a:gd name="T97" fmla="*/ 3258 h 402"/>
                  <a:gd name="T98" fmla="*/ 1422 w 150"/>
                  <a:gd name="T99" fmla="*/ 2530 h 402"/>
                  <a:gd name="T100" fmla="*/ 1612 w 150"/>
                  <a:gd name="T101" fmla="*/ 2280 h 402"/>
                  <a:gd name="T102" fmla="*/ 1604 w 150"/>
                  <a:gd name="T103" fmla="*/ 2767 h 402"/>
                  <a:gd name="T104" fmla="*/ 1604 w 150"/>
                  <a:gd name="T105" fmla="*/ 5503 h 402"/>
                  <a:gd name="T106" fmla="*/ 1812 w 150"/>
                  <a:gd name="T107" fmla="*/ 5483 h 402"/>
                  <a:gd name="T108" fmla="*/ 1812 w 150"/>
                  <a:gd name="T109" fmla="*/ 4015 h 402"/>
                  <a:gd name="T110" fmla="*/ 1932 w 150"/>
                  <a:gd name="T111" fmla="*/ 1441 h 402"/>
                  <a:gd name="T112" fmla="*/ 2088 w 150"/>
                  <a:gd name="T113" fmla="*/ 414 h 402"/>
                  <a:gd name="T114" fmla="*/ 1969 w 150"/>
                  <a:gd name="T115" fmla="*/ 0 h 402"/>
                  <a:gd name="T116" fmla="*/ 1703 w 150"/>
                  <a:gd name="T117" fmla="*/ 1218 h 4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402"/>
                  <a:gd name="T179" fmla="*/ 150 w 150"/>
                  <a:gd name="T180" fmla="*/ 402 h 4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402">
                    <a:moveTo>
                      <a:pt x="122" y="89"/>
                    </a:moveTo>
                    <a:cubicBezTo>
                      <a:pt x="119" y="112"/>
                      <a:pt x="118" y="132"/>
                      <a:pt x="116" y="159"/>
                    </a:cubicBezTo>
                    <a:cubicBezTo>
                      <a:pt x="110" y="164"/>
                      <a:pt x="100" y="173"/>
                      <a:pt x="91" y="175"/>
                    </a:cubicBezTo>
                    <a:cubicBezTo>
                      <a:pt x="88" y="176"/>
                      <a:pt x="84" y="176"/>
                      <a:pt x="81" y="176"/>
                    </a:cubicBezTo>
                    <a:cubicBezTo>
                      <a:pt x="71" y="176"/>
                      <a:pt x="60" y="175"/>
                      <a:pt x="51" y="175"/>
                    </a:cubicBezTo>
                    <a:cubicBezTo>
                      <a:pt x="48" y="175"/>
                      <a:pt x="45" y="175"/>
                      <a:pt x="43" y="175"/>
                    </a:cubicBezTo>
                    <a:cubicBezTo>
                      <a:pt x="30" y="178"/>
                      <a:pt x="22" y="184"/>
                      <a:pt x="15" y="192"/>
                    </a:cubicBezTo>
                    <a:cubicBezTo>
                      <a:pt x="8" y="199"/>
                      <a:pt x="0" y="212"/>
                      <a:pt x="0" y="222"/>
                    </a:cubicBezTo>
                    <a:cubicBezTo>
                      <a:pt x="0" y="222"/>
                      <a:pt x="0" y="223"/>
                      <a:pt x="0" y="223"/>
                    </a:cubicBezTo>
                    <a:cubicBezTo>
                      <a:pt x="1" y="234"/>
                      <a:pt x="16" y="243"/>
                      <a:pt x="19" y="248"/>
                    </a:cubicBezTo>
                    <a:cubicBezTo>
                      <a:pt x="20" y="248"/>
                      <a:pt x="20" y="249"/>
                      <a:pt x="21" y="249"/>
                    </a:cubicBezTo>
                    <a:cubicBezTo>
                      <a:pt x="21" y="249"/>
                      <a:pt x="22" y="249"/>
                      <a:pt x="22" y="248"/>
                    </a:cubicBezTo>
                    <a:cubicBezTo>
                      <a:pt x="23" y="248"/>
                      <a:pt x="23" y="246"/>
                      <a:pt x="22" y="245"/>
                    </a:cubicBezTo>
                    <a:cubicBezTo>
                      <a:pt x="18" y="240"/>
                      <a:pt x="4" y="230"/>
                      <a:pt x="4" y="223"/>
                    </a:cubicBezTo>
                    <a:cubicBezTo>
                      <a:pt x="4" y="222"/>
                      <a:pt x="4" y="222"/>
                      <a:pt x="4" y="222"/>
                    </a:cubicBezTo>
                    <a:cubicBezTo>
                      <a:pt x="4" y="214"/>
                      <a:pt x="12" y="201"/>
                      <a:pt x="18" y="195"/>
                    </a:cubicBezTo>
                    <a:cubicBezTo>
                      <a:pt x="25" y="187"/>
                      <a:pt x="32" y="182"/>
                      <a:pt x="44" y="179"/>
                    </a:cubicBezTo>
                    <a:cubicBezTo>
                      <a:pt x="46" y="179"/>
                      <a:pt x="48" y="179"/>
                      <a:pt x="51" y="179"/>
                    </a:cubicBezTo>
                    <a:cubicBezTo>
                      <a:pt x="58" y="179"/>
                      <a:pt x="66" y="180"/>
                      <a:pt x="74" y="180"/>
                    </a:cubicBezTo>
                    <a:cubicBezTo>
                      <a:pt x="75" y="184"/>
                      <a:pt x="78" y="186"/>
                      <a:pt x="78" y="193"/>
                    </a:cubicBezTo>
                    <a:cubicBezTo>
                      <a:pt x="78" y="195"/>
                      <a:pt x="78" y="198"/>
                      <a:pt x="76" y="202"/>
                    </a:cubicBezTo>
                    <a:cubicBezTo>
                      <a:pt x="71" y="218"/>
                      <a:pt x="51" y="250"/>
                      <a:pt x="41" y="272"/>
                    </a:cubicBezTo>
                    <a:cubicBezTo>
                      <a:pt x="32" y="295"/>
                      <a:pt x="25" y="318"/>
                      <a:pt x="21" y="338"/>
                    </a:cubicBezTo>
                    <a:cubicBezTo>
                      <a:pt x="20" y="345"/>
                      <a:pt x="20" y="352"/>
                      <a:pt x="20" y="360"/>
                    </a:cubicBezTo>
                    <a:cubicBezTo>
                      <a:pt x="20" y="374"/>
                      <a:pt x="21" y="387"/>
                      <a:pt x="21" y="395"/>
                    </a:cubicBezTo>
                    <a:cubicBezTo>
                      <a:pt x="21" y="396"/>
                      <a:pt x="22" y="397"/>
                      <a:pt x="23" y="397"/>
                    </a:cubicBezTo>
                    <a:cubicBezTo>
                      <a:pt x="24" y="397"/>
                      <a:pt x="25" y="396"/>
                      <a:pt x="25" y="395"/>
                    </a:cubicBezTo>
                    <a:cubicBezTo>
                      <a:pt x="25" y="387"/>
                      <a:pt x="24" y="373"/>
                      <a:pt x="24" y="360"/>
                    </a:cubicBezTo>
                    <a:cubicBezTo>
                      <a:pt x="24" y="353"/>
                      <a:pt x="24" y="346"/>
                      <a:pt x="25" y="339"/>
                    </a:cubicBezTo>
                    <a:cubicBezTo>
                      <a:pt x="29" y="319"/>
                      <a:pt x="36" y="296"/>
                      <a:pt x="45" y="274"/>
                    </a:cubicBezTo>
                    <a:cubicBezTo>
                      <a:pt x="54" y="252"/>
                      <a:pt x="75" y="220"/>
                      <a:pt x="80" y="203"/>
                    </a:cubicBezTo>
                    <a:cubicBezTo>
                      <a:pt x="82" y="199"/>
                      <a:pt x="82" y="196"/>
                      <a:pt x="82" y="193"/>
                    </a:cubicBezTo>
                    <a:cubicBezTo>
                      <a:pt x="82" y="187"/>
                      <a:pt x="80" y="183"/>
                      <a:pt x="78" y="180"/>
                    </a:cubicBezTo>
                    <a:cubicBezTo>
                      <a:pt x="79" y="180"/>
                      <a:pt x="80" y="180"/>
                      <a:pt x="81" y="180"/>
                    </a:cubicBezTo>
                    <a:cubicBezTo>
                      <a:pt x="85" y="180"/>
                      <a:pt x="88" y="180"/>
                      <a:pt x="92" y="179"/>
                    </a:cubicBezTo>
                    <a:cubicBezTo>
                      <a:pt x="96" y="178"/>
                      <a:pt x="99" y="176"/>
                      <a:pt x="103" y="174"/>
                    </a:cubicBezTo>
                    <a:cubicBezTo>
                      <a:pt x="101" y="177"/>
                      <a:pt x="99" y="180"/>
                      <a:pt x="98" y="183"/>
                    </a:cubicBezTo>
                    <a:cubicBezTo>
                      <a:pt x="94" y="196"/>
                      <a:pt x="91" y="211"/>
                      <a:pt x="90" y="237"/>
                    </a:cubicBezTo>
                    <a:cubicBezTo>
                      <a:pt x="90" y="238"/>
                      <a:pt x="90" y="239"/>
                      <a:pt x="90" y="241"/>
                    </a:cubicBezTo>
                    <a:cubicBezTo>
                      <a:pt x="90" y="267"/>
                      <a:pt x="95" y="314"/>
                      <a:pt x="95" y="340"/>
                    </a:cubicBezTo>
                    <a:cubicBezTo>
                      <a:pt x="95" y="341"/>
                      <a:pt x="95" y="343"/>
                      <a:pt x="95" y="344"/>
                    </a:cubicBezTo>
                    <a:cubicBezTo>
                      <a:pt x="94" y="370"/>
                      <a:pt x="90" y="388"/>
                      <a:pt x="88" y="400"/>
                    </a:cubicBezTo>
                    <a:cubicBezTo>
                      <a:pt x="88" y="401"/>
                      <a:pt x="89" y="402"/>
                      <a:pt x="90" y="402"/>
                    </a:cubicBezTo>
                    <a:cubicBezTo>
                      <a:pt x="90" y="402"/>
                      <a:pt x="90" y="402"/>
                      <a:pt x="90" y="402"/>
                    </a:cubicBezTo>
                    <a:cubicBezTo>
                      <a:pt x="91" y="402"/>
                      <a:pt x="92" y="401"/>
                      <a:pt x="92" y="400"/>
                    </a:cubicBezTo>
                    <a:cubicBezTo>
                      <a:pt x="94" y="389"/>
                      <a:pt x="98" y="371"/>
                      <a:pt x="99" y="344"/>
                    </a:cubicBezTo>
                    <a:cubicBezTo>
                      <a:pt x="99" y="343"/>
                      <a:pt x="99" y="341"/>
                      <a:pt x="99" y="340"/>
                    </a:cubicBezTo>
                    <a:cubicBezTo>
                      <a:pt x="99" y="313"/>
                      <a:pt x="94" y="267"/>
                      <a:pt x="94" y="241"/>
                    </a:cubicBezTo>
                    <a:cubicBezTo>
                      <a:pt x="94" y="239"/>
                      <a:pt x="94" y="238"/>
                      <a:pt x="94" y="237"/>
                    </a:cubicBezTo>
                    <a:cubicBezTo>
                      <a:pt x="95" y="211"/>
                      <a:pt x="98" y="197"/>
                      <a:pt x="102" y="184"/>
                    </a:cubicBezTo>
                    <a:cubicBezTo>
                      <a:pt x="105" y="174"/>
                      <a:pt x="112" y="170"/>
                      <a:pt x="116" y="166"/>
                    </a:cubicBezTo>
                    <a:cubicBezTo>
                      <a:pt x="116" y="176"/>
                      <a:pt x="116" y="188"/>
                      <a:pt x="115" y="201"/>
                    </a:cubicBezTo>
                    <a:cubicBezTo>
                      <a:pt x="114" y="253"/>
                      <a:pt x="113" y="367"/>
                      <a:pt x="115" y="400"/>
                    </a:cubicBezTo>
                    <a:cubicBezTo>
                      <a:pt x="130" y="399"/>
                      <a:pt x="130" y="399"/>
                      <a:pt x="130" y="399"/>
                    </a:cubicBezTo>
                    <a:cubicBezTo>
                      <a:pt x="132" y="381"/>
                      <a:pt x="128" y="341"/>
                      <a:pt x="130" y="292"/>
                    </a:cubicBezTo>
                    <a:cubicBezTo>
                      <a:pt x="131" y="243"/>
                      <a:pt x="136" y="149"/>
                      <a:pt x="139" y="105"/>
                    </a:cubicBezTo>
                    <a:cubicBezTo>
                      <a:pt x="143" y="62"/>
                      <a:pt x="150" y="48"/>
                      <a:pt x="150" y="30"/>
                    </a:cubicBezTo>
                    <a:cubicBezTo>
                      <a:pt x="142" y="0"/>
                      <a:pt x="142" y="0"/>
                      <a:pt x="142" y="0"/>
                    </a:cubicBezTo>
                    <a:cubicBezTo>
                      <a:pt x="138" y="10"/>
                      <a:pt x="127" y="56"/>
                      <a:pt x="122" y="89"/>
                    </a:cubicBezTo>
                    <a:close/>
                  </a:path>
                </a:pathLst>
              </a:custGeom>
              <a:solidFill>
                <a:srgbClr val="FF0000"/>
              </a:solidFill>
              <a:ln w="9525">
                <a:noFill/>
                <a:round/>
                <a:headEnd/>
                <a:tailEnd/>
              </a:ln>
            </p:spPr>
            <p:txBody>
              <a:bodyPr/>
              <a:lstStyle/>
              <a:p>
                <a:endParaRPr lang="en-US"/>
              </a:p>
            </p:txBody>
          </p:sp>
          <p:sp>
            <p:nvSpPr>
              <p:cNvPr id="17438" name="Freeform 37"/>
              <p:cNvSpPr>
                <a:spLocks noChangeAspect="1"/>
              </p:cNvSpPr>
              <p:nvPr/>
            </p:nvSpPr>
            <p:spPr bwMode="auto">
              <a:xfrm>
                <a:off x="3020" y="2889"/>
                <a:ext cx="280" cy="706"/>
              </a:xfrm>
              <a:custGeom>
                <a:avLst/>
                <a:gdLst>
                  <a:gd name="T0" fmla="*/ 2013 w 165"/>
                  <a:gd name="T1" fmla="*/ 2668 h 417"/>
                  <a:gd name="T2" fmla="*/ 1108 w 165"/>
                  <a:gd name="T3" fmla="*/ 2394 h 417"/>
                  <a:gd name="T4" fmla="*/ 631 w 165"/>
                  <a:gd name="T5" fmla="*/ 2126 h 417"/>
                  <a:gd name="T6" fmla="*/ 346 w 165"/>
                  <a:gd name="T7" fmla="*/ 1849 h 417"/>
                  <a:gd name="T8" fmla="*/ 346 w 165"/>
                  <a:gd name="T9" fmla="*/ 1806 h 417"/>
                  <a:gd name="T10" fmla="*/ 343 w 165"/>
                  <a:gd name="T11" fmla="*/ 902 h 417"/>
                  <a:gd name="T12" fmla="*/ 202 w 165"/>
                  <a:gd name="T13" fmla="*/ 0 h 417"/>
                  <a:gd name="T14" fmla="*/ 14 w 165"/>
                  <a:gd name="T15" fmla="*/ 359 h 417"/>
                  <a:gd name="T16" fmla="*/ 83 w 165"/>
                  <a:gd name="T17" fmla="*/ 1021 h 417"/>
                  <a:gd name="T18" fmla="*/ 120 w 165"/>
                  <a:gd name="T19" fmla="*/ 2226 h 417"/>
                  <a:gd name="T20" fmla="*/ 119 w 165"/>
                  <a:gd name="T21" fmla="*/ 4077 h 417"/>
                  <a:gd name="T22" fmla="*/ 224 w 165"/>
                  <a:gd name="T23" fmla="*/ 5741 h 417"/>
                  <a:gd name="T24" fmla="*/ 380 w 165"/>
                  <a:gd name="T25" fmla="*/ 5741 h 417"/>
                  <a:gd name="T26" fmla="*/ 322 w 165"/>
                  <a:gd name="T27" fmla="*/ 3921 h 417"/>
                  <a:gd name="T28" fmla="*/ 346 w 165"/>
                  <a:gd name="T29" fmla="*/ 2003 h 417"/>
                  <a:gd name="T30" fmla="*/ 479 w 165"/>
                  <a:gd name="T31" fmla="*/ 2126 h 417"/>
                  <a:gd name="T32" fmla="*/ 723 w 165"/>
                  <a:gd name="T33" fmla="*/ 2506 h 417"/>
                  <a:gd name="T34" fmla="*/ 806 w 165"/>
                  <a:gd name="T35" fmla="*/ 3235 h 417"/>
                  <a:gd name="T36" fmla="*/ 806 w 165"/>
                  <a:gd name="T37" fmla="*/ 3411 h 417"/>
                  <a:gd name="T38" fmla="*/ 604 w 165"/>
                  <a:gd name="T39" fmla="*/ 4993 h 417"/>
                  <a:gd name="T40" fmla="*/ 587 w 165"/>
                  <a:gd name="T41" fmla="*/ 5232 h 417"/>
                  <a:gd name="T42" fmla="*/ 623 w 165"/>
                  <a:gd name="T43" fmla="*/ 5761 h 417"/>
                  <a:gd name="T44" fmla="*/ 645 w 165"/>
                  <a:gd name="T45" fmla="*/ 5785 h 417"/>
                  <a:gd name="T46" fmla="*/ 669 w 165"/>
                  <a:gd name="T47" fmla="*/ 5761 h 417"/>
                  <a:gd name="T48" fmla="*/ 645 w 165"/>
                  <a:gd name="T49" fmla="*/ 5232 h 417"/>
                  <a:gd name="T50" fmla="*/ 665 w 165"/>
                  <a:gd name="T51" fmla="*/ 4993 h 417"/>
                  <a:gd name="T52" fmla="*/ 860 w 165"/>
                  <a:gd name="T53" fmla="*/ 3411 h 417"/>
                  <a:gd name="T54" fmla="*/ 860 w 165"/>
                  <a:gd name="T55" fmla="*/ 3235 h 417"/>
                  <a:gd name="T56" fmla="*/ 772 w 165"/>
                  <a:gd name="T57" fmla="*/ 2490 h 417"/>
                  <a:gd name="T58" fmla="*/ 582 w 165"/>
                  <a:gd name="T59" fmla="*/ 2143 h 417"/>
                  <a:gd name="T60" fmla="*/ 587 w 165"/>
                  <a:gd name="T61" fmla="*/ 2170 h 417"/>
                  <a:gd name="T62" fmla="*/ 904 w 165"/>
                  <a:gd name="T63" fmla="*/ 2367 h 417"/>
                  <a:gd name="T64" fmla="*/ 904 w 165"/>
                  <a:gd name="T65" fmla="*/ 2367 h 417"/>
                  <a:gd name="T66" fmla="*/ 904 w 165"/>
                  <a:gd name="T67" fmla="*/ 2367 h 417"/>
                  <a:gd name="T68" fmla="*/ 1235 w 165"/>
                  <a:gd name="T69" fmla="*/ 2907 h 417"/>
                  <a:gd name="T70" fmla="*/ 1408 w 165"/>
                  <a:gd name="T71" fmla="*/ 4371 h 417"/>
                  <a:gd name="T72" fmla="*/ 1534 w 165"/>
                  <a:gd name="T73" fmla="*/ 5120 h 417"/>
                  <a:gd name="T74" fmla="*/ 1534 w 165"/>
                  <a:gd name="T75" fmla="*/ 5194 h 417"/>
                  <a:gd name="T76" fmla="*/ 1492 w 165"/>
                  <a:gd name="T77" fmla="*/ 5775 h 417"/>
                  <a:gd name="T78" fmla="*/ 1509 w 165"/>
                  <a:gd name="T79" fmla="*/ 5799 h 417"/>
                  <a:gd name="T80" fmla="*/ 1509 w 165"/>
                  <a:gd name="T81" fmla="*/ 5799 h 417"/>
                  <a:gd name="T82" fmla="*/ 1534 w 165"/>
                  <a:gd name="T83" fmla="*/ 5775 h 417"/>
                  <a:gd name="T84" fmla="*/ 1592 w 165"/>
                  <a:gd name="T85" fmla="*/ 5194 h 417"/>
                  <a:gd name="T86" fmla="*/ 1592 w 165"/>
                  <a:gd name="T87" fmla="*/ 5120 h 417"/>
                  <a:gd name="T88" fmla="*/ 1459 w 165"/>
                  <a:gd name="T89" fmla="*/ 4371 h 417"/>
                  <a:gd name="T90" fmla="*/ 1296 w 165"/>
                  <a:gd name="T91" fmla="*/ 2892 h 417"/>
                  <a:gd name="T92" fmla="*/ 1025 w 165"/>
                  <a:gd name="T93" fmla="*/ 2423 h 417"/>
                  <a:gd name="T94" fmla="*/ 1086 w 165"/>
                  <a:gd name="T95" fmla="*/ 2452 h 417"/>
                  <a:gd name="T96" fmla="*/ 1984 w 165"/>
                  <a:gd name="T97" fmla="*/ 2726 h 417"/>
                  <a:gd name="T98" fmla="*/ 2264 w 165"/>
                  <a:gd name="T99" fmla="*/ 3032 h 417"/>
                  <a:gd name="T100" fmla="*/ 2153 w 165"/>
                  <a:gd name="T101" fmla="*/ 3188 h 417"/>
                  <a:gd name="T102" fmla="*/ 1999 w 165"/>
                  <a:gd name="T103" fmla="*/ 3329 h 417"/>
                  <a:gd name="T104" fmla="*/ 1999 w 165"/>
                  <a:gd name="T105" fmla="*/ 3367 h 417"/>
                  <a:gd name="T106" fmla="*/ 2013 w 165"/>
                  <a:gd name="T107" fmla="*/ 3376 h 417"/>
                  <a:gd name="T108" fmla="*/ 2038 w 165"/>
                  <a:gd name="T109" fmla="*/ 3367 h 417"/>
                  <a:gd name="T110" fmla="*/ 2199 w 165"/>
                  <a:gd name="T111" fmla="*/ 3227 h 417"/>
                  <a:gd name="T112" fmla="*/ 2321 w 165"/>
                  <a:gd name="T113" fmla="*/ 3032 h 417"/>
                  <a:gd name="T114" fmla="*/ 2013 w 165"/>
                  <a:gd name="T115" fmla="*/ 2668 h 4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417"/>
                  <a:gd name="T176" fmla="*/ 165 w 165"/>
                  <a:gd name="T177" fmla="*/ 417 h 4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417">
                    <a:moveTo>
                      <a:pt x="143" y="192"/>
                    </a:moveTo>
                    <a:cubicBezTo>
                      <a:pt x="128" y="185"/>
                      <a:pt x="95" y="179"/>
                      <a:pt x="79" y="172"/>
                    </a:cubicBezTo>
                    <a:cubicBezTo>
                      <a:pt x="62" y="166"/>
                      <a:pt x="55" y="160"/>
                      <a:pt x="45" y="153"/>
                    </a:cubicBezTo>
                    <a:cubicBezTo>
                      <a:pt x="38" y="147"/>
                      <a:pt x="30" y="139"/>
                      <a:pt x="25" y="133"/>
                    </a:cubicBezTo>
                    <a:cubicBezTo>
                      <a:pt x="25" y="132"/>
                      <a:pt x="25" y="131"/>
                      <a:pt x="25" y="130"/>
                    </a:cubicBezTo>
                    <a:cubicBezTo>
                      <a:pt x="25" y="94"/>
                      <a:pt x="26" y="86"/>
                      <a:pt x="24" y="65"/>
                    </a:cubicBezTo>
                    <a:cubicBezTo>
                      <a:pt x="22" y="43"/>
                      <a:pt x="18" y="6"/>
                      <a:pt x="14" y="0"/>
                    </a:cubicBezTo>
                    <a:cubicBezTo>
                      <a:pt x="1" y="26"/>
                      <a:pt x="1" y="26"/>
                      <a:pt x="1" y="26"/>
                    </a:cubicBezTo>
                    <a:cubicBezTo>
                      <a:pt x="0" y="38"/>
                      <a:pt x="5" y="51"/>
                      <a:pt x="6" y="73"/>
                    </a:cubicBezTo>
                    <a:cubicBezTo>
                      <a:pt x="7" y="95"/>
                      <a:pt x="9" y="123"/>
                      <a:pt x="9" y="160"/>
                    </a:cubicBezTo>
                    <a:cubicBezTo>
                      <a:pt x="9" y="196"/>
                      <a:pt x="7" y="251"/>
                      <a:pt x="8" y="293"/>
                    </a:cubicBezTo>
                    <a:cubicBezTo>
                      <a:pt x="9" y="335"/>
                      <a:pt x="13" y="393"/>
                      <a:pt x="16" y="413"/>
                    </a:cubicBezTo>
                    <a:cubicBezTo>
                      <a:pt x="27" y="413"/>
                      <a:pt x="27" y="413"/>
                      <a:pt x="27" y="413"/>
                    </a:cubicBezTo>
                    <a:cubicBezTo>
                      <a:pt x="28" y="391"/>
                      <a:pt x="24" y="329"/>
                      <a:pt x="23" y="282"/>
                    </a:cubicBezTo>
                    <a:cubicBezTo>
                      <a:pt x="23" y="241"/>
                      <a:pt x="24" y="182"/>
                      <a:pt x="25" y="144"/>
                    </a:cubicBezTo>
                    <a:cubicBezTo>
                      <a:pt x="28" y="147"/>
                      <a:pt x="31" y="149"/>
                      <a:pt x="34" y="153"/>
                    </a:cubicBezTo>
                    <a:cubicBezTo>
                      <a:pt x="40" y="160"/>
                      <a:pt x="47" y="165"/>
                      <a:pt x="51" y="180"/>
                    </a:cubicBezTo>
                    <a:cubicBezTo>
                      <a:pt x="54" y="193"/>
                      <a:pt x="57" y="210"/>
                      <a:pt x="57" y="233"/>
                    </a:cubicBezTo>
                    <a:cubicBezTo>
                      <a:pt x="57" y="237"/>
                      <a:pt x="57" y="241"/>
                      <a:pt x="57" y="245"/>
                    </a:cubicBezTo>
                    <a:cubicBezTo>
                      <a:pt x="56" y="275"/>
                      <a:pt x="45" y="331"/>
                      <a:pt x="43" y="359"/>
                    </a:cubicBezTo>
                    <a:cubicBezTo>
                      <a:pt x="42" y="365"/>
                      <a:pt x="42" y="371"/>
                      <a:pt x="42" y="376"/>
                    </a:cubicBezTo>
                    <a:cubicBezTo>
                      <a:pt x="42" y="394"/>
                      <a:pt x="44" y="406"/>
                      <a:pt x="44" y="414"/>
                    </a:cubicBezTo>
                    <a:cubicBezTo>
                      <a:pt x="44" y="415"/>
                      <a:pt x="45" y="416"/>
                      <a:pt x="46" y="416"/>
                    </a:cubicBezTo>
                    <a:cubicBezTo>
                      <a:pt x="47" y="416"/>
                      <a:pt x="48" y="415"/>
                      <a:pt x="48" y="414"/>
                    </a:cubicBezTo>
                    <a:cubicBezTo>
                      <a:pt x="48" y="405"/>
                      <a:pt x="46" y="394"/>
                      <a:pt x="46" y="376"/>
                    </a:cubicBezTo>
                    <a:cubicBezTo>
                      <a:pt x="46" y="371"/>
                      <a:pt x="46" y="366"/>
                      <a:pt x="47" y="359"/>
                    </a:cubicBezTo>
                    <a:cubicBezTo>
                      <a:pt x="49" y="332"/>
                      <a:pt x="59" y="276"/>
                      <a:pt x="61" y="245"/>
                    </a:cubicBezTo>
                    <a:cubicBezTo>
                      <a:pt x="61" y="241"/>
                      <a:pt x="61" y="237"/>
                      <a:pt x="61" y="233"/>
                    </a:cubicBezTo>
                    <a:cubicBezTo>
                      <a:pt x="61" y="209"/>
                      <a:pt x="58" y="192"/>
                      <a:pt x="55" y="179"/>
                    </a:cubicBezTo>
                    <a:cubicBezTo>
                      <a:pt x="51" y="166"/>
                      <a:pt x="46" y="160"/>
                      <a:pt x="41" y="154"/>
                    </a:cubicBezTo>
                    <a:cubicBezTo>
                      <a:pt x="41" y="155"/>
                      <a:pt x="42" y="155"/>
                      <a:pt x="42" y="156"/>
                    </a:cubicBezTo>
                    <a:cubicBezTo>
                      <a:pt x="49" y="161"/>
                      <a:pt x="56" y="166"/>
                      <a:pt x="64" y="170"/>
                    </a:cubicBezTo>
                    <a:cubicBezTo>
                      <a:pt x="64" y="170"/>
                      <a:pt x="64" y="170"/>
                      <a:pt x="64" y="170"/>
                    </a:cubicBezTo>
                    <a:cubicBezTo>
                      <a:pt x="64" y="170"/>
                      <a:pt x="64" y="170"/>
                      <a:pt x="64" y="170"/>
                    </a:cubicBezTo>
                    <a:cubicBezTo>
                      <a:pt x="69" y="178"/>
                      <a:pt x="82" y="186"/>
                      <a:pt x="88" y="209"/>
                    </a:cubicBezTo>
                    <a:cubicBezTo>
                      <a:pt x="94" y="233"/>
                      <a:pt x="97" y="288"/>
                      <a:pt x="100" y="314"/>
                    </a:cubicBezTo>
                    <a:cubicBezTo>
                      <a:pt x="104" y="341"/>
                      <a:pt x="108" y="351"/>
                      <a:pt x="109" y="368"/>
                    </a:cubicBezTo>
                    <a:cubicBezTo>
                      <a:pt x="109" y="370"/>
                      <a:pt x="109" y="371"/>
                      <a:pt x="109" y="373"/>
                    </a:cubicBezTo>
                    <a:cubicBezTo>
                      <a:pt x="109" y="389"/>
                      <a:pt x="106" y="406"/>
                      <a:pt x="106" y="415"/>
                    </a:cubicBezTo>
                    <a:cubicBezTo>
                      <a:pt x="105" y="416"/>
                      <a:pt x="106" y="417"/>
                      <a:pt x="107" y="417"/>
                    </a:cubicBezTo>
                    <a:cubicBezTo>
                      <a:pt x="107" y="417"/>
                      <a:pt x="107" y="417"/>
                      <a:pt x="107" y="417"/>
                    </a:cubicBezTo>
                    <a:cubicBezTo>
                      <a:pt x="109" y="417"/>
                      <a:pt x="109" y="416"/>
                      <a:pt x="109" y="415"/>
                    </a:cubicBezTo>
                    <a:cubicBezTo>
                      <a:pt x="110" y="407"/>
                      <a:pt x="113" y="389"/>
                      <a:pt x="113" y="373"/>
                    </a:cubicBezTo>
                    <a:cubicBezTo>
                      <a:pt x="113" y="371"/>
                      <a:pt x="113" y="370"/>
                      <a:pt x="113" y="368"/>
                    </a:cubicBezTo>
                    <a:cubicBezTo>
                      <a:pt x="112" y="350"/>
                      <a:pt x="107" y="340"/>
                      <a:pt x="104" y="314"/>
                    </a:cubicBezTo>
                    <a:cubicBezTo>
                      <a:pt x="100" y="288"/>
                      <a:pt x="98" y="233"/>
                      <a:pt x="92" y="208"/>
                    </a:cubicBezTo>
                    <a:cubicBezTo>
                      <a:pt x="88" y="190"/>
                      <a:pt x="79" y="180"/>
                      <a:pt x="73" y="174"/>
                    </a:cubicBezTo>
                    <a:cubicBezTo>
                      <a:pt x="74" y="175"/>
                      <a:pt x="76" y="175"/>
                      <a:pt x="77" y="176"/>
                    </a:cubicBezTo>
                    <a:cubicBezTo>
                      <a:pt x="94" y="183"/>
                      <a:pt x="128" y="189"/>
                      <a:pt x="141" y="196"/>
                    </a:cubicBezTo>
                    <a:cubicBezTo>
                      <a:pt x="155" y="203"/>
                      <a:pt x="161" y="212"/>
                      <a:pt x="161" y="218"/>
                    </a:cubicBezTo>
                    <a:cubicBezTo>
                      <a:pt x="161" y="221"/>
                      <a:pt x="158" y="225"/>
                      <a:pt x="153" y="229"/>
                    </a:cubicBezTo>
                    <a:cubicBezTo>
                      <a:pt x="149" y="233"/>
                      <a:pt x="144" y="237"/>
                      <a:pt x="142" y="239"/>
                    </a:cubicBezTo>
                    <a:cubicBezTo>
                      <a:pt x="141" y="240"/>
                      <a:pt x="141" y="241"/>
                      <a:pt x="142" y="242"/>
                    </a:cubicBezTo>
                    <a:cubicBezTo>
                      <a:pt x="142" y="243"/>
                      <a:pt x="143" y="243"/>
                      <a:pt x="143" y="243"/>
                    </a:cubicBezTo>
                    <a:cubicBezTo>
                      <a:pt x="144" y="243"/>
                      <a:pt x="145" y="242"/>
                      <a:pt x="145" y="242"/>
                    </a:cubicBezTo>
                    <a:cubicBezTo>
                      <a:pt x="147" y="240"/>
                      <a:pt x="152" y="236"/>
                      <a:pt x="156" y="232"/>
                    </a:cubicBezTo>
                    <a:cubicBezTo>
                      <a:pt x="160" y="228"/>
                      <a:pt x="165" y="223"/>
                      <a:pt x="165" y="218"/>
                    </a:cubicBezTo>
                    <a:cubicBezTo>
                      <a:pt x="165" y="209"/>
                      <a:pt x="157" y="200"/>
                      <a:pt x="143" y="192"/>
                    </a:cubicBezTo>
                    <a:close/>
                  </a:path>
                </a:pathLst>
              </a:custGeom>
              <a:solidFill>
                <a:srgbClr val="FF0000"/>
              </a:solidFill>
              <a:ln w="9525">
                <a:noFill/>
                <a:round/>
                <a:headEnd/>
                <a:tailEnd/>
              </a:ln>
            </p:spPr>
            <p:txBody>
              <a:bodyPr/>
              <a:lstStyle/>
              <a:p>
                <a:endParaRPr lang="en-US"/>
              </a:p>
            </p:txBody>
          </p:sp>
          <p:sp>
            <p:nvSpPr>
              <p:cNvPr id="17439" name="Freeform 38"/>
              <p:cNvSpPr>
                <a:spLocks noChangeAspect="1" noEditPoints="1"/>
              </p:cNvSpPr>
              <p:nvPr/>
            </p:nvSpPr>
            <p:spPr bwMode="auto">
              <a:xfrm>
                <a:off x="2378" y="768"/>
                <a:ext cx="1012" cy="2484"/>
              </a:xfrm>
              <a:custGeom>
                <a:avLst/>
                <a:gdLst>
                  <a:gd name="T0" fmla="*/ 8233 w 598"/>
                  <a:gd name="T1" fmla="*/ 6193 h 1468"/>
                  <a:gd name="T2" fmla="*/ 6702 w 598"/>
                  <a:gd name="T3" fmla="*/ 6328 h 1468"/>
                  <a:gd name="T4" fmla="*/ 5552 w 598"/>
                  <a:gd name="T5" fmla="*/ 5518 h 1468"/>
                  <a:gd name="T6" fmla="*/ 5568 w 598"/>
                  <a:gd name="T7" fmla="*/ 5452 h 1468"/>
                  <a:gd name="T8" fmla="*/ 5710 w 598"/>
                  <a:gd name="T9" fmla="*/ 5286 h 1468"/>
                  <a:gd name="T10" fmla="*/ 5167 w 598"/>
                  <a:gd name="T11" fmla="*/ 5391 h 1468"/>
                  <a:gd name="T12" fmla="*/ 4537 w 598"/>
                  <a:gd name="T13" fmla="*/ 5838 h 1468"/>
                  <a:gd name="T14" fmla="*/ 3765 w 598"/>
                  <a:gd name="T15" fmla="*/ 3768 h 1468"/>
                  <a:gd name="T16" fmla="*/ 5840 w 598"/>
                  <a:gd name="T17" fmla="*/ 1443 h 1468"/>
                  <a:gd name="T18" fmla="*/ 5747 w 598"/>
                  <a:gd name="T19" fmla="*/ 1139 h 1468"/>
                  <a:gd name="T20" fmla="*/ 5026 w 598"/>
                  <a:gd name="T21" fmla="*/ 1027 h 1468"/>
                  <a:gd name="T22" fmla="*/ 5791 w 598"/>
                  <a:gd name="T23" fmla="*/ 1443 h 1468"/>
                  <a:gd name="T24" fmla="*/ 3765 w 598"/>
                  <a:gd name="T25" fmla="*/ 3687 h 1468"/>
                  <a:gd name="T26" fmla="*/ 5439 w 598"/>
                  <a:gd name="T27" fmla="*/ 558 h 1468"/>
                  <a:gd name="T28" fmla="*/ 5151 w 598"/>
                  <a:gd name="T29" fmla="*/ 58 h 1468"/>
                  <a:gd name="T30" fmla="*/ 4026 w 598"/>
                  <a:gd name="T31" fmla="*/ 1360 h 1468"/>
                  <a:gd name="T32" fmla="*/ 3772 w 598"/>
                  <a:gd name="T33" fmla="*/ 24 h 1468"/>
                  <a:gd name="T34" fmla="*/ 3451 w 598"/>
                  <a:gd name="T35" fmla="*/ 418 h 1468"/>
                  <a:gd name="T36" fmla="*/ 2870 w 598"/>
                  <a:gd name="T37" fmla="*/ 525 h 1468"/>
                  <a:gd name="T38" fmla="*/ 2544 w 598"/>
                  <a:gd name="T39" fmla="*/ 778 h 1468"/>
                  <a:gd name="T40" fmla="*/ 3317 w 598"/>
                  <a:gd name="T41" fmla="*/ 1377 h 1468"/>
                  <a:gd name="T42" fmla="*/ 2569 w 598"/>
                  <a:gd name="T43" fmla="*/ 2785 h 1468"/>
                  <a:gd name="T44" fmla="*/ 2904 w 598"/>
                  <a:gd name="T45" fmla="*/ 1484 h 1468"/>
                  <a:gd name="T46" fmla="*/ 2569 w 598"/>
                  <a:gd name="T47" fmla="*/ 2345 h 1468"/>
                  <a:gd name="T48" fmla="*/ 2288 w 598"/>
                  <a:gd name="T49" fmla="*/ 1743 h 1468"/>
                  <a:gd name="T50" fmla="*/ 3446 w 598"/>
                  <a:gd name="T51" fmla="*/ 3289 h 1468"/>
                  <a:gd name="T52" fmla="*/ 3814 w 598"/>
                  <a:gd name="T53" fmla="*/ 5970 h 1468"/>
                  <a:gd name="T54" fmla="*/ 2466 w 598"/>
                  <a:gd name="T55" fmla="*/ 5257 h 1468"/>
                  <a:gd name="T56" fmla="*/ 2890 w 598"/>
                  <a:gd name="T57" fmla="*/ 5552 h 1468"/>
                  <a:gd name="T58" fmla="*/ 426 w 598"/>
                  <a:gd name="T59" fmla="*/ 6511 h 1468"/>
                  <a:gd name="T60" fmla="*/ 484 w 598"/>
                  <a:gd name="T61" fmla="*/ 6560 h 1468"/>
                  <a:gd name="T62" fmla="*/ 401 w 598"/>
                  <a:gd name="T63" fmla="*/ 6657 h 1468"/>
                  <a:gd name="T64" fmla="*/ 1560 w 598"/>
                  <a:gd name="T65" fmla="*/ 6511 h 1468"/>
                  <a:gd name="T66" fmla="*/ 748 w 598"/>
                  <a:gd name="T67" fmla="*/ 9574 h 1468"/>
                  <a:gd name="T68" fmla="*/ 1163 w 598"/>
                  <a:gd name="T69" fmla="*/ 7533 h 1468"/>
                  <a:gd name="T70" fmla="*/ 1328 w 598"/>
                  <a:gd name="T71" fmla="*/ 8584 h 1468"/>
                  <a:gd name="T72" fmla="*/ 2953 w 598"/>
                  <a:gd name="T73" fmla="*/ 10484 h 1468"/>
                  <a:gd name="T74" fmla="*/ 3569 w 598"/>
                  <a:gd name="T75" fmla="*/ 6337 h 1468"/>
                  <a:gd name="T76" fmla="*/ 3402 w 598"/>
                  <a:gd name="T77" fmla="*/ 9254 h 1468"/>
                  <a:gd name="T78" fmla="*/ 3082 w 598"/>
                  <a:gd name="T79" fmla="*/ 13586 h 1468"/>
                  <a:gd name="T80" fmla="*/ 3271 w 598"/>
                  <a:gd name="T81" fmla="*/ 17992 h 1468"/>
                  <a:gd name="T82" fmla="*/ 3674 w 598"/>
                  <a:gd name="T83" fmla="*/ 20246 h 1468"/>
                  <a:gd name="T84" fmla="*/ 3165 w 598"/>
                  <a:gd name="T85" fmla="*/ 19755 h 1468"/>
                  <a:gd name="T86" fmla="*/ 3772 w 598"/>
                  <a:gd name="T87" fmla="*/ 16312 h 1468"/>
                  <a:gd name="T88" fmla="*/ 3946 w 598"/>
                  <a:gd name="T89" fmla="*/ 17979 h 1468"/>
                  <a:gd name="T90" fmla="*/ 4551 w 598"/>
                  <a:gd name="T91" fmla="*/ 16358 h 1468"/>
                  <a:gd name="T92" fmla="*/ 4026 w 598"/>
                  <a:gd name="T93" fmla="*/ 19263 h 1468"/>
                  <a:gd name="T94" fmla="*/ 4173 w 598"/>
                  <a:gd name="T95" fmla="*/ 19398 h 1468"/>
                  <a:gd name="T96" fmla="*/ 5332 w 598"/>
                  <a:gd name="T97" fmla="*/ 17060 h 1468"/>
                  <a:gd name="T98" fmla="*/ 5109 w 598"/>
                  <a:gd name="T99" fmla="*/ 13428 h 1468"/>
                  <a:gd name="T100" fmla="*/ 5273 w 598"/>
                  <a:gd name="T101" fmla="*/ 9640 h 1468"/>
                  <a:gd name="T102" fmla="*/ 4576 w 598"/>
                  <a:gd name="T103" fmla="*/ 6880 h 1468"/>
                  <a:gd name="T104" fmla="*/ 4955 w 598"/>
                  <a:gd name="T105" fmla="*/ 6114 h 1468"/>
                  <a:gd name="T106" fmla="*/ 6659 w 598"/>
                  <a:gd name="T107" fmla="*/ 8337 h 1468"/>
                  <a:gd name="T108" fmla="*/ 7285 w 598"/>
                  <a:gd name="T109" fmla="*/ 8315 h 1468"/>
                  <a:gd name="T110" fmla="*/ 7619 w 598"/>
                  <a:gd name="T111" fmla="*/ 9618 h 1468"/>
                  <a:gd name="T112" fmla="*/ 7202 w 598"/>
                  <a:gd name="T113" fmla="*/ 7476 h 1468"/>
                  <a:gd name="T114" fmla="*/ 7120 w 598"/>
                  <a:gd name="T115" fmla="*/ 6477 h 1468"/>
                  <a:gd name="T116" fmla="*/ 7925 w 598"/>
                  <a:gd name="T117" fmla="*/ 6411 h 1468"/>
                  <a:gd name="T118" fmla="*/ 3913 w 598"/>
                  <a:gd name="T119" fmla="*/ 7379 h 1468"/>
                  <a:gd name="T120" fmla="*/ 4430 w 598"/>
                  <a:gd name="T121" fmla="*/ 7356 h 14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8"/>
                  <a:gd name="T184" fmla="*/ 0 h 1468"/>
                  <a:gd name="T185" fmla="*/ 598 w 598"/>
                  <a:gd name="T186" fmla="*/ 1468 h 14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8" h="1468">
                    <a:moveTo>
                      <a:pt x="597" y="452"/>
                    </a:moveTo>
                    <a:cubicBezTo>
                      <a:pt x="595" y="452"/>
                      <a:pt x="590" y="452"/>
                      <a:pt x="587" y="453"/>
                    </a:cubicBezTo>
                    <a:cubicBezTo>
                      <a:pt x="585" y="454"/>
                      <a:pt x="583" y="457"/>
                      <a:pt x="581" y="458"/>
                    </a:cubicBezTo>
                    <a:cubicBezTo>
                      <a:pt x="578" y="459"/>
                      <a:pt x="576" y="460"/>
                      <a:pt x="572" y="460"/>
                    </a:cubicBezTo>
                    <a:cubicBezTo>
                      <a:pt x="571" y="460"/>
                      <a:pt x="569" y="460"/>
                      <a:pt x="567" y="460"/>
                    </a:cubicBezTo>
                    <a:cubicBezTo>
                      <a:pt x="567" y="459"/>
                      <a:pt x="566" y="459"/>
                      <a:pt x="566" y="458"/>
                    </a:cubicBezTo>
                    <a:cubicBezTo>
                      <a:pt x="566" y="458"/>
                      <a:pt x="567" y="458"/>
                      <a:pt x="567" y="458"/>
                    </a:cubicBezTo>
                    <a:cubicBezTo>
                      <a:pt x="572" y="456"/>
                      <a:pt x="571" y="453"/>
                      <a:pt x="574" y="453"/>
                    </a:cubicBezTo>
                    <a:cubicBezTo>
                      <a:pt x="577" y="452"/>
                      <a:pt x="581" y="451"/>
                      <a:pt x="585" y="450"/>
                    </a:cubicBezTo>
                    <a:cubicBezTo>
                      <a:pt x="588" y="449"/>
                      <a:pt x="592" y="448"/>
                      <a:pt x="594" y="448"/>
                    </a:cubicBezTo>
                    <a:cubicBezTo>
                      <a:pt x="594" y="448"/>
                      <a:pt x="594" y="447"/>
                      <a:pt x="594" y="447"/>
                    </a:cubicBezTo>
                    <a:cubicBezTo>
                      <a:pt x="594" y="446"/>
                      <a:pt x="594" y="446"/>
                      <a:pt x="593" y="446"/>
                    </a:cubicBezTo>
                    <a:cubicBezTo>
                      <a:pt x="591" y="446"/>
                      <a:pt x="588" y="447"/>
                      <a:pt x="584" y="448"/>
                    </a:cubicBezTo>
                    <a:cubicBezTo>
                      <a:pt x="581" y="449"/>
                      <a:pt x="576" y="450"/>
                      <a:pt x="573" y="451"/>
                    </a:cubicBezTo>
                    <a:cubicBezTo>
                      <a:pt x="569" y="452"/>
                      <a:pt x="570" y="455"/>
                      <a:pt x="567" y="456"/>
                    </a:cubicBezTo>
                    <a:cubicBezTo>
                      <a:pt x="564" y="457"/>
                      <a:pt x="556" y="458"/>
                      <a:pt x="551" y="459"/>
                    </a:cubicBezTo>
                    <a:cubicBezTo>
                      <a:pt x="548" y="458"/>
                      <a:pt x="544" y="457"/>
                      <a:pt x="540" y="457"/>
                    </a:cubicBezTo>
                    <a:cubicBezTo>
                      <a:pt x="536" y="457"/>
                      <a:pt x="534" y="457"/>
                      <a:pt x="530" y="458"/>
                    </a:cubicBezTo>
                    <a:cubicBezTo>
                      <a:pt x="526" y="459"/>
                      <a:pt x="522" y="462"/>
                      <a:pt x="518" y="463"/>
                    </a:cubicBezTo>
                    <a:cubicBezTo>
                      <a:pt x="516" y="463"/>
                      <a:pt x="514" y="463"/>
                      <a:pt x="513" y="463"/>
                    </a:cubicBezTo>
                    <a:cubicBezTo>
                      <a:pt x="510" y="463"/>
                      <a:pt x="508" y="463"/>
                      <a:pt x="505" y="462"/>
                    </a:cubicBezTo>
                    <a:cubicBezTo>
                      <a:pt x="501" y="462"/>
                      <a:pt x="495" y="458"/>
                      <a:pt x="490" y="457"/>
                    </a:cubicBezTo>
                    <a:cubicBezTo>
                      <a:pt x="488" y="457"/>
                      <a:pt x="486" y="456"/>
                      <a:pt x="484" y="456"/>
                    </a:cubicBezTo>
                    <a:cubicBezTo>
                      <a:pt x="484" y="456"/>
                      <a:pt x="484" y="456"/>
                      <a:pt x="483" y="456"/>
                    </a:cubicBezTo>
                    <a:cubicBezTo>
                      <a:pt x="467" y="439"/>
                      <a:pt x="444" y="427"/>
                      <a:pt x="426" y="420"/>
                    </a:cubicBezTo>
                    <a:cubicBezTo>
                      <a:pt x="408" y="413"/>
                      <a:pt x="388" y="411"/>
                      <a:pt x="376" y="413"/>
                    </a:cubicBezTo>
                    <a:cubicBezTo>
                      <a:pt x="371" y="409"/>
                      <a:pt x="369" y="402"/>
                      <a:pt x="367" y="395"/>
                    </a:cubicBezTo>
                    <a:cubicBezTo>
                      <a:pt x="367" y="395"/>
                      <a:pt x="367" y="395"/>
                      <a:pt x="367" y="395"/>
                    </a:cubicBezTo>
                    <a:cubicBezTo>
                      <a:pt x="367" y="395"/>
                      <a:pt x="369" y="395"/>
                      <a:pt x="370" y="395"/>
                    </a:cubicBezTo>
                    <a:cubicBezTo>
                      <a:pt x="371" y="395"/>
                      <a:pt x="373" y="395"/>
                      <a:pt x="375" y="394"/>
                    </a:cubicBezTo>
                    <a:cubicBezTo>
                      <a:pt x="378" y="393"/>
                      <a:pt x="383" y="390"/>
                      <a:pt x="385" y="389"/>
                    </a:cubicBezTo>
                    <a:cubicBezTo>
                      <a:pt x="386" y="389"/>
                      <a:pt x="386" y="389"/>
                      <a:pt x="387" y="389"/>
                    </a:cubicBezTo>
                    <a:cubicBezTo>
                      <a:pt x="389" y="389"/>
                      <a:pt x="391" y="390"/>
                      <a:pt x="393" y="390"/>
                    </a:cubicBezTo>
                    <a:cubicBezTo>
                      <a:pt x="395" y="390"/>
                      <a:pt x="395" y="391"/>
                      <a:pt x="397" y="392"/>
                    </a:cubicBezTo>
                    <a:cubicBezTo>
                      <a:pt x="397" y="392"/>
                      <a:pt x="397" y="393"/>
                      <a:pt x="397" y="394"/>
                    </a:cubicBezTo>
                    <a:cubicBezTo>
                      <a:pt x="397" y="395"/>
                      <a:pt x="398" y="397"/>
                      <a:pt x="400" y="398"/>
                    </a:cubicBezTo>
                    <a:cubicBezTo>
                      <a:pt x="403" y="399"/>
                      <a:pt x="409" y="400"/>
                      <a:pt x="412" y="400"/>
                    </a:cubicBezTo>
                    <a:cubicBezTo>
                      <a:pt x="415" y="400"/>
                      <a:pt x="417" y="399"/>
                      <a:pt x="417" y="399"/>
                    </a:cubicBezTo>
                    <a:cubicBezTo>
                      <a:pt x="417" y="399"/>
                      <a:pt x="417" y="399"/>
                      <a:pt x="418" y="399"/>
                    </a:cubicBezTo>
                    <a:cubicBezTo>
                      <a:pt x="418" y="399"/>
                      <a:pt x="421" y="402"/>
                      <a:pt x="422" y="403"/>
                    </a:cubicBezTo>
                    <a:cubicBezTo>
                      <a:pt x="423" y="403"/>
                      <a:pt x="423" y="403"/>
                      <a:pt x="424" y="403"/>
                    </a:cubicBezTo>
                    <a:cubicBezTo>
                      <a:pt x="424" y="403"/>
                      <a:pt x="425" y="403"/>
                      <a:pt x="425" y="403"/>
                    </a:cubicBezTo>
                    <a:cubicBezTo>
                      <a:pt x="426" y="402"/>
                      <a:pt x="426" y="401"/>
                      <a:pt x="425" y="400"/>
                    </a:cubicBezTo>
                    <a:cubicBezTo>
                      <a:pt x="424" y="399"/>
                      <a:pt x="422" y="396"/>
                      <a:pt x="418" y="395"/>
                    </a:cubicBezTo>
                    <a:cubicBezTo>
                      <a:pt x="418" y="395"/>
                      <a:pt x="418" y="395"/>
                      <a:pt x="417" y="395"/>
                    </a:cubicBezTo>
                    <a:cubicBezTo>
                      <a:pt x="415" y="395"/>
                      <a:pt x="414" y="396"/>
                      <a:pt x="412" y="396"/>
                    </a:cubicBezTo>
                    <a:cubicBezTo>
                      <a:pt x="409" y="396"/>
                      <a:pt x="404" y="395"/>
                      <a:pt x="402" y="394"/>
                    </a:cubicBezTo>
                    <a:cubicBezTo>
                      <a:pt x="401" y="394"/>
                      <a:pt x="401" y="394"/>
                      <a:pt x="401" y="393"/>
                    </a:cubicBezTo>
                    <a:cubicBezTo>
                      <a:pt x="401" y="392"/>
                      <a:pt x="401" y="390"/>
                      <a:pt x="399" y="389"/>
                    </a:cubicBezTo>
                    <a:cubicBezTo>
                      <a:pt x="398" y="387"/>
                      <a:pt x="396" y="386"/>
                      <a:pt x="393" y="386"/>
                    </a:cubicBezTo>
                    <a:cubicBezTo>
                      <a:pt x="392" y="386"/>
                      <a:pt x="390" y="385"/>
                      <a:pt x="387" y="385"/>
                    </a:cubicBezTo>
                    <a:cubicBezTo>
                      <a:pt x="386" y="385"/>
                      <a:pt x="385" y="385"/>
                      <a:pt x="384" y="385"/>
                    </a:cubicBezTo>
                    <a:cubicBezTo>
                      <a:pt x="383" y="386"/>
                      <a:pt x="382" y="386"/>
                      <a:pt x="381" y="386"/>
                    </a:cubicBezTo>
                    <a:cubicBezTo>
                      <a:pt x="384" y="384"/>
                      <a:pt x="386" y="380"/>
                      <a:pt x="387" y="379"/>
                    </a:cubicBezTo>
                    <a:cubicBezTo>
                      <a:pt x="388" y="379"/>
                      <a:pt x="388" y="379"/>
                      <a:pt x="389" y="379"/>
                    </a:cubicBezTo>
                    <a:cubicBezTo>
                      <a:pt x="390" y="379"/>
                      <a:pt x="392" y="379"/>
                      <a:pt x="393" y="379"/>
                    </a:cubicBezTo>
                    <a:cubicBezTo>
                      <a:pt x="394" y="379"/>
                      <a:pt x="395" y="382"/>
                      <a:pt x="399" y="382"/>
                    </a:cubicBezTo>
                    <a:cubicBezTo>
                      <a:pt x="400" y="382"/>
                      <a:pt x="400" y="383"/>
                      <a:pt x="401" y="383"/>
                    </a:cubicBezTo>
                    <a:cubicBezTo>
                      <a:pt x="404" y="382"/>
                      <a:pt x="407" y="381"/>
                      <a:pt x="410" y="381"/>
                    </a:cubicBezTo>
                    <a:cubicBezTo>
                      <a:pt x="410" y="381"/>
                      <a:pt x="410" y="381"/>
                      <a:pt x="411" y="381"/>
                    </a:cubicBezTo>
                    <a:cubicBezTo>
                      <a:pt x="414" y="382"/>
                      <a:pt x="417" y="384"/>
                      <a:pt x="420" y="384"/>
                    </a:cubicBezTo>
                    <a:cubicBezTo>
                      <a:pt x="421" y="385"/>
                      <a:pt x="422" y="384"/>
                      <a:pt x="422" y="383"/>
                    </a:cubicBezTo>
                    <a:cubicBezTo>
                      <a:pt x="422" y="382"/>
                      <a:pt x="422" y="381"/>
                      <a:pt x="420" y="380"/>
                    </a:cubicBezTo>
                    <a:cubicBezTo>
                      <a:pt x="419" y="380"/>
                      <a:pt x="415" y="378"/>
                      <a:pt x="411" y="377"/>
                    </a:cubicBezTo>
                    <a:cubicBezTo>
                      <a:pt x="411" y="377"/>
                      <a:pt x="410" y="377"/>
                      <a:pt x="410" y="377"/>
                    </a:cubicBezTo>
                    <a:cubicBezTo>
                      <a:pt x="406" y="377"/>
                      <a:pt x="403" y="379"/>
                      <a:pt x="401" y="378"/>
                    </a:cubicBezTo>
                    <a:cubicBezTo>
                      <a:pt x="400" y="378"/>
                      <a:pt x="400" y="378"/>
                      <a:pt x="400" y="378"/>
                    </a:cubicBezTo>
                    <a:cubicBezTo>
                      <a:pt x="398" y="378"/>
                      <a:pt x="397" y="376"/>
                      <a:pt x="394" y="375"/>
                    </a:cubicBezTo>
                    <a:cubicBezTo>
                      <a:pt x="393" y="375"/>
                      <a:pt x="391" y="375"/>
                      <a:pt x="389" y="375"/>
                    </a:cubicBezTo>
                    <a:cubicBezTo>
                      <a:pt x="388" y="375"/>
                      <a:pt x="386" y="375"/>
                      <a:pt x="385" y="376"/>
                    </a:cubicBezTo>
                    <a:cubicBezTo>
                      <a:pt x="382" y="378"/>
                      <a:pt x="379" y="383"/>
                      <a:pt x="377" y="385"/>
                    </a:cubicBezTo>
                    <a:cubicBezTo>
                      <a:pt x="375" y="387"/>
                      <a:pt x="373" y="388"/>
                      <a:pt x="372" y="389"/>
                    </a:cubicBezTo>
                    <a:cubicBezTo>
                      <a:pt x="371" y="389"/>
                      <a:pt x="370" y="389"/>
                      <a:pt x="370" y="389"/>
                    </a:cubicBezTo>
                    <a:cubicBezTo>
                      <a:pt x="368" y="389"/>
                      <a:pt x="366" y="388"/>
                      <a:pt x="365" y="388"/>
                    </a:cubicBezTo>
                    <a:cubicBezTo>
                      <a:pt x="364" y="379"/>
                      <a:pt x="363" y="369"/>
                      <a:pt x="361" y="365"/>
                    </a:cubicBezTo>
                    <a:cubicBezTo>
                      <a:pt x="355" y="365"/>
                      <a:pt x="355" y="365"/>
                      <a:pt x="355" y="365"/>
                    </a:cubicBezTo>
                    <a:cubicBezTo>
                      <a:pt x="355" y="373"/>
                      <a:pt x="363" y="405"/>
                      <a:pt x="363" y="414"/>
                    </a:cubicBezTo>
                    <a:cubicBezTo>
                      <a:pt x="363" y="422"/>
                      <a:pt x="357" y="423"/>
                      <a:pt x="354" y="416"/>
                    </a:cubicBezTo>
                    <a:cubicBezTo>
                      <a:pt x="352" y="408"/>
                      <a:pt x="350" y="377"/>
                      <a:pt x="348" y="370"/>
                    </a:cubicBezTo>
                    <a:cubicBezTo>
                      <a:pt x="342" y="371"/>
                      <a:pt x="342" y="371"/>
                      <a:pt x="342" y="371"/>
                    </a:cubicBezTo>
                    <a:cubicBezTo>
                      <a:pt x="342" y="380"/>
                      <a:pt x="348" y="413"/>
                      <a:pt x="345" y="427"/>
                    </a:cubicBezTo>
                    <a:cubicBezTo>
                      <a:pt x="332" y="445"/>
                      <a:pt x="318" y="475"/>
                      <a:pt x="312" y="486"/>
                    </a:cubicBezTo>
                    <a:cubicBezTo>
                      <a:pt x="311" y="485"/>
                      <a:pt x="310" y="485"/>
                      <a:pt x="308" y="485"/>
                    </a:cubicBezTo>
                    <a:cubicBezTo>
                      <a:pt x="314" y="468"/>
                      <a:pt x="323" y="440"/>
                      <a:pt x="327" y="421"/>
                    </a:cubicBezTo>
                    <a:cubicBezTo>
                      <a:pt x="332" y="399"/>
                      <a:pt x="335" y="379"/>
                      <a:pt x="337" y="359"/>
                    </a:cubicBezTo>
                    <a:cubicBezTo>
                      <a:pt x="340" y="338"/>
                      <a:pt x="344" y="308"/>
                      <a:pt x="343" y="298"/>
                    </a:cubicBezTo>
                    <a:cubicBezTo>
                      <a:pt x="334" y="297"/>
                      <a:pt x="334" y="297"/>
                      <a:pt x="334" y="297"/>
                    </a:cubicBezTo>
                    <a:cubicBezTo>
                      <a:pt x="331" y="307"/>
                      <a:pt x="330" y="337"/>
                      <a:pt x="326" y="357"/>
                    </a:cubicBezTo>
                    <a:cubicBezTo>
                      <a:pt x="323" y="378"/>
                      <a:pt x="319" y="400"/>
                      <a:pt x="313" y="421"/>
                    </a:cubicBezTo>
                    <a:cubicBezTo>
                      <a:pt x="307" y="442"/>
                      <a:pt x="296" y="473"/>
                      <a:pt x="292" y="486"/>
                    </a:cubicBezTo>
                    <a:cubicBezTo>
                      <a:pt x="292" y="486"/>
                      <a:pt x="291" y="486"/>
                      <a:pt x="291" y="486"/>
                    </a:cubicBezTo>
                    <a:cubicBezTo>
                      <a:pt x="291" y="475"/>
                      <a:pt x="290" y="455"/>
                      <a:pt x="289" y="439"/>
                    </a:cubicBezTo>
                    <a:cubicBezTo>
                      <a:pt x="287" y="420"/>
                      <a:pt x="281" y="397"/>
                      <a:pt x="278" y="378"/>
                    </a:cubicBezTo>
                    <a:cubicBezTo>
                      <a:pt x="275" y="360"/>
                      <a:pt x="273" y="347"/>
                      <a:pt x="272" y="326"/>
                    </a:cubicBezTo>
                    <a:cubicBezTo>
                      <a:pt x="271" y="316"/>
                      <a:pt x="271" y="303"/>
                      <a:pt x="271" y="290"/>
                    </a:cubicBezTo>
                    <a:cubicBezTo>
                      <a:pt x="271" y="284"/>
                      <a:pt x="271" y="278"/>
                      <a:pt x="271" y="272"/>
                    </a:cubicBezTo>
                    <a:cubicBezTo>
                      <a:pt x="275" y="268"/>
                      <a:pt x="281" y="261"/>
                      <a:pt x="287" y="261"/>
                    </a:cubicBezTo>
                    <a:cubicBezTo>
                      <a:pt x="287" y="261"/>
                      <a:pt x="287" y="261"/>
                      <a:pt x="287" y="261"/>
                    </a:cubicBezTo>
                    <a:cubicBezTo>
                      <a:pt x="291" y="261"/>
                      <a:pt x="297" y="265"/>
                      <a:pt x="303" y="270"/>
                    </a:cubicBezTo>
                    <a:cubicBezTo>
                      <a:pt x="309" y="274"/>
                      <a:pt x="316" y="279"/>
                      <a:pt x="322" y="279"/>
                    </a:cubicBezTo>
                    <a:cubicBezTo>
                      <a:pt x="322" y="279"/>
                      <a:pt x="323" y="279"/>
                      <a:pt x="323" y="279"/>
                    </a:cubicBezTo>
                    <a:cubicBezTo>
                      <a:pt x="334" y="279"/>
                      <a:pt x="343" y="272"/>
                      <a:pt x="351" y="264"/>
                    </a:cubicBezTo>
                    <a:cubicBezTo>
                      <a:pt x="360" y="255"/>
                      <a:pt x="368" y="239"/>
                      <a:pt x="375" y="229"/>
                    </a:cubicBezTo>
                    <a:cubicBezTo>
                      <a:pt x="381" y="219"/>
                      <a:pt x="384" y="212"/>
                      <a:pt x="390" y="203"/>
                    </a:cubicBezTo>
                    <a:cubicBezTo>
                      <a:pt x="396" y="195"/>
                      <a:pt x="405" y="187"/>
                      <a:pt x="411" y="176"/>
                    </a:cubicBezTo>
                    <a:cubicBezTo>
                      <a:pt x="416" y="165"/>
                      <a:pt x="421" y="150"/>
                      <a:pt x="423" y="138"/>
                    </a:cubicBezTo>
                    <a:cubicBezTo>
                      <a:pt x="423" y="134"/>
                      <a:pt x="423" y="131"/>
                      <a:pt x="423" y="128"/>
                    </a:cubicBezTo>
                    <a:cubicBezTo>
                      <a:pt x="423" y="119"/>
                      <a:pt x="422" y="110"/>
                      <a:pt x="421" y="104"/>
                    </a:cubicBezTo>
                    <a:cubicBezTo>
                      <a:pt x="420" y="96"/>
                      <a:pt x="417" y="91"/>
                      <a:pt x="417" y="87"/>
                    </a:cubicBezTo>
                    <a:cubicBezTo>
                      <a:pt x="417" y="87"/>
                      <a:pt x="417" y="86"/>
                      <a:pt x="417" y="86"/>
                    </a:cubicBezTo>
                    <a:cubicBezTo>
                      <a:pt x="418" y="83"/>
                      <a:pt x="420" y="80"/>
                      <a:pt x="422" y="77"/>
                    </a:cubicBezTo>
                    <a:cubicBezTo>
                      <a:pt x="425" y="74"/>
                      <a:pt x="427" y="70"/>
                      <a:pt x="427" y="67"/>
                    </a:cubicBezTo>
                    <a:cubicBezTo>
                      <a:pt x="427" y="60"/>
                      <a:pt x="419" y="57"/>
                      <a:pt x="418" y="54"/>
                    </a:cubicBezTo>
                    <a:cubicBezTo>
                      <a:pt x="417" y="50"/>
                      <a:pt x="416" y="45"/>
                      <a:pt x="414" y="42"/>
                    </a:cubicBezTo>
                    <a:cubicBezTo>
                      <a:pt x="414" y="41"/>
                      <a:pt x="413" y="40"/>
                      <a:pt x="412" y="41"/>
                    </a:cubicBezTo>
                    <a:cubicBezTo>
                      <a:pt x="411" y="41"/>
                      <a:pt x="410" y="42"/>
                      <a:pt x="411" y="43"/>
                    </a:cubicBezTo>
                    <a:cubicBezTo>
                      <a:pt x="412" y="45"/>
                      <a:pt x="413" y="51"/>
                      <a:pt x="415" y="56"/>
                    </a:cubicBezTo>
                    <a:cubicBezTo>
                      <a:pt x="418" y="61"/>
                      <a:pt x="423" y="64"/>
                      <a:pt x="423" y="67"/>
                    </a:cubicBezTo>
                    <a:cubicBezTo>
                      <a:pt x="423" y="68"/>
                      <a:pt x="421" y="71"/>
                      <a:pt x="419" y="75"/>
                    </a:cubicBezTo>
                    <a:cubicBezTo>
                      <a:pt x="417" y="77"/>
                      <a:pt x="415" y="80"/>
                      <a:pt x="414" y="82"/>
                    </a:cubicBezTo>
                    <a:cubicBezTo>
                      <a:pt x="412" y="81"/>
                      <a:pt x="409" y="80"/>
                      <a:pt x="406" y="79"/>
                    </a:cubicBezTo>
                    <a:cubicBezTo>
                      <a:pt x="406" y="79"/>
                      <a:pt x="406" y="79"/>
                      <a:pt x="405" y="79"/>
                    </a:cubicBezTo>
                    <a:cubicBezTo>
                      <a:pt x="402" y="79"/>
                      <a:pt x="399" y="81"/>
                      <a:pt x="397" y="81"/>
                    </a:cubicBezTo>
                    <a:cubicBezTo>
                      <a:pt x="397" y="81"/>
                      <a:pt x="396" y="81"/>
                      <a:pt x="396" y="81"/>
                    </a:cubicBezTo>
                    <a:cubicBezTo>
                      <a:pt x="396" y="81"/>
                      <a:pt x="395" y="79"/>
                      <a:pt x="394" y="76"/>
                    </a:cubicBezTo>
                    <a:cubicBezTo>
                      <a:pt x="393" y="74"/>
                      <a:pt x="393" y="71"/>
                      <a:pt x="390" y="69"/>
                    </a:cubicBezTo>
                    <a:cubicBezTo>
                      <a:pt x="386" y="66"/>
                      <a:pt x="379" y="66"/>
                      <a:pt x="376" y="65"/>
                    </a:cubicBezTo>
                    <a:cubicBezTo>
                      <a:pt x="375" y="65"/>
                      <a:pt x="374" y="65"/>
                      <a:pt x="374" y="66"/>
                    </a:cubicBezTo>
                    <a:cubicBezTo>
                      <a:pt x="373" y="67"/>
                      <a:pt x="374" y="68"/>
                      <a:pt x="375" y="69"/>
                    </a:cubicBezTo>
                    <a:cubicBezTo>
                      <a:pt x="377" y="69"/>
                      <a:pt x="381" y="70"/>
                      <a:pt x="384" y="71"/>
                    </a:cubicBezTo>
                    <a:cubicBezTo>
                      <a:pt x="383" y="72"/>
                      <a:pt x="382" y="72"/>
                      <a:pt x="380" y="73"/>
                    </a:cubicBezTo>
                    <a:cubicBezTo>
                      <a:pt x="376" y="74"/>
                      <a:pt x="366" y="74"/>
                      <a:pt x="362" y="74"/>
                    </a:cubicBezTo>
                    <a:cubicBezTo>
                      <a:pt x="360" y="74"/>
                      <a:pt x="360" y="75"/>
                      <a:pt x="360" y="76"/>
                    </a:cubicBezTo>
                    <a:cubicBezTo>
                      <a:pt x="360" y="77"/>
                      <a:pt x="360" y="78"/>
                      <a:pt x="362" y="78"/>
                    </a:cubicBezTo>
                    <a:cubicBezTo>
                      <a:pt x="366" y="78"/>
                      <a:pt x="376" y="78"/>
                      <a:pt x="381" y="77"/>
                    </a:cubicBezTo>
                    <a:cubicBezTo>
                      <a:pt x="385" y="76"/>
                      <a:pt x="387" y="74"/>
                      <a:pt x="388" y="73"/>
                    </a:cubicBezTo>
                    <a:cubicBezTo>
                      <a:pt x="389" y="74"/>
                      <a:pt x="390" y="76"/>
                      <a:pt x="390" y="78"/>
                    </a:cubicBezTo>
                    <a:cubicBezTo>
                      <a:pt x="391" y="80"/>
                      <a:pt x="391" y="83"/>
                      <a:pt x="394" y="84"/>
                    </a:cubicBezTo>
                    <a:cubicBezTo>
                      <a:pt x="395" y="85"/>
                      <a:pt x="396" y="85"/>
                      <a:pt x="397" y="85"/>
                    </a:cubicBezTo>
                    <a:cubicBezTo>
                      <a:pt x="400" y="85"/>
                      <a:pt x="403" y="83"/>
                      <a:pt x="405" y="83"/>
                    </a:cubicBezTo>
                    <a:cubicBezTo>
                      <a:pt x="405" y="83"/>
                      <a:pt x="406" y="83"/>
                      <a:pt x="406" y="83"/>
                    </a:cubicBezTo>
                    <a:cubicBezTo>
                      <a:pt x="408" y="84"/>
                      <a:pt x="411" y="85"/>
                      <a:pt x="413" y="86"/>
                    </a:cubicBezTo>
                    <a:cubicBezTo>
                      <a:pt x="413" y="87"/>
                      <a:pt x="413" y="87"/>
                      <a:pt x="413" y="87"/>
                    </a:cubicBezTo>
                    <a:cubicBezTo>
                      <a:pt x="413" y="93"/>
                      <a:pt x="416" y="97"/>
                      <a:pt x="417" y="104"/>
                    </a:cubicBezTo>
                    <a:cubicBezTo>
                      <a:pt x="418" y="110"/>
                      <a:pt x="419" y="119"/>
                      <a:pt x="419" y="128"/>
                    </a:cubicBezTo>
                    <a:cubicBezTo>
                      <a:pt x="419" y="131"/>
                      <a:pt x="419" y="134"/>
                      <a:pt x="419" y="137"/>
                    </a:cubicBezTo>
                    <a:cubicBezTo>
                      <a:pt x="417" y="149"/>
                      <a:pt x="413" y="163"/>
                      <a:pt x="407" y="174"/>
                    </a:cubicBezTo>
                    <a:cubicBezTo>
                      <a:pt x="402" y="184"/>
                      <a:pt x="393" y="192"/>
                      <a:pt x="387" y="201"/>
                    </a:cubicBezTo>
                    <a:cubicBezTo>
                      <a:pt x="381" y="210"/>
                      <a:pt x="378" y="217"/>
                      <a:pt x="371" y="227"/>
                    </a:cubicBezTo>
                    <a:cubicBezTo>
                      <a:pt x="365" y="237"/>
                      <a:pt x="357" y="253"/>
                      <a:pt x="349" y="261"/>
                    </a:cubicBezTo>
                    <a:cubicBezTo>
                      <a:pt x="341" y="269"/>
                      <a:pt x="332" y="275"/>
                      <a:pt x="323" y="275"/>
                    </a:cubicBezTo>
                    <a:cubicBezTo>
                      <a:pt x="323" y="275"/>
                      <a:pt x="323" y="275"/>
                      <a:pt x="322" y="275"/>
                    </a:cubicBezTo>
                    <a:cubicBezTo>
                      <a:pt x="318" y="275"/>
                      <a:pt x="312" y="271"/>
                      <a:pt x="306" y="267"/>
                    </a:cubicBezTo>
                    <a:cubicBezTo>
                      <a:pt x="299" y="262"/>
                      <a:pt x="293" y="257"/>
                      <a:pt x="288" y="257"/>
                    </a:cubicBezTo>
                    <a:cubicBezTo>
                      <a:pt x="288" y="257"/>
                      <a:pt x="287" y="257"/>
                      <a:pt x="287" y="257"/>
                    </a:cubicBezTo>
                    <a:cubicBezTo>
                      <a:pt x="281" y="257"/>
                      <a:pt x="275" y="262"/>
                      <a:pt x="271" y="266"/>
                    </a:cubicBezTo>
                    <a:cubicBezTo>
                      <a:pt x="271" y="262"/>
                      <a:pt x="271" y="258"/>
                      <a:pt x="271" y="253"/>
                    </a:cubicBezTo>
                    <a:cubicBezTo>
                      <a:pt x="271" y="230"/>
                      <a:pt x="271" y="204"/>
                      <a:pt x="270" y="189"/>
                    </a:cubicBezTo>
                    <a:cubicBezTo>
                      <a:pt x="270" y="173"/>
                      <a:pt x="268" y="171"/>
                      <a:pt x="268" y="161"/>
                    </a:cubicBezTo>
                    <a:cubicBezTo>
                      <a:pt x="268" y="152"/>
                      <a:pt x="270" y="134"/>
                      <a:pt x="271" y="126"/>
                    </a:cubicBezTo>
                    <a:cubicBezTo>
                      <a:pt x="273" y="121"/>
                      <a:pt x="276" y="115"/>
                      <a:pt x="278" y="112"/>
                    </a:cubicBezTo>
                    <a:cubicBezTo>
                      <a:pt x="282" y="107"/>
                      <a:pt x="287" y="105"/>
                      <a:pt x="292" y="102"/>
                    </a:cubicBezTo>
                    <a:cubicBezTo>
                      <a:pt x="296" y="99"/>
                      <a:pt x="302" y="99"/>
                      <a:pt x="309" y="94"/>
                    </a:cubicBezTo>
                    <a:cubicBezTo>
                      <a:pt x="316" y="90"/>
                      <a:pt x="324" y="79"/>
                      <a:pt x="331" y="75"/>
                    </a:cubicBezTo>
                    <a:cubicBezTo>
                      <a:pt x="337" y="71"/>
                      <a:pt x="343" y="72"/>
                      <a:pt x="352" y="69"/>
                    </a:cubicBezTo>
                    <a:cubicBezTo>
                      <a:pt x="360" y="65"/>
                      <a:pt x="376" y="62"/>
                      <a:pt x="381" y="54"/>
                    </a:cubicBezTo>
                    <a:cubicBezTo>
                      <a:pt x="381" y="53"/>
                      <a:pt x="382" y="52"/>
                      <a:pt x="382" y="51"/>
                    </a:cubicBezTo>
                    <a:cubicBezTo>
                      <a:pt x="383" y="49"/>
                      <a:pt x="390" y="44"/>
                      <a:pt x="392" y="40"/>
                    </a:cubicBezTo>
                    <a:cubicBezTo>
                      <a:pt x="394" y="35"/>
                      <a:pt x="393" y="27"/>
                      <a:pt x="394" y="25"/>
                    </a:cubicBezTo>
                    <a:cubicBezTo>
                      <a:pt x="396" y="22"/>
                      <a:pt x="399" y="20"/>
                      <a:pt x="400" y="18"/>
                    </a:cubicBezTo>
                    <a:cubicBezTo>
                      <a:pt x="401" y="17"/>
                      <a:pt x="401" y="16"/>
                      <a:pt x="400" y="15"/>
                    </a:cubicBezTo>
                    <a:cubicBezTo>
                      <a:pt x="400" y="15"/>
                      <a:pt x="398" y="15"/>
                      <a:pt x="398" y="15"/>
                    </a:cubicBezTo>
                    <a:cubicBezTo>
                      <a:pt x="397" y="17"/>
                      <a:pt x="393" y="19"/>
                      <a:pt x="391" y="23"/>
                    </a:cubicBezTo>
                    <a:cubicBezTo>
                      <a:pt x="389" y="28"/>
                      <a:pt x="390" y="35"/>
                      <a:pt x="388" y="38"/>
                    </a:cubicBezTo>
                    <a:cubicBezTo>
                      <a:pt x="387" y="40"/>
                      <a:pt x="384" y="43"/>
                      <a:pt x="381" y="46"/>
                    </a:cubicBezTo>
                    <a:cubicBezTo>
                      <a:pt x="380" y="39"/>
                      <a:pt x="375" y="31"/>
                      <a:pt x="375" y="28"/>
                    </a:cubicBezTo>
                    <a:cubicBezTo>
                      <a:pt x="374" y="27"/>
                      <a:pt x="374" y="26"/>
                      <a:pt x="374" y="25"/>
                    </a:cubicBezTo>
                    <a:cubicBezTo>
                      <a:pt x="374" y="21"/>
                      <a:pt x="376" y="18"/>
                      <a:pt x="376" y="14"/>
                    </a:cubicBezTo>
                    <a:cubicBezTo>
                      <a:pt x="376" y="14"/>
                      <a:pt x="376" y="14"/>
                      <a:pt x="376" y="13"/>
                    </a:cubicBezTo>
                    <a:cubicBezTo>
                      <a:pt x="375" y="8"/>
                      <a:pt x="372" y="5"/>
                      <a:pt x="371" y="4"/>
                    </a:cubicBezTo>
                    <a:cubicBezTo>
                      <a:pt x="371" y="3"/>
                      <a:pt x="370" y="3"/>
                      <a:pt x="369" y="3"/>
                    </a:cubicBezTo>
                    <a:cubicBezTo>
                      <a:pt x="368" y="4"/>
                      <a:pt x="367" y="5"/>
                      <a:pt x="368" y="6"/>
                    </a:cubicBezTo>
                    <a:cubicBezTo>
                      <a:pt x="369" y="8"/>
                      <a:pt x="371" y="10"/>
                      <a:pt x="372" y="14"/>
                    </a:cubicBezTo>
                    <a:cubicBezTo>
                      <a:pt x="372" y="14"/>
                      <a:pt x="372" y="14"/>
                      <a:pt x="372" y="14"/>
                    </a:cubicBezTo>
                    <a:cubicBezTo>
                      <a:pt x="372" y="17"/>
                      <a:pt x="370" y="20"/>
                      <a:pt x="370" y="25"/>
                    </a:cubicBezTo>
                    <a:cubicBezTo>
                      <a:pt x="370" y="26"/>
                      <a:pt x="370" y="27"/>
                      <a:pt x="371" y="28"/>
                    </a:cubicBezTo>
                    <a:cubicBezTo>
                      <a:pt x="372" y="34"/>
                      <a:pt x="378" y="44"/>
                      <a:pt x="378" y="49"/>
                    </a:cubicBezTo>
                    <a:cubicBezTo>
                      <a:pt x="378" y="50"/>
                      <a:pt x="378" y="51"/>
                      <a:pt x="377" y="52"/>
                    </a:cubicBezTo>
                    <a:cubicBezTo>
                      <a:pt x="375" y="57"/>
                      <a:pt x="359" y="62"/>
                      <a:pt x="350" y="65"/>
                    </a:cubicBezTo>
                    <a:cubicBezTo>
                      <a:pt x="343" y="68"/>
                      <a:pt x="336" y="67"/>
                      <a:pt x="329" y="72"/>
                    </a:cubicBezTo>
                    <a:cubicBezTo>
                      <a:pt x="321" y="76"/>
                      <a:pt x="313" y="87"/>
                      <a:pt x="307" y="91"/>
                    </a:cubicBezTo>
                    <a:cubicBezTo>
                      <a:pt x="301" y="95"/>
                      <a:pt x="296" y="95"/>
                      <a:pt x="290" y="98"/>
                    </a:cubicBezTo>
                    <a:cubicBezTo>
                      <a:pt x="285" y="101"/>
                      <a:pt x="279" y="104"/>
                      <a:pt x="275" y="109"/>
                    </a:cubicBezTo>
                    <a:cubicBezTo>
                      <a:pt x="272" y="113"/>
                      <a:pt x="269" y="120"/>
                      <a:pt x="267" y="125"/>
                    </a:cubicBezTo>
                    <a:cubicBezTo>
                      <a:pt x="267" y="125"/>
                      <a:pt x="267" y="125"/>
                      <a:pt x="267" y="125"/>
                    </a:cubicBezTo>
                    <a:cubicBezTo>
                      <a:pt x="266" y="121"/>
                      <a:pt x="264" y="112"/>
                      <a:pt x="260" y="106"/>
                    </a:cubicBezTo>
                    <a:cubicBezTo>
                      <a:pt x="255" y="101"/>
                      <a:pt x="246" y="98"/>
                      <a:pt x="240" y="95"/>
                    </a:cubicBezTo>
                    <a:cubicBezTo>
                      <a:pt x="239" y="89"/>
                      <a:pt x="236" y="79"/>
                      <a:pt x="236" y="71"/>
                    </a:cubicBezTo>
                    <a:cubicBezTo>
                      <a:pt x="236" y="70"/>
                      <a:pt x="236" y="68"/>
                      <a:pt x="236" y="67"/>
                    </a:cubicBezTo>
                    <a:cubicBezTo>
                      <a:pt x="238" y="60"/>
                      <a:pt x="248" y="54"/>
                      <a:pt x="252" y="46"/>
                    </a:cubicBezTo>
                    <a:cubicBezTo>
                      <a:pt x="253" y="43"/>
                      <a:pt x="254" y="39"/>
                      <a:pt x="254" y="36"/>
                    </a:cubicBezTo>
                    <a:cubicBezTo>
                      <a:pt x="254" y="35"/>
                      <a:pt x="253" y="33"/>
                      <a:pt x="253" y="31"/>
                    </a:cubicBezTo>
                    <a:cubicBezTo>
                      <a:pt x="256" y="29"/>
                      <a:pt x="265" y="25"/>
                      <a:pt x="269" y="20"/>
                    </a:cubicBezTo>
                    <a:cubicBezTo>
                      <a:pt x="272" y="15"/>
                      <a:pt x="271" y="5"/>
                      <a:pt x="272" y="2"/>
                    </a:cubicBezTo>
                    <a:cubicBezTo>
                      <a:pt x="272" y="1"/>
                      <a:pt x="271" y="0"/>
                      <a:pt x="270" y="0"/>
                    </a:cubicBezTo>
                    <a:cubicBezTo>
                      <a:pt x="269" y="0"/>
                      <a:pt x="268" y="0"/>
                      <a:pt x="268" y="2"/>
                    </a:cubicBezTo>
                    <a:cubicBezTo>
                      <a:pt x="267" y="6"/>
                      <a:pt x="268" y="15"/>
                      <a:pt x="265" y="18"/>
                    </a:cubicBezTo>
                    <a:cubicBezTo>
                      <a:pt x="264" y="21"/>
                      <a:pt x="257" y="24"/>
                      <a:pt x="253" y="27"/>
                    </a:cubicBezTo>
                    <a:cubicBezTo>
                      <a:pt x="253" y="26"/>
                      <a:pt x="253" y="25"/>
                      <a:pt x="253" y="25"/>
                    </a:cubicBezTo>
                    <a:cubicBezTo>
                      <a:pt x="253" y="24"/>
                      <a:pt x="253" y="23"/>
                      <a:pt x="253" y="22"/>
                    </a:cubicBezTo>
                    <a:cubicBezTo>
                      <a:pt x="254" y="15"/>
                      <a:pt x="257" y="9"/>
                      <a:pt x="258" y="6"/>
                    </a:cubicBezTo>
                    <a:cubicBezTo>
                      <a:pt x="258" y="5"/>
                      <a:pt x="257" y="4"/>
                      <a:pt x="256" y="3"/>
                    </a:cubicBezTo>
                    <a:cubicBezTo>
                      <a:pt x="255" y="3"/>
                      <a:pt x="254" y="4"/>
                      <a:pt x="254" y="5"/>
                    </a:cubicBezTo>
                    <a:cubicBezTo>
                      <a:pt x="253" y="7"/>
                      <a:pt x="250" y="14"/>
                      <a:pt x="249" y="21"/>
                    </a:cubicBezTo>
                    <a:cubicBezTo>
                      <a:pt x="249" y="22"/>
                      <a:pt x="249" y="23"/>
                      <a:pt x="249" y="25"/>
                    </a:cubicBezTo>
                    <a:cubicBezTo>
                      <a:pt x="249" y="26"/>
                      <a:pt x="249" y="28"/>
                      <a:pt x="249" y="30"/>
                    </a:cubicBezTo>
                    <a:cubicBezTo>
                      <a:pt x="249" y="30"/>
                      <a:pt x="249" y="31"/>
                      <a:pt x="249" y="31"/>
                    </a:cubicBezTo>
                    <a:cubicBezTo>
                      <a:pt x="249" y="33"/>
                      <a:pt x="250" y="35"/>
                      <a:pt x="250" y="36"/>
                    </a:cubicBezTo>
                    <a:cubicBezTo>
                      <a:pt x="250" y="39"/>
                      <a:pt x="249" y="42"/>
                      <a:pt x="248" y="44"/>
                    </a:cubicBezTo>
                    <a:cubicBezTo>
                      <a:pt x="246" y="51"/>
                      <a:pt x="235" y="57"/>
                      <a:pt x="232" y="66"/>
                    </a:cubicBezTo>
                    <a:cubicBezTo>
                      <a:pt x="232" y="68"/>
                      <a:pt x="232" y="69"/>
                      <a:pt x="232" y="71"/>
                    </a:cubicBezTo>
                    <a:cubicBezTo>
                      <a:pt x="232" y="78"/>
                      <a:pt x="234" y="86"/>
                      <a:pt x="235" y="92"/>
                    </a:cubicBezTo>
                    <a:cubicBezTo>
                      <a:pt x="229" y="88"/>
                      <a:pt x="221" y="83"/>
                      <a:pt x="217" y="79"/>
                    </a:cubicBezTo>
                    <a:cubicBezTo>
                      <a:pt x="213" y="74"/>
                      <a:pt x="210" y="68"/>
                      <a:pt x="209" y="65"/>
                    </a:cubicBezTo>
                    <a:cubicBezTo>
                      <a:pt x="209" y="64"/>
                      <a:pt x="209" y="64"/>
                      <a:pt x="209" y="64"/>
                    </a:cubicBezTo>
                    <a:cubicBezTo>
                      <a:pt x="209" y="62"/>
                      <a:pt x="213" y="59"/>
                      <a:pt x="213" y="53"/>
                    </a:cubicBezTo>
                    <a:cubicBezTo>
                      <a:pt x="213" y="53"/>
                      <a:pt x="213" y="53"/>
                      <a:pt x="213" y="53"/>
                    </a:cubicBezTo>
                    <a:cubicBezTo>
                      <a:pt x="212" y="47"/>
                      <a:pt x="207" y="43"/>
                      <a:pt x="207" y="38"/>
                    </a:cubicBezTo>
                    <a:cubicBezTo>
                      <a:pt x="207" y="33"/>
                      <a:pt x="213" y="23"/>
                      <a:pt x="215" y="18"/>
                    </a:cubicBezTo>
                    <a:cubicBezTo>
                      <a:pt x="215" y="17"/>
                      <a:pt x="214" y="16"/>
                      <a:pt x="213" y="15"/>
                    </a:cubicBezTo>
                    <a:cubicBezTo>
                      <a:pt x="212" y="15"/>
                      <a:pt x="211" y="16"/>
                      <a:pt x="211" y="17"/>
                    </a:cubicBezTo>
                    <a:cubicBezTo>
                      <a:pt x="209" y="21"/>
                      <a:pt x="203" y="31"/>
                      <a:pt x="203" y="38"/>
                    </a:cubicBezTo>
                    <a:cubicBezTo>
                      <a:pt x="203" y="46"/>
                      <a:pt x="209" y="50"/>
                      <a:pt x="209" y="53"/>
                    </a:cubicBezTo>
                    <a:cubicBezTo>
                      <a:pt x="209" y="53"/>
                      <a:pt x="209" y="53"/>
                      <a:pt x="209" y="53"/>
                    </a:cubicBezTo>
                    <a:cubicBezTo>
                      <a:pt x="210" y="56"/>
                      <a:pt x="205" y="59"/>
                      <a:pt x="205" y="64"/>
                    </a:cubicBezTo>
                    <a:cubicBezTo>
                      <a:pt x="205" y="65"/>
                      <a:pt x="205" y="65"/>
                      <a:pt x="205" y="65"/>
                    </a:cubicBezTo>
                    <a:cubicBezTo>
                      <a:pt x="205" y="66"/>
                      <a:pt x="206" y="67"/>
                      <a:pt x="206" y="68"/>
                    </a:cubicBezTo>
                    <a:cubicBezTo>
                      <a:pt x="203" y="69"/>
                      <a:pt x="200" y="69"/>
                      <a:pt x="196" y="69"/>
                    </a:cubicBezTo>
                    <a:cubicBezTo>
                      <a:pt x="194" y="69"/>
                      <a:pt x="192" y="69"/>
                      <a:pt x="191" y="68"/>
                    </a:cubicBezTo>
                    <a:cubicBezTo>
                      <a:pt x="188" y="67"/>
                      <a:pt x="185" y="59"/>
                      <a:pt x="183" y="56"/>
                    </a:cubicBezTo>
                    <a:cubicBezTo>
                      <a:pt x="182" y="55"/>
                      <a:pt x="181" y="55"/>
                      <a:pt x="180" y="56"/>
                    </a:cubicBezTo>
                    <a:cubicBezTo>
                      <a:pt x="179" y="56"/>
                      <a:pt x="179" y="58"/>
                      <a:pt x="180" y="59"/>
                    </a:cubicBezTo>
                    <a:cubicBezTo>
                      <a:pt x="181" y="60"/>
                      <a:pt x="184" y="69"/>
                      <a:pt x="189" y="72"/>
                    </a:cubicBezTo>
                    <a:cubicBezTo>
                      <a:pt x="191" y="73"/>
                      <a:pt x="194" y="73"/>
                      <a:pt x="196" y="73"/>
                    </a:cubicBezTo>
                    <a:cubicBezTo>
                      <a:pt x="201" y="73"/>
                      <a:pt x="206" y="73"/>
                      <a:pt x="208" y="72"/>
                    </a:cubicBezTo>
                    <a:cubicBezTo>
                      <a:pt x="209" y="75"/>
                      <a:pt x="212" y="78"/>
                      <a:pt x="214" y="81"/>
                    </a:cubicBezTo>
                    <a:cubicBezTo>
                      <a:pt x="219" y="87"/>
                      <a:pt x="228" y="92"/>
                      <a:pt x="235" y="97"/>
                    </a:cubicBezTo>
                    <a:cubicBezTo>
                      <a:pt x="235" y="97"/>
                      <a:pt x="236" y="97"/>
                      <a:pt x="236" y="97"/>
                    </a:cubicBezTo>
                    <a:cubicBezTo>
                      <a:pt x="236" y="97"/>
                      <a:pt x="236" y="98"/>
                      <a:pt x="236" y="98"/>
                    </a:cubicBezTo>
                    <a:cubicBezTo>
                      <a:pt x="236" y="99"/>
                      <a:pt x="237" y="99"/>
                      <a:pt x="238" y="99"/>
                    </a:cubicBezTo>
                    <a:cubicBezTo>
                      <a:pt x="238" y="99"/>
                      <a:pt x="238" y="99"/>
                      <a:pt x="238" y="99"/>
                    </a:cubicBezTo>
                    <a:cubicBezTo>
                      <a:pt x="239" y="99"/>
                      <a:pt x="239" y="99"/>
                      <a:pt x="239" y="99"/>
                    </a:cubicBezTo>
                    <a:cubicBezTo>
                      <a:pt x="246" y="102"/>
                      <a:pt x="253" y="105"/>
                      <a:pt x="257" y="109"/>
                    </a:cubicBezTo>
                    <a:cubicBezTo>
                      <a:pt x="260" y="113"/>
                      <a:pt x="262" y="120"/>
                      <a:pt x="263" y="125"/>
                    </a:cubicBezTo>
                    <a:cubicBezTo>
                      <a:pt x="263" y="131"/>
                      <a:pt x="260" y="151"/>
                      <a:pt x="260" y="161"/>
                    </a:cubicBezTo>
                    <a:cubicBezTo>
                      <a:pt x="260" y="173"/>
                      <a:pt x="262" y="174"/>
                      <a:pt x="262" y="189"/>
                    </a:cubicBezTo>
                    <a:cubicBezTo>
                      <a:pt x="263" y="201"/>
                      <a:pt x="263" y="219"/>
                      <a:pt x="263" y="237"/>
                    </a:cubicBezTo>
                    <a:cubicBezTo>
                      <a:pt x="260" y="236"/>
                      <a:pt x="256" y="234"/>
                      <a:pt x="252" y="233"/>
                    </a:cubicBezTo>
                    <a:cubicBezTo>
                      <a:pt x="251" y="233"/>
                      <a:pt x="250" y="233"/>
                      <a:pt x="248" y="233"/>
                    </a:cubicBezTo>
                    <a:cubicBezTo>
                      <a:pt x="246" y="233"/>
                      <a:pt x="243" y="233"/>
                      <a:pt x="240" y="233"/>
                    </a:cubicBezTo>
                    <a:cubicBezTo>
                      <a:pt x="238" y="233"/>
                      <a:pt x="235" y="233"/>
                      <a:pt x="234" y="232"/>
                    </a:cubicBezTo>
                    <a:cubicBezTo>
                      <a:pt x="229" y="230"/>
                      <a:pt x="226" y="219"/>
                      <a:pt x="219" y="214"/>
                    </a:cubicBezTo>
                    <a:cubicBezTo>
                      <a:pt x="213" y="210"/>
                      <a:pt x="205" y="211"/>
                      <a:pt x="200" y="209"/>
                    </a:cubicBezTo>
                    <a:cubicBezTo>
                      <a:pt x="195" y="207"/>
                      <a:pt x="190" y="204"/>
                      <a:pt x="185" y="201"/>
                    </a:cubicBezTo>
                    <a:cubicBezTo>
                      <a:pt x="183" y="200"/>
                      <a:pt x="182" y="199"/>
                      <a:pt x="180" y="197"/>
                    </a:cubicBezTo>
                    <a:cubicBezTo>
                      <a:pt x="179" y="195"/>
                      <a:pt x="177" y="191"/>
                      <a:pt x="177" y="187"/>
                    </a:cubicBezTo>
                    <a:cubicBezTo>
                      <a:pt x="177" y="187"/>
                      <a:pt x="177" y="186"/>
                      <a:pt x="178" y="186"/>
                    </a:cubicBezTo>
                    <a:cubicBezTo>
                      <a:pt x="179" y="182"/>
                      <a:pt x="185" y="177"/>
                      <a:pt x="188" y="171"/>
                    </a:cubicBezTo>
                    <a:cubicBezTo>
                      <a:pt x="191" y="166"/>
                      <a:pt x="196" y="159"/>
                      <a:pt x="196" y="153"/>
                    </a:cubicBezTo>
                    <a:cubicBezTo>
                      <a:pt x="196" y="153"/>
                      <a:pt x="196" y="152"/>
                      <a:pt x="196" y="151"/>
                    </a:cubicBezTo>
                    <a:cubicBezTo>
                      <a:pt x="199" y="147"/>
                      <a:pt x="210" y="139"/>
                      <a:pt x="213" y="132"/>
                    </a:cubicBezTo>
                    <a:cubicBezTo>
                      <a:pt x="215" y="128"/>
                      <a:pt x="215" y="124"/>
                      <a:pt x="215" y="120"/>
                    </a:cubicBezTo>
                    <a:cubicBezTo>
                      <a:pt x="215" y="116"/>
                      <a:pt x="214" y="111"/>
                      <a:pt x="213" y="106"/>
                    </a:cubicBezTo>
                    <a:cubicBezTo>
                      <a:pt x="213" y="105"/>
                      <a:pt x="212" y="105"/>
                      <a:pt x="211" y="105"/>
                    </a:cubicBezTo>
                    <a:cubicBezTo>
                      <a:pt x="210" y="105"/>
                      <a:pt x="209" y="106"/>
                      <a:pt x="209" y="107"/>
                    </a:cubicBezTo>
                    <a:cubicBezTo>
                      <a:pt x="209" y="107"/>
                      <a:pt x="209" y="107"/>
                      <a:pt x="209" y="107"/>
                    </a:cubicBezTo>
                    <a:cubicBezTo>
                      <a:pt x="210" y="112"/>
                      <a:pt x="211" y="116"/>
                      <a:pt x="211" y="120"/>
                    </a:cubicBezTo>
                    <a:cubicBezTo>
                      <a:pt x="211" y="124"/>
                      <a:pt x="211" y="127"/>
                      <a:pt x="209" y="130"/>
                    </a:cubicBezTo>
                    <a:cubicBezTo>
                      <a:pt x="207" y="136"/>
                      <a:pt x="198" y="143"/>
                      <a:pt x="194" y="147"/>
                    </a:cubicBezTo>
                    <a:cubicBezTo>
                      <a:pt x="194" y="147"/>
                      <a:pt x="193" y="146"/>
                      <a:pt x="193" y="145"/>
                    </a:cubicBezTo>
                    <a:cubicBezTo>
                      <a:pt x="191" y="143"/>
                      <a:pt x="190" y="141"/>
                      <a:pt x="190" y="140"/>
                    </a:cubicBezTo>
                    <a:cubicBezTo>
                      <a:pt x="190" y="136"/>
                      <a:pt x="194" y="127"/>
                      <a:pt x="195" y="123"/>
                    </a:cubicBezTo>
                    <a:cubicBezTo>
                      <a:pt x="195" y="122"/>
                      <a:pt x="195" y="121"/>
                      <a:pt x="194" y="120"/>
                    </a:cubicBezTo>
                    <a:cubicBezTo>
                      <a:pt x="193" y="120"/>
                      <a:pt x="192" y="121"/>
                      <a:pt x="191" y="122"/>
                    </a:cubicBezTo>
                    <a:cubicBezTo>
                      <a:pt x="190" y="125"/>
                      <a:pt x="186" y="134"/>
                      <a:pt x="186" y="140"/>
                    </a:cubicBezTo>
                    <a:cubicBezTo>
                      <a:pt x="186" y="143"/>
                      <a:pt x="188" y="146"/>
                      <a:pt x="189" y="148"/>
                    </a:cubicBezTo>
                    <a:cubicBezTo>
                      <a:pt x="191" y="150"/>
                      <a:pt x="192" y="152"/>
                      <a:pt x="192" y="153"/>
                    </a:cubicBezTo>
                    <a:cubicBezTo>
                      <a:pt x="192" y="157"/>
                      <a:pt x="188" y="164"/>
                      <a:pt x="185" y="169"/>
                    </a:cubicBezTo>
                    <a:cubicBezTo>
                      <a:pt x="182" y="174"/>
                      <a:pt x="176" y="179"/>
                      <a:pt x="174" y="184"/>
                    </a:cubicBezTo>
                    <a:cubicBezTo>
                      <a:pt x="173" y="185"/>
                      <a:pt x="173" y="186"/>
                      <a:pt x="173" y="187"/>
                    </a:cubicBezTo>
                    <a:cubicBezTo>
                      <a:pt x="173" y="189"/>
                      <a:pt x="174" y="190"/>
                      <a:pt x="174" y="192"/>
                    </a:cubicBezTo>
                    <a:cubicBezTo>
                      <a:pt x="173" y="191"/>
                      <a:pt x="173" y="190"/>
                      <a:pt x="172" y="188"/>
                    </a:cubicBezTo>
                    <a:cubicBezTo>
                      <a:pt x="172" y="187"/>
                      <a:pt x="172" y="186"/>
                      <a:pt x="172" y="184"/>
                    </a:cubicBezTo>
                    <a:cubicBezTo>
                      <a:pt x="172" y="179"/>
                      <a:pt x="173" y="172"/>
                      <a:pt x="173" y="166"/>
                    </a:cubicBezTo>
                    <a:cubicBezTo>
                      <a:pt x="173" y="165"/>
                      <a:pt x="173" y="164"/>
                      <a:pt x="173" y="163"/>
                    </a:cubicBezTo>
                    <a:cubicBezTo>
                      <a:pt x="172" y="154"/>
                      <a:pt x="167" y="144"/>
                      <a:pt x="167" y="139"/>
                    </a:cubicBezTo>
                    <a:cubicBezTo>
                      <a:pt x="167" y="138"/>
                      <a:pt x="167" y="138"/>
                      <a:pt x="167" y="137"/>
                    </a:cubicBezTo>
                    <a:cubicBezTo>
                      <a:pt x="167" y="133"/>
                      <a:pt x="169" y="130"/>
                      <a:pt x="169" y="127"/>
                    </a:cubicBezTo>
                    <a:cubicBezTo>
                      <a:pt x="169" y="126"/>
                      <a:pt x="169" y="125"/>
                      <a:pt x="168" y="124"/>
                    </a:cubicBezTo>
                    <a:cubicBezTo>
                      <a:pt x="167" y="124"/>
                      <a:pt x="166" y="125"/>
                      <a:pt x="165" y="126"/>
                    </a:cubicBezTo>
                    <a:cubicBezTo>
                      <a:pt x="165" y="128"/>
                      <a:pt x="163" y="132"/>
                      <a:pt x="163" y="137"/>
                    </a:cubicBezTo>
                    <a:cubicBezTo>
                      <a:pt x="163" y="138"/>
                      <a:pt x="163" y="138"/>
                      <a:pt x="163" y="139"/>
                    </a:cubicBezTo>
                    <a:cubicBezTo>
                      <a:pt x="163" y="146"/>
                      <a:pt x="168" y="155"/>
                      <a:pt x="169" y="163"/>
                    </a:cubicBezTo>
                    <a:cubicBezTo>
                      <a:pt x="169" y="164"/>
                      <a:pt x="169" y="165"/>
                      <a:pt x="169" y="166"/>
                    </a:cubicBezTo>
                    <a:cubicBezTo>
                      <a:pt x="169" y="172"/>
                      <a:pt x="168" y="178"/>
                      <a:pt x="168" y="184"/>
                    </a:cubicBezTo>
                    <a:cubicBezTo>
                      <a:pt x="168" y="186"/>
                      <a:pt x="168" y="188"/>
                      <a:pt x="168" y="189"/>
                    </a:cubicBezTo>
                    <a:cubicBezTo>
                      <a:pt x="171" y="197"/>
                      <a:pt x="178" y="201"/>
                      <a:pt x="183" y="204"/>
                    </a:cubicBezTo>
                    <a:cubicBezTo>
                      <a:pt x="188" y="208"/>
                      <a:pt x="193" y="211"/>
                      <a:pt x="199" y="213"/>
                    </a:cubicBezTo>
                    <a:cubicBezTo>
                      <a:pt x="205" y="215"/>
                      <a:pt x="212" y="214"/>
                      <a:pt x="217" y="218"/>
                    </a:cubicBezTo>
                    <a:cubicBezTo>
                      <a:pt x="222" y="220"/>
                      <a:pt x="225" y="231"/>
                      <a:pt x="232" y="235"/>
                    </a:cubicBezTo>
                    <a:cubicBezTo>
                      <a:pt x="234" y="237"/>
                      <a:pt x="237" y="237"/>
                      <a:pt x="240" y="237"/>
                    </a:cubicBezTo>
                    <a:cubicBezTo>
                      <a:pt x="243" y="237"/>
                      <a:pt x="246" y="237"/>
                      <a:pt x="248" y="237"/>
                    </a:cubicBezTo>
                    <a:cubicBezTo>
                      <a:pt x="249" y="237"/>
                      <a:pt x="250" y="237"/>
                      <a:pt x="251" y="237"/>
                    </a:cubicBezTo>
                    <a:cubicBezTo>
                      <a:pt x="256" y="238"/>
                      <a:pt x="260" y="241"/>
                      <a:pt x="263" y="242"/>
                    </a:cubicBezTo>
                    <a:cubicBezTo>
                      <a:pt x="263" y="246"/>
                      <a:pt x="263" y="250"/>
                      <a:pt x="263" y="253"/>
                    </a:cubicBezTo>
                    <a:cubicBezTo>
                      <a:pt x="263" y="265"/>
                      <a:pt x="263" y="277"/>
                      <a:pt x="263" y="290"/>
                    </a:cubicBezTo>
                    <a:cubicBezTo>
                      <a:pt x="263" y="303"/>
                      <a:pt x="263" y="316"/>
                      <a:pt x="264" y="327"/>
                    </a:cubicBezTo>
                    <a:cubicBezTo>
                      <a:pt x="264" y="342"/>
                      <a:pt x="266" y="354"/>
                      <a:pt x="268" y="366"/>
                    </a:cubicBezTo>
                    <a:cubicBezTo>
                      <a:pt x="264" y="349"/>
                      <a:pt x="261" y="333"/>
                      <a:pt x="259" y="314"/>
                    </a:cubicBezTo>
                    <a:cubicBezTo>
                      <a:pt x="257" y="294"/>
                      <a:pt x="256" y="256"/>
                      <a:pt x="256" y="245"/>
                    </a:cubicBezTo>
                    <a:cubicBezTo>
                      <a:pt x="248" y="245"/>
                      <a:pt x="248" y="245"/>
                      <a:pt x="248" y="245"/>
                    </a:cubicBezTo>
                    <a:cubicBezTo>
                      <a:pt x="248" y="256"/>
                      <a:pt x="249" y="294"/>
                      <a:pt x="251" y="315"/>
                    </a:cubicBezTo>
                    <a:cubicBezTo>
                      <a:pt x="253" y="337"/>
                      <a:pt x="257" y="354"/>
                      <a:pt x="261" y="373"/>
                    </a:cubicBezTo>
                    <a:cubicBezTo>
                      <a:pt x="265" y="392"/>
                      <a:pt x="272" y="411"/>
                      <a:pt x="275" y="430"/>
                    </a:cubicBezTo>
                    <a:cubicBezTo>
                      <a:pt x="277" y="439"/>
                      <a:pt x="277" y="451"/>
                      <a:pt x="278" y="462"/>
                    </a:cubicBezTo>
                    <a:cubicBezTo>
                      <a:pt x="272" y="449"/>
                      <a:pt x="263" y="434"/>
                      <a:pt x="247" y="423"/>
                    </a:cubicBezTo>
                    <a:cubicBezTo>
                      <a:pt x="246" y="404"/>
                      <a:pt x="256" y="383"/>
                      <a:pt x="257" y="374"/>
                    </a:cubicBezTo>
                    <a:cubicBezTo>
                      <a:pt x="249" y="373"/>
                      <a:pt x="249" y="373"/>
                      <a:pt x="249" y="373"/>
                    </a:cubicBezTo>
                    <a:cubicBezTo>
                      <a:pt x="246" y="380"/>
                      <a:pt x="240" y="410"/>
                      <a:pt x="237" y="417"/>
                    </a:cubicBezTo>
                    <a:cubicBezTo>
                      <a:pt x="234" y="424"/>
                      <a:pt x="229" y="424"/>
                      <a:pt x="230" y="414"/>
                    </a:cubicBezTo>
                    <a:cubicBezTo>
                      <a:pt x="231" y="405"/>
                      <a:pt x="243" y="369"/>
                      <a:pt x="244" y="360"/>
                    </a:cubicBezTo>
                    <a:cubicBezTo>
                      <a:pt x="236" y="360"/>
                      <a:pt x="236" y="360"/>
                      <a:pt x="236" y="360"/>
                    </a:cubicBezTo>
                    <a:cubicBezTo>
                      <a:pt x="233" y="367"/>
                      <a:pt x="232" y="385"/>
                      <a:pt x="226" y="400"/>
                    </a:cubicBezTo>
                    <a:cubicBezTo>
                      <a:pt x="223" y="399"/>
                      <a:pt x="219" y="398"/>
                      <a:pt x="214" y="397"/>
                    </a:cubicBezTo>
                    <a:cubicBezTo>
                      <a:pt x="211" y="395"/>
                      <a:pt x="208" y="388"/>
                      <a:pt x="202" y="385"/>
                    </a:cubicBezTo>
                    <a:cubicBezTo>
                      <a:pt x="195" y="381"/>
                      <a:pt x="182" y="380"/>
                      <a:pt x="178" y="379"/>
                    </a:cubicBezTo>
                    <a:cubicBezTo>
                      <a:pt x="177" y="379"/>
                      <a:pt x="176" y="380"/>
                      <a:pt x="176" y="381"/>
                    </a:cubicBezTo>
                    <a:cubicBezTo>
                      <a:pt x="176" y="382"/>
                      <a:pt x="176" y="383"/>
                      <a:pt x="177" y="383"/>
                    </a:cubicBezTo>
                    <a:cubicBezTo>
                      <a:pt x="182" y="384"/>
                      <a:pt x="195" y="386"/>
                      <a:pt x="200" y="388"/>
                    </a:cubicBezTo>
                    <a:cubicBezTo>
                      <a:pt x="203" y="390"/>
                      <a:pt x="206" y="393"/>
                      <a:pt x="208" y="396"/>
                    </a:cubicBezTo>
                    <a:cubicBezTo>
                      <a:pt x="200" y="397"/>
                      <a:pt x="190" y="400"/>
                      <a:pt x="183" y="400"/>
                    </a:cubicBezTo>
                    <a:cubicBezTo>
                      <a:pt x="181" y="401"/>
                      <a:pt x="179" y="401"/>
                      <a:pt x="176" y="401"/>
                    </a:cubicBezTo>
                    <a:cubicBezTo>
                      <a:pt x="172" y="401"/>
                      <a:pt x="168" y="400"/>
                      <a:pt x="165" y="400"/>
                    </a:cubicBezTo>
                    <a:cubicBezTo>
                      <a:pt x="164" y="400"/>
                      <a:pt x="163" y="401"/>
                      <a:pt x="163" y="402"/>
                    </a:cubicBezTo>
                    <a:cubicBezTo>
                      <a:pt x="163" y="404"/>
                      <a:pt x="164" y="404"/>
                      <a:pt x="165" y="404"/>
                    </a:cubicBezTo>
                    <a:cubicBezTo>
                      <a:pt x="167" y="404"/>
                      <a:pt x="172" y="405"/>
                      <a:pt x="176" y="405"/>
                    </a:cubicBezTo>
                    <a:cubicBezTo>
                      <a:pt x="179" y="405"/>
                      <a:pt x="181" y="405"/>
                      <a:pt x="183" y="404"/>
                    </a:cubicBezTo>
                    <a:cubicBezTo>
                      <a:pt x="191" y="404"/>
                      <a:pt x="201" y="400"/>
                      <a:pt x="208" y="400"/>
                    </a:cubicBezTo>
                    <a:cubicBezTo>
                      <a:pt x="214" y="400"/>
                      <a:pt x="220" y="402"/>
                      <a:pt x="224" y="403"/>
                    </a:cubicBezTo>
                    <a:cubicBezTo>
                      <a:pt x="222" y="408"/>
                      <a:pt x="219" y="413"/>
                      <a:pt x="216" y="416"/>
                    </a:cubicBezTo>
                    <a:cubicBezTo>
                      <a:pt x="196" y="422"/>
                      <a:pt x="169" y="426"/>
                      <a:pt x="144" y="447"/>
                    </a:cubicBezTo>
                    <a:cubicBezTo>
                      <a:pt x="139" y="451"/>
                      <a:pt x="133" y="457"/>
                      <a:pt x="127" y="462"/>
                    </a:cubicBezTo>
                    <a:cubicBezTo>
                      <a:pt x="124" y="463"/>
                      <a:pt x="117" y="465"/>
                      <a:pt x="112" y="465"/>
                    </a:cubicBezTo>
                    <a:cubicBezTo>
                      <a:pt x="106" y="465"/>
                      <a:pt x="98" y="462"/>
                      <a:pt x="91" y="462"/>
                    </a:cubicBezTo>
                    <a:cubicBezTo>
                      <a:pt x="86" y="462"/>
                      <a:pt x="81" y="461"/>
                      <a:pt x="76" y="461"/>
                    </a:cubicBezTo>
                    <a:cubicBezTo>
                      <a:pt x="75" y="461"/>
                      <a:pt x="73" y="461"/>
                      <a:pt x="71" y="461"/>
                    </a:cubicBezTo>
                    <a:cubicBezTo>
                      <a:pt x="64" y="462"/>
                      <a:pt x="54" y="467"/>
                      <a:pt x="48" y="469"/>
                    </a:cubicBezTo>
                    <a:cubicBezTo>
                      <a:pt x="43" y="470"/>
                      <a:pt x="40" y="471"/>
                      <a:pt x="37" y="472"/>
                    </a:cubicBezTo>
                    <a:cubicBezTo>
                      <a:pt x="36" y="471"/>
                      <a:pt x="34" y="470"/>
                      <a:pt x="33" y="469"/>
                    </a:cubicBezTo>
                    <a:cubicBezTo>
                      <a:pt x="32" y="469"/>
                      <a:pt x="31" y="469"/>
                      <a:pt x="31" y="469"/>
                    </a:cubicBezTo>
                    <a:cubicBezTo>
                      <a:pt x="29" y="469"/>
                      <a:pt x="28" y="469"/>
                      <a:pt x="27" y="469"/>
                    </a:cubicBezTo>
                    <a:cubicBezTo>
                      <a:pt x="26" y="469"/>
                      <a:pt x="25" y="469"/>
                      <a:pt x="25" y="469"/>
                    </a:cubicBezTo>
                    <a:cubicBezTo>
                      <a:pt x="23" y="468"/>
                      <a:pt x="23" y="467"/>
                      <a:pt x="21" y="465"/>
                    </a:cubicBezTo>
                    <a:cubicBezTo>
                      <a:pt x="20" y="463"/>
                      <a:pt x="16" y="459"/>
                      <a:pt x="15" y="458"/>
                    </a:cubicBezTo>
                    <a:cubicBezTo>
                      <a:pt x="15" y="457"/>
                      <a:pt x="14" y="457"/>
                      <a:pt x="14" y="458"/>
                    </a:cubicBezTo>
                    <a:cubicBezTo>
                      <a:pt x="13" y="458"/>
                      <a:pt x="13" y="459"/>
                      <a:pt x="14" y="459"/>
                    </a:cubicBezTo>
                    <a:cubicBezTo>
                      <a:pt x="15" y="461"/>
                      <a:pt x="18" y="464"/>
                      <a:pt x="20" y="466"/>
                    </a:cubicBezTo>
                    <a:cubicBezTo>
                      <a:pt x="21" y="468"/>
                      <a:pt x="22" y="470"/>
                      <a:pt x="24" y="471"/>
                    </a:cubicBezTo>
                    <a:cubicBezTo>
                      <a:pt x="25" y="471"/>
                      <a:pt x="26" y="471"/>
                      <a:pt x="27" y="471"/>
                    </a:cubicBezTo>
                    <a:cubicBezTo>
                      <a:pt x="28" y="471"/>
                      <a:pt x="30" y="471"/>
                      <a:pt x="31" y="471"/>
                    </a:cubicBezTo>
                    <a:cubicBezTo>
                      <a:pt x="31" y="471"/>
                      <a:pt x="32" y="471"/>
                      <a:pt x="32" y="471"/>
                    </a:cubicBezTo>
                    <a:cubicBezTo>
                      <a:pt x="33" y="472"/>
                      <a:pt x="34" y="472"/>
                      <a:pt x="35" y="473"/>
                    </a:cubicBezTo>
                    <a:cubicBezTo>
                      <a:pt x="35" y="473"/>
                      <a:pt x="35" y="473"/>
                      <a:pt x="35" y="474"/>
                    </a:cubicBezTo>
                    <a:cubicBezTo>
                      <a:pt x="32" y="474"/>
                      <a:pt x="28" y="474"/>
                      <a:pt x="25" y="474"/>
                    </a:cubicBezTo>
                    <a:cubicBezTo>
                      <a:pt x="24" y="474"/>
                      <a:pt x="23" y="474"/>
                      <a:pt x="23" y="474"/>
                    </a:cubicBezTo>
                    <a:cubicBezTo>
                      <a:pt x="19" y="474"/>
                      <a:pt x="17" y="471"/>
                      <a:pt x="13" y="469"/>
                    </a:cubicBezTo>
                    <a:cubicBezTo>
                      <a:pt x="10" y="468"/>
                      <a:pt x="3" y="468"/>
                      <a:pt x="1" y="467"/>
                    </a:cubicBezTo>
                    <a:cubicBezTo>
                      <a:pt x="1" y="467"/>
                      <a:pt x="0" y="468"/>
                      <a:pt x="0" y="468"/>
                    </a:cubicBezTo>
                    <a:cubicBezTo>
                      <a:pt x="0" y="469"/>
                      <a:pt x="0" y="469"/>
                      <a:pt x="1" y="469"/>
                    </a:cubicBezTo>
                    <a:cubicBezTo>
                      <a:pt x="3" y="470"/>
                      <a:pt x="9" y="470"/>
                      <a:pt x="13" y="471"/>
                    </a:cubicBezTo>
                    <a:cubicBezTo>
                      <a:pt x="16" y="472"/>
                      <a:pt x="18" y="475"/>
                      <a:pt x="22" y="476"/>
                    </a:cubicBezTo>
                    <a:cubicBezTo>
                      <a:pt x="23" y="476"/>
                      <a:pt x="24" y="476"/>
                      <a:pt x="25" y="476"/>
                    </a:cubicBezTo>
                    <a:cubicBezTo>
                      <a:pt x="29" y="476"/>
                      <a:pt x="33" y="476"/>
                      <a:pt x="36" y="476"/>
                    </a:cubicBezTo>
                    <a:cubicBezTo>
                      <a:pt x="33" y="477"/>
                      <a:pt x="31" y="479"/>
                      <a:pt x="29" y="480"/>
                    </a:cubicBezTo>
                    <a:cubicBezTo>
                      <a:pt x="25" y="483"/>
                      <a:pt x="20" y="489"/>
                      <a:pt x="18" y="491"/>
                    </a:cubicBezTo>
                    <a:cubicBezTo>
                      <a:pt x="17" y="491"/>
                      <a:pt x="17" y="492"/>
                      <a:pt x="18" y="493"/>
                    </a:cubicBezTo>
                    <a:cubicBezTo>
                      <a:pt x="18" y="493"/>
                      <a:pt x="18" y="493"/>
                      <a:pt x="18" y="493"/>
                    </a:cubicBezTo>
                    <a:cubicBezTo>
                      <a:pt x="19" y="493"/>
                      <a:pt x="19" y="493"/>
                      <a:pt x="19" y="493"/>
                    </a:cubicBezTo>
                    <a:cubicBezTo>
                      <a:pt x="22" y="491"/>
                      <a:pt x="26" y="485"/>
                      <a:pt x="30" y="482"/>
                    </a:cubicBezTo>
                    <a:cubicBezTo>
                      <a:pt x="33" y="480"/>
                      <a:pt x="37" y="477"/>
                      <a:pt x="40" y="475"/>
                    </a:cubicBezTo>
                    <a:cubicBezTo>
                      <a:pt x="40" y="475"/>
                      <a:pt x="40" y="475"/>
                      <a:pt x="40" y="475"/>
                    </a:cubicBezTo>
                    <a:cubicBezTo>
                      <a:pt x="42" y="475"/>
                      <a:pt x="46" y="474"/>
                      <a:pt x="50" y="472"/>
                    </a:cubicBezTo>
                    <a:cubicBezTo>
                      <a:pt x="55" y="470"/>
                      <a:pt x="65" y="466"/>
                      <a:pt x="72" y="465"/>
                    </a:cubicBezTo>
                    <a:cubicBezTo>
                      <a:pt x="73" y="465"/>
                      <a:pt x="75" y="465"/>
                      <a:pt x="76" y="465"/>
                    </a:cubicBezTo>
                    <a:cubicBezTo>
                      <a:pt x="81" y="465"/>
                      <a:pt x="85" y="466"/>
                      <a:pt x="91" y="466"/>
                    </a:cubicBezTo>
                    <a:cubicBezTo>
                      <a:pt x="97" y="466"/>
                      <a:pt x="105" y="469"/>
                      <a:pt x="112" y="469"/>
                    </a:cubicBezTo>
                    <a:cubicBezTo>
                      <a:pt x="115" y="469"/>
                      <a:pt x="119" y="468"/>
                      <a:pt x="121" y="468"/>
                    </a:cubicBezTo>
                    <a:cubicBezTo>
                      <a:pt x="105" y="485"/>
                      <a:pt x="88" y="506"/>
                      <a:pt x="74" y="531"/>
                    </a:cubicBezTo>
                    <a:cubicBezTo>
                      <a:pt x="55" y="568"/>
                      <a:pt x="39" y="627"/>
                      <a:pt x="28" y="665"/>
                    </a:cubicBezTo>
                    <a:cubicBezTo>
                      <a:pt x="17" y="703"/>
                      <a:pt x="11" y="744"/>
                      <a:pt x="9" y="760"/>
                    </a:cubicBezTo>
                    <a:cubicBezTo>
                      <a:pt x="19" y="760"/>
                      <a:pt x="19" y="760"/>
                      <a:pt x="19" y="760"/>
                    </a:cubicBezTo>
                    <a:cubicBezTo>
                      <a:pt x="24" y="745"/>
                      <a:pt x="29" y="700"/>
                      <a:pt x="38" y="667"/>
                    </a:cubicBezTo>
                    <a:cubicBezTo>
                      <a:pt x="46" y="639"/>
                      <a:pt x="57" y="605"/>
                      <a:pt x="68" y="577"/>
                    </a:cubicBezTo>
                    <a:cubicBezTo>
                      <a:pt x="70" y="580"/>
                      <a:pt x="73" y="584"/>
                      <a:pt x="73" y="589"/>
                    </a:cubicBezTo>
                    <a:cubicBezTo>
                      <a:pt x="74" y="591"/>
                      <a:pt x="74" y="593"/>
                      <a:pt x="74" y="595"/>
                    </a:cubicBezTo>
                    <a:cubicBezTo>
                      <a:pt x="74" y="602"/>
                      <a:pt x="73" y="609"/>
                      <a:pt x="70" y="621"/>
                    </a:cubicBezTo>
                    <a:cubicBezTo>
                      <a:pt x="67" y="635"/>
                      <a:pt x="56" y="661"/>
                      <a:pt x="54" y="680"/>
                    </a:cubicBezTo>
                    <a:cubicBezTo>
                      <a:pt x="54" y="683"/>
                      <a:pt x="54" y="687"/>
                      <a:pt x="54" y="690"/>
                    </a:cubicBezTo>
                    <a:cubicBezTo>
                      <a:pt x="54" y="705"/>
                      <a:pt x="57" y="720"/>
                      <a:pt x="57" y="728"/>
                    </a:cubicBezTo>
                    <a:cubicBezTo>
                      <a:pt x="57" y="729"/>
                      <a:pt x="58" y="730"/>
                      <a:pt x="59" y="730"/>
                    </a:cubicBezTo>
                    <a:cubicBezTo>
                      <a:pt x="59" y="730"/>
                      <a:pt x="59" y="730"/>
                      <a:pt x="60" y="730"/>
                    </a:cubicBezTo>
                    <a:cubicBezTo>
                      <a:pt x="61" y="730"/>
                      <a:pt x="61" y="729"/>
                      <a:pt x="61" y="728"/>
                    </a:cubicBezTo>
                    <a:cubicBezTo>
                      <a:pt x="61" y="719"/>
                      <a:pt x="58" y="705"/>
                      <a:pt x="58" y="690"/>
                    </a:cubicBezTo>
                    <a:cubicBezTo>
                      <a:pt x="58" y="687"/>
                      <a:pt x="58" y="683"/>
                      <a:pt x="58" y="680"/>
                    </a:cubicBezTo>
                    <a:cubicBezTo>
                      <a:pt x="60" y="663"/>
                      <a:pt x="71" y="637"/>
                      <a:pt x="74" y="621"/>
                    </a:cubicBezTo>
                    <a:cubicBezTo>
                      <a:pt x="77" y="610"/>
                      <a:pt x="78" y="602"/>
                      <a:pt x="78" y="595"/>
                    </a:cubicBezTo>
                    <a:cubicBezTo>
                      <a:pt x="78" y="593"/>
                      <a:pt x="78" y="590"/>
                      <a:pt x="77" y="588"/>
                    </a:cubicBezTo>
                    <a:cubicBezTo>
                      <a:pt x="77" y="581"/>
                      <a:pt x="73" y="576"/>
                      <a:pt x="70" y="572"/>
                    </a:cubicBezTo>
                    <a:cubicBezTo>
                      <a:pt x="72" y="569"/>
                      <a:pt x="73" y="565"/>
                      <a:pt x="75" y="561"/>
                    </a:cubicBezTo>
                    <a:cubicBezTo>
                      <a:pt x="78" y="555"/>
                      <a:pt x="81" y="549"/>
                      <a:pt x="84" y="543"/>
                    </a:cubicBezTo>
                    <a:cubicBezTo>
                      <a:pt x="85" y="550"/>
                      <a:pt x="87" y="559"/>
                      <a:pt x="88" y="564"/>
                    </a:cubicBezTo>
                    <a:cubicBezTo>
                      <a:pt x="91" y="572"/>
                      <a:pt x="93" y="575"/>
                      <a:pt x="94" y="580"/>
                    </a:cubicBezTo>
                    <a:cubicBezTo>
                      <a:pt x="94" y="580"/>
                      <a:pt x="94" y="581"/>
                      <a:pt x="94" y="581"/>
                    </a:cubicBezTo>
                    <a:cubicBezTo>
                      <a:pt x="94" y="585"/>
                      <a:pt x="91" y="589"/>
                      <a:pt x="91" y="596"/>
                    </a:cubicBezTo>
                    <a:cubicBezTo>
                      <a:pt x="91" y="603"/>
                      <a:pt x="92" y="611"/>
                      <a:pt x="92" y="619"/>
                    </a:cubicBezTo>
                    <a:cubicBezTo>
                      <a:pt x="93" y="627"/>
                      <a:pt x="93" y="636"/>
                      <a:pt x="95" y="645"/>
                    </a:cubicBezTo>
                    <a:cubicBezTo>
                      <a:pt x="97" y="654"/>
                      <a:pt x="104" y="665"/>
                      <a:pt x="105" y="670"/>
                    </a:cubicBezTo>
                    <a:cubicBezTo>
                      <a:pt x="106" y="671"/>
                      <a:pt x="107" y="671"/>
                      <a:pt x="107" y="671"/>
                    </a:cubicBezTo>
                    <a:cubicBezTo>
                      <a:pt x="108" y="671"/>
                      <a:pt x="108" y="671"/>
                      <a:pt x="108" y="671"/>
                    </a:cubicBezTo>
                    <a:cubicBezTo>
                      <a:pt x="109" y="670"/>
                      <a:pt x="110" y="669"/>
                      <a:pt x="109" y="668"/>
                    </a:cubicBezTo>
                    <a:cubicBezTo>
                      <a:pt x="107" y="663"/>
                      <a:pt x="101" y="652"/>
                      <a:pt x="99" y="644"/>
                    </a:cubicBezTo>
                    <a:cubicBezTo>
                      <a:pt x="97" y="636"/>
                      <a:pt x="97" y="627"/>
                      <a:pt x="96" y="619"/>
                    </a:cubicBezTo>
                    <a:cubicBezTo>
                      <a:pt x="96" y="611"/>
                      <a:pt x="95" y="602"/>
                      <a:pt x="95" y="596"/>
                    </a:cubicBezTo>
                    <a:cubicBezTo>
                      <a:pt x="95" y="591"/>
                      <a:pt x="98" y="587"/>
                      <a:pt x="98" y="581"/>
                    </a:cubicBezTo>
                    <a:cubicBezTo>
                      <a:pt x="98" y="581"/>
                      <a:pt x="98" y="580"/>
                      <a:pt x="98" y="580"/>
                    </a:cubicBezTo>
                    <a:cubicBezTo>
                      <a:pt x="97" y="574"/>
                      <a:pt x="94" y="570"/>
                      <a:pt x="92" y="563"/>
                    </a:cubicBezTo>
                    <a:cubicBezTo>
                      <a:pt x="90" y="557"/>
                      <a:pt x="88" y="542"/>
                      <a:pt x="87" y="537"/>
                    </a:cubicBezTo>
                    <a:cubicBezTo>
                      <a:pt x="98" y="518"/>
                      <a:pt x="109" y="501"/>
                      <a:pt x="121" y="486"/>
                    </a:cubicBezTo>
                    <a:cubicBezTo>
                      <a:pt x="138" y="467"/>
                      <a:pt x="159" y="451"/>
                      <a:pt x="178" y="443"/>
                    </a:cubicBezTo>
                    <a:cubicBezTo>
                      <a:pt x="197" y="435"/>
                      <a:pt x="220" y="435"/>
                      <a:pt x="234" y="438"/>
                    </a:cubicBezTo>
                    <a:cubicBezTo>
                      <a:pt x="241" y="440"/>
                      <a:pt x="246" y="445"/>
                      <a:pt x="251" y="450"/>
                    </a:cubicBezTo>
                    <a:cubicBezTo>
                      <a:pt x="244" y="464"/>
                      <a:pt x="229" y="490"/>
                      <a:pt x="223" y="521"/>
                    </a:cubicBezTo>
                    <a:cubicBezTo>
                      <a:pt x="217" y="558"/>
                      <a:pt x="217" y="623"/>
                      <a:pt x="216" y="662"/>
                    </a:cubicBezTo>
                    <a:cubicBezTo>
                      <a:pt x="214" y="701"/>
                      <a:pt x="215" y="730"/>
                      <a:pt x="213" y="756"/>
                    </a:cubicBezTo>
                    <a:cubicBezTo>
                      <a:pt x="211" y="782"/>
                      <a:pt x="205" y="799"/>
                      <a:pt x="203" y="822"/>
                    </a:cubicBezTo>
                    <a:cubicBezTo>
                      <a:pt x="200" y="844"/>
                      <a:pt x="202" y="864"/>
                      <a:pt x="199" y="888"/>
                    </a:cubicBezTo>
                    <a:cubicBezTo>
                      <a:pt x="198" y="895"/>
                      <a:pt x="197" y="904"/>
                      <a:pt x="196" y="913"/>
                    </a:cubicBezTo>
                    <a:cubicBezTo>
                      <a:pt x="195" y="915"/>
                      <a:pt x="197" y="917"/>
                      <a:pt x="199" y="917"/>
                    </a:cubicBezTo>
                    <a:cubicBezTo>
                      <a:pt x="199" y="917"/>
                      <a:pt x="199" y="917"/>
                      <a:pt x="200" y="917"/>
                    </a:cubicBezTo>
                    <a:cubicBezTo>
                      <a:pt x="201" y="917"/>
                      <a:pt x="203" y="916"/>
                      <a:pt x="204" y="914"/>
                    </a:cubicBezTo>
                    <a:cubicBezTo>
                      <a:pt x="205" y="905"/>
                      <a:pt x="206" y="897"/>
                      <a:pt x="207" y="888"/>
                    </a:cubicBezTo>
                    <a:cubicBezTo>
                      <a:pt x="210" y="864"/>
                      <a:pt x="208" y="844"/>
                      <a:pt x="211" y="822"/>
                    </a:cubicBezTo>
                    <a:cubicBezTo>
                      <a:pt x="213" y="801"/>
                      <a:pt x="219" y="783"/>
                      <a:pt x="221" y="756"/>
                    </a:cubicBezTo>
                    <a:cubicBezTo>
                      <a:pt x="223" y="730"/>
                      <a:pt x="222" y="702"/>
                      <a:pt x="224" y="663"/>
                    </a:cubicBezTo>
                    <a:cubicBezTo>
                      <a:pt x="225" y="624"/>
                      <a:pt x="225" y="558"/>
                      <a:pt x="231" y="523"/>
                    </a:cubicBezTo>
                    <a:cubicBezTo>
                      <a:pt x="236" y="495"/>
                      <a:pt x="249" y="472"/>
                      <a:pt x="257" y="457"/>
                    </a:cubicBezTo>
                    <a:cubicBezTo>
                      <a:pt x="259" y="459"/>
                      <a:pt x="260" y="462"/>
                      <a:pt x="262" y="465"/>
                    </a:cubicBezTo>
                    <a:cubicBezTo>
                      <a:pt x="268" y="473"/>
                      <a:pt x="270" y="486"/>
                      <a:pt x="272" y="494"/>
                    </a:cubicBezTo>
                    <a:cubicBezTo>
                      <a:pt x="272" y="494"/>
                      <a:pt x="271" y="494"/>
                      <a:pt x="271" y="495"/>
                    </a:cubicBezTo>
                    <a:cubicBezTo>
                      <a:pt x="271" y="495"/>
                      <a:pt x="271" y="495"/>
                      <a:pt x="271" y="495"/>
                    </a:cubicBezTo>
                    <a:cubicBezTo>
                      <a:pt x="264" y="501"/>
                      <a:pt x="259" y="509"/>
                      <a:pt x="256" y="518"/>
                    </a:cubicBezTo>
                    <a:cubicBezTo>
                      <a:pt x="254" y="523"/>
                      <a:pt x="254" y="527"/>
                      <a:pt x="254" y="532"/>
                    </a:cubicBezTo>
                    <a:cubicBezTo>
                      <a:pt x="254" y="537"/>
                      <a:pt x="254" y="542"/>
                      <a:pt x="256" y="547"/>
                    </a:cubicBezTo>
                    <a:cubicBezTo>
                      <a:pt x="256" y="548"/>
                      <a:pt x="256" y="548"/>
                      <a:pt x="256" y="548"/>
                    </a:cubicBezTo>
                    <a:cubicBezTo>
                      <a:pt x="257" y="550"/>
                      <a:pt x="258" y="552"/>
                      <a:pt x="259" y="555"/>
                    </a:cubicBezTo>
                    <a:cubicBezTo>
                      <a:pt x="256" y="556"/>
                      <a:pt x="253" y="558"/>
                      <a:pt x="251" y="560"/>
                    </a:cubicBezTo>
                    <a:cubicBezTo>
                      <a:pt x="239" y="571"/>
                      <a:pt x="233" y="597"/>
                      <a:pt x="232" y="615"/>
                    </a:cubicBezTo>
                    <a:cubicBezTo>
                      <a:pt x="231" y="633"/>
                      <a:pt x="235" y="653"/>
                      <a:pt x="245" y="667"/>
                    </a:cubicBezTo>
                    <a:cubicBezTo>
                      <a:pt x="255" y="680"/>
                      <a:pt x="268" y="691"/>
                      <a:pt x="288" y="696"/>
                    </a:cubicBezTo>
                    <a:cubicBezTo>
                      <a:pt x="284" y="696"/>
                      <a:pt x="284" y="696"/>
                      <a:pt x="284" y="696"/>
                    </a:cubicBezTo>
                    <a:cubicBezTo>
                      <a:pt x="281" y="715"/>
                      <a:pt x="278" y="780"/>
                      <a:pt x="266" y="807"/>
                    </a:cubicBezTo>
                    <a:cubicBezTo>
                      <a:pt x="254" y="835"/>
                      <a:pt x="219" y="852"/>
                      <a:pt x="211" y="862"/>
                    </a:cubicBezTo>
                    <a:cubicBezTo>
                      <a:pt x="217" y="866"/>
                      <a:pt x="217" y="866"/>
                      <a:pt x="217" y="866"/>
                    </a:cubicBezTo>
                    <a:cubicBezTo>
                      <a:pt x="226" y="862"/>
                      <a:pt x="257" y="834"/>
                      <a:pt x="264" y="838"/>
                    </a:cubicBezTo>
                    <a:cubicBezTo>
                      <a:pt x="271" y="842"/>
                      <a:pt x="272" y="873"/>
                      <a:pt x="258" y="889"/>
                    </a:cubicBezTo>
                    <a:cubicBezTo>
                      <a:pt x="243" y="904"/>
                      <a:pt x="189" y="923"/>
                      <a:pt x="176" y="931"/>
                    </a:cubicBezTo>
                    <a:cubicBezTo>
                      <a:pt x="178" y="939"/>
                      <a:pt x="178" y="939"/>
                      <a:pt x="178" y="939"/>
                    </a:cubicBezTo>
                    <a:cubicBezTo>
                      <a:pt x="192" y="935"/>
                      <a:pt x="248" y="908"/>
                      <a:pt x="261" y="908"/>
                    </a:cubicBezTo>
                    <a:cubicBezTo>
                      <a:pt x="274" y="909"/>
                      <a:pt x="264" y="931"/>
                      <a:pt x="257" y="943"/>
                    </a:cubicBezTo>
                    <a:cubicBezTo>
                      <a:pt x="251" y="955"/>
                      <a:pt x="227" y="972"/>
                      <a:pt x="222" y="979"/>
                    </a:cubicBezTo>
                    <a:cubicBezTo>
                      <a:pt x="226" y="986"/>
                      <a:pt x="226" y="986"/>
                      <a:pt x="226" y="986"/>
                    </a:cubicBezTo>
                    <a:cubicBezTo>
                      <a:pt x="233" y="983"/>
                      <a:pt x="260" y="943"/>
                      <a:pt x="265" y="960"/>
                    </a:cubicBezTo>
                    <a:cubicBezTo>
                      <a:pt x="270" y="977"/>
                      <a:pt x="264" y="1054"/>
                      <a:pt x="256" y="1087"/>
                    </a:cubicBezTo>
                    <a:cubicBezTo>
                      <a:pt x="248" y="1120"/>
                      <a:pt x="229" y="1136"/>
                      <a:pt x="216" y="1159"/>
                    </a:cubicBezTo>
                    <a:cubicBezTo>
                      <a:pt x="203" y="1182"/>
                      <a:pt x="183" y="1209"/>
                      <a:pt x="177" y="1225"/>
                    </a:cubicBezTo>
                    <a:cubicBezTo>
                      <a:pt x="183" y="1253"/>
                      <a:pt x="183" y="1253"/>
                      <a:pt x="183" y="1253"/>
                    </a:cubicBezTo>
                    <a:cubicBezTo>
                      <a:pt x="187" y="1252"/>
                      <a:pt x="195" y="1229"/>
                      <a:pt x="201" y="1219"/>
                    </a:cubicBezTo>
                    <a:cubicBezTo>
                      <a:pt x="208" y="1208"/>
                      <a:pt x="217" y="1190"/>
                      <a:pt x="221" y="1190"/>
                    </a:cubicBezTo>
                    <a:cubicBezTo>
                      <a:pt x="225" y="1190"/>
                      <a:pt x="223" y="1209"/>
                      <a:pt x="225" y="1217"/>
                    </a:cubicBezTo>
                    <a:cubicBezTo>
                      <a:pt x="226" y="1226"/>
                      <a:pt x="229" y="1233"/>
                      <a:pt x="232" y="1240"/>
                    </a:cubicBezTo>
                    <a:cubicBezTo>
                      <a:pt x="234" y="1248"/>
                      <a:pt x="240" y="1252"/>
                      <a:pt x="241" y="1262"/>
                    </a:cubicBezTo>
                    <a:cubicBezTo>
                      <a:pt x="241" y="1271"/>
                      <a:pt x="239" y="1280"/>
                      <a:pt x="236" y="1297"/>
                    </a:cubicBezTo>
                    <a:cubicBezTo>
                      <a:pt x="233" y="1314"/>
                      <a:pt x="224" y="1346"/>
                      <a:pt x="221" y="1365"/>
                    </a:cubicBezTo>
                    <a:cubicBezTo>
                      <a:pt x="218" y="1384"/>
                      <a:pt x="217" y="1401"/>
                      <a:pt x="218" y="1413"/>
                    </a:cubicBezTo>
                    <a:cubicBezTo>
                      <a:pt x="219" y="1424"/>
                      <a:pt x="224" y="1430"/>
                      <a:pt x="227" y="1433"/>
                    </a:cubicBezTo>
                    <a:cubicBezTo>
                      <a:pt x="231" y="1436"/>
                      <a:pt x="237" y="1434"/>
                      <a:pt x="241" y="1431"/>
                    </a:cubicBezTo>
                    <a:cubicBezTo>
                      <a:pt x="244" y="1429"/>
                      <a:pt x="246" y="1422"/>
                      <a:pt x="247" y="1417"/>
                    </a:cubicBezTo>
                    <a:cubicBezTo>
                      <a:pt x="249" y="1412"/>
                      <a:pt x="249" y="1405"/>
                      <a:pt x="251" y="1401"/>
                    </a:cubicBezTo>
                    <a:cubicBezTo>
                      <a:pt x="253" y="1398"/>
                      <a:pt x="256" y="1395"/>
                      <a:pt x="258" y="1394"/>
                    </a:cubicBezTo>
                    <a:cubicBezTo>
                      <a:pt x="261" y="1394"/>
                      <a:pt x="266" y="1393"/>
                      <a:pt x="267" y="1397"/>
                    </a:cubicBezTo>
                    <a:cubicBezTo>
                      <a:pt x="268" y="1401"/>
                      <a:pt x="264" y="1413"/>
                      <a:pt x="264" y="1419"/>
                    </a:cubicBezTo>
                    <a:cubicBezTo>
                      <a:pt x="263" y="1426"/>
                      <a:pt x="265" y="1430"/>
                      <a:pt x="265" y="1435"/>
                    </a:cubicBezTo>
                    <a:cubicBezTo>
                      <a:pt x="265" y="1440"/>
                      <a:pt x="262" y="1446"/>
                      <a:pt x="262" y="1450"/>
                    </a:cubicBezTo>
                    <a:cubicBezTo>
                      <a:pt x="262" y="1454"/>
                      <a:pt x="264" y="1458"/>
                      <a:pt x="265" y="1460"/>
                    </a:cubicBezTo>
                    <a:cubicBezTo>
                      <a:pt x="266" y="1463"/>
                      <a:pt x="267" y="1466"/>
                      <a:pt x="268" y="1466"/>
                    </a:cubicBezTo>
                    <a:cubicBezTo>
                      <a:pt x="270" y="1467"/>
                      <a:pt x="273" y="1465"/>
                      <a:pt x="273" y="1464"/>
                    </a:cubicBezTo>
                    <a:cubicBezTo>
                      <a:pt x="274" y="1462"/>
                      <a:pt x="272" y="1459"/>
                      <a:pt x="272" y="1456"/>
                    </a:cubicBezTo>
                    <a:cubicBezTo>
                      <a:pt x="271" y="1454"/>
                      <a:pt x="269" y="1452"/>
                      <a:pt x="269" y="1448"/>
                    </a:cubicBezTo>
                    <a:cubicBezTo>
                      <a:pt x="269" y="1444"/>
                      <a:pt x="271" y="1438"/>
                      <a:pt x="272" y="1433"/>
                    </a:cubicBezTo>
                    <a:cubicBezTo>
                      <a:pt x="272" y="1429"/>
                      <a:pt x="271" y="1427"/>
                      <a:pt x="271" y="1422"/>
                    </a:cubicBezTo>
                    <a:cubicBezTo>
                      <a:pt x="272" y="1416"/>
                      <a:pt x="275" y="1405"/>
                      <a:pt x="274" y="1399"/>
                    </a:cubicBezTo>
                    <a:cubicBezTo>
                      <a:pt x="273" y="1393"/>
                      <a:pt x="269" y="1389"/>
                      <a:pt x="266" y="1387"/>
                    </a:cubicBezTo>
                    <a:cubicBezTo>
                      <a:pt x="263" y="1385"/>
                      <a:pt x="259" y="1384"/>
                      <a:pt x="255" y="1386"/>
                    </a:cubicBezTo>
                    <a:cubicBezTo>
                      <a:pt x="252" y="1388"/>
                      <a:pt x="247" y="1393"/>
                      <a:pt x="244" y="1399"/>
                    </a:cubicBezTo>
                    <a:cubicBezTo>
                      <a:pt x="241" y="1405"/>
                      <a:pt x="241" y="1419"/>
                      <a:pt x="238" y="1423"/>
                    </a:cubicBezTo>
                    <a:cubicBezTo>
                      <a:pt x="236" y="1427"/>
                      <a:pt x="230" y="1429"/>
                      <a:pt x="228" y="1424"/>
                    </a:cubicBezTo>
                    <a:cubicBezTo>
                      <a:pt x="226" y="1419"/>
                      <a:pt x="224" y="1408"/>
                      <a:pt x="225" y="1393"/>
                    </a:cubicBezTo>
                    <a:cubicBezTo>
                      <a:pt x="226" y="1378"/>
                      <a:pt x="232" y="1352"/>
                      <a:pt x="235" y="1335"/>
                    </a:cubicBezTo>
                    <a:cubicBezTo>
                      <a:pt x="239" y="1318"/>
                      <a:pt x="243" y="1302"/>
                      <a:pt x="245" y="1291"/>
                    </a:cubicBezTo>
                    <a:cubicBezTo>
                      <a:pt x="248" y="1280"/>
                      <a:pt x="247" y="1270"/>
                      <a:pt x="249" y="1267"/>
                    </a:cubicBezTo>
                    <a:cubicBezTo>
                      <a:pt x="251" y="1264"/>
                      <a:pt x="256" y="1274"/>
                      <a:pt x="259" y="1274"/>
                    </a:cubicBezTo>
                    <a:cubicBezTo>
                      <a:pt x="264" y="1267"/>
                      <a:pt x="264" y="1267"/>
                      <a:pt x="264" y="1267"/>
                    </a:cubicBezTo>
                    <a:cubicBezTo>
                      <a:pt x="261" y="1259"/>
                      <a:pt x="246" y="1243"/>
                      <a:pt x="241" y="1227"/>
                    </a:cubicBezTo>
                    <a:cubicBezTo>
                      <a:pt x="237" y="1212"/>
                      <a:pt x="233" y="1189"/>
                      <a:pt x="237" y="1173"/>
                    </a:cubicBezTo>
                    <a:cubicBezTo>
                      <a:pt x="242" y="1156"/>
                      <a:pt x="258" y="1134"/>
                      <a:pt x="267" y="1127"/>
                    </a:cubicBezTo>
                    <a:cubicBezTo>
                      <a:pt x="275" y="1121"/>
                      <a:pt x="281" y="1121"/>
                      <a:pt x="289" y="1128"/>
                    </a:cubicBezTo>
                    <a:cubicBezTo>
                      <a:pt x="285" y="1134"/>
                      <a:pt x="277" y="1146"/>
                      <a:pt x="275" y="1156"/>
                    </a:cubicBezTo>
                    <a:cubicBezTo>
                      <a:pt x="273" y="1162"/>
                      <a:pt x="272" y="1169"/>
                      <a:pt x="272" y="1176"/>
                    </a:cubicBezTo>
                    <a:cubicBezTo>
                      <a:pt x="272" y="1181"/>
                      <a:pt x="273" y="1186"/>
                      <a:pt x="273" y="1191"/>
                    </a:cubicBezTo>
                    <a:cubicBezTo>
                      <a:pt x="274" y="1202"/>
                      <a:pt x="282" y="1209"/>
                      <a:pt x="282" y="1217"/>
                    </a:cubicBezTo>
                    <a:cubicBezTo>
                      <a:pt x="282" y="1226"/>
                      <a:pt x="275" y="1239"/>
                      <a:pt x="274" y="1247"/>
                    </a:cubicBezTo>
                    <a:cubicBezTo>
                      <a:pt x="274" y="1247"/>
                      <a:pt x="274" y="1248"/>
                      <a:pt x="274" y="1248"/>
                    </a:cubicBezTo>
                    <a:cubicBezTo>
                      <a:pt x="274" y="1256"/>
                      <a:pt x="280" y="1258"/>
                      <a:pt x="280" y="1261"/>
                    </a:cubicBezTo>
                    <a:cubicBezTo>
                      <a:pt x="281" y="1264"/>
                      <a:pt x="281" y="1268"/>
                      <a:pt x="281" y="1271"/>
                    </a:cubicBezTo>
                    <a:cubicBezTo>
                      <a:pt x="281" y="1273"/>
                      <a:pt x="281" y="1274"/>
                      <a:pt x="281" y="1275"/>
                    </a:cubicBezTo>
                    <a:cubicBezTo>
                      <a:pt x="281" y="1280"/>
                      <a:pt x="278" y="1285"/>
                      <a:pt x="278" y="1289"/>
                    </a:cubicBezTo>
                    <a:cubicBezTo>
                      <a:pt x="278" y="1293"/>
                      <a:pt x="280" y="1296"/>
                      <a:pt x="280" y="1297"/>
                    </a:cubicBezTo>
                    <a:cubicBezTo>
                      <a:pt x="280" y="1298"/>
                      <a:pt x="281" y="1299"/>
                      <a:pt x="282" y="1299"/>
                    </a:cubicBezTo>
                    <a:cubicBezTo>
                      <a:pt x="282" y="1299"/>
                      <a:pt x="283" y="1299"/>
                      <a:pt x="283" y="1299"/>
                    </a:cubicBezTo>
                    <a:cubicBezTo>
                      <a:pt x="284" y="1298"/>
                      <a:pt x="284" y="1297"/>
                      <a:pt x="284" y="1296"/>
                    </a:cubicBezTo>
                    <a:cubicBezTo>
                      <a:pt x="283" y="1294"/>
                      <a:pt x="282" y="1292"/>
                      <a:pt x="282" y="1289"/>
                    </a:cubicBezTo>
                    <a:cubicBezTo>
                      <a:pt x="282" y="1287"/>
                      <a:pt x="285" y="1281"/>
                      <a:pt x="285" y="1276"/>
                    </a:cubicBezTo>
                    <a:cubicBezTo>
                      <a:pt x="285" y="1274"/>
                      <a:pt x="285" y="1273"/>
                      <a:pt x="285" y="1271"/>
                    </a:cubicBezTo>
                    <a:cubicBezTo>
                      <a:pt x="285" y="1267"/>
                      <a:pt x="285" y="1263"/>
                      <a:pt x="284" y="1260"/>
                    </a:cubicBezTo>
                    <a:cubicBezTo>
                      <a:pt x="282" y="1254"/>
                      <a:pt x="278" y="1253"/>
                      <a:pt x="278" y="1248"/>
                    </a:cubicBezTo>
                    <a:cubicBezTo>
                      <a:pt x="278" y="1248"/>
                      <a:pt x="278" y="1248"/>
                      <a:pt x="278" y="1247"/>
                    </a:cubicBezTo>
                    <a:cubicBezTo>
                      <a:pt x="278" y="1241"/>
                      <a:pt x="286" y="1227"/>
                      <a:pt x="286" y="1217"/>
                    </a:cubicBezTo>
                    <a:cubicBezTo>
                      <a:pt x="286" y="1206"/>
                      <a:pt x="278" y="1199"/>
                      <a:pt x="277" y="1190"/>
                    </a:cubicBezTo>
                    <a:cubicBezTo>
                      <a:pt x="277" y="1186"/>
                      <a:pt x="276" y="1181"/>
                      <a:pt x="276" y="1176"/>
                    </a:cubicBezTo>
                    <a:cubicBezTo>
                      <a:pt x="276" y="1169"/>
                      <a:pt x="277" y="1162"/>
                      <a:pt x="279" y="1157"/>
                    </a:cubicBezTo>
                    <a:cubicBezTo>
                      <a:pt x="281" y="1148"/>
                      <a:pt x="288" y="1137"/>
                      <a:pt x="292" y="1130"/>
                    </a:cubicBezTo>
                    <a:cubicBezTo>
                      <a:pt x="302" y="1139"/>
                      <a:pt x="323" y="1163"/>
                      <a:pt x="328" y="1179"/>
                    </a:cubicBezTo>
                    <a:cubicBezTo>
                      <a:pt x="333" y="1196"/>
                      <a:pt x="327" y="1215"/>
                      <a:pt x="322" y="1231"/>
                    </a:cubicBezTo>
                    <a:cubicBezTo>
                      <a:pt x="317" y="1246"/>
                      <a:pt x="300" y="1264"/>
                      <a:pt x="297" y="1273"/>
                    </a:cubicBezTo>
                    <a:cubicBezTo>
                      <a:pt x="301" y="1284"/>
                      <a:pt x="301" y="1284"/>
                      <a:pt x="301" y="1284"/>
                    </a:cubicBezTo>
                    <a:cubicBezTo>
                      <a:pt x="303" y="1284"/>
                      <a:pt x="308" y="1270"/>
                      <a:pt x="310" y="1275"/>
                    </a:cubicBezTo>
                    <a:cubicBezTo>
                      <a:pt x="313" y="1279"/>
                      <a:pt x="315" y="1299"/>
                      <a:pt x="317" y="1311"/>
                    </a:cubicBezTo>
                    <a:cubicBezTo>
                      <a:pt x="319" y="1323"/>
                      <a:pt x="322" y="1332"/>
                      <a:pt x="324" y="1347"/>
                    </a:cubicBezTo>
                    <a:cubicBezTo>
                      <a:pt x="326" y="1362"/>
                      <a:pt x="329" y="1388"/>
                      <a:pt x="329" y="1402"/>
                    </a:cubicBezTo>
                    <a:cubicBezTo>
                      <a:pt x="329" y="1416"/>
                      <a:pt x="327" y="1427"/>
                      <a:pt x="324" y="1431"/>
                    </a:cubicBezTo>
                    <a:cubicBezTo>
                      <a:pt x="322" y="1436"/>
                      <a:pt x="316" y="1431"/>
                      <a:pt x="314" y="1428"/>
                    </a:cubicBezTo>
                    <a:cubicBezTo>
                      <a:pt x="312" y="1426"/>
                      <a:pt x="313" y="1422"/>
                      <a:pt x="311" y="1415"/>
                    </a:cubicBezTo>
                    <a:cubicBezTo>
                      <a:pt x="309" y="1409"/>
                      <a:pt x="307" y="1394"/>
                      <a:pt x="303" y="1389"/>
                    </a:cubicBezTo>
                    <a:cubicBezTo>
                      <a:pt x="300" y="1385"/>
                      <a:pt x="293" y="1388"/>
                      <a:pt x="290" y="1389"/>
                    </a:cubicBezTo>
                    <a:cubicBezTo>
                      <a:pt x="287" y="1390"/>
                      <a:pt x="285" y="1391"/>
                      <a:pt x="284" y="1396"/>
                    </a:cubicBezTo>
                    <a:cubicBezTo>
                      <a:pt x="283" y="1401"/>
                      <a:pt x="285" y="1414"/>
                      <a:pt x="284" y="1420"/>
                    </a:cubicBezTo>
                    <a:cubicBezTo>
                      <a:pt x="283" y="1426"/>
                      <a:pt x="280" y="1427"/>
                      <a:pt x="280" y="1432"/>
                    </a:cubicBezTo>
                    <a:cubicBezTo>
                      <a:pt x="279" y="1437"/>
                      <a:pt x="281" y="1445"/>
                      <a:pt x="281" y="1450"/>
                    </a:cubicBezTo>
                    <a:cubicBezTo>
                      <a:pt x="281" y="1455"/>
                      <a:pt x="278" y="1461"/>
                      <a:pt x="278" y="1464"/>
                    </a:cubicBezTo>
                    <a:cubicBezTo>
                      <a:pt x="279" y="1466"/>
                      <a:pt x="282" y="1468"/>
                      <a:pt x="284" y="1465"/>
                    </a:cubicBezTo>
                    <a:cubicBezTo>
                      <a:pt x="286" y="1462"/>
                      <a:pt x="289" y="1450"/>
                      <a:pt x="289" y="1444"/>
                    </a:cubicBezTo>
                    <a:cubicBezTo>
                      <a:pt x="290" y="1439"/>
                      <a:pt x="286" y="1435"/>
                      <a:pt x="286" y="1431"/>
                    </a:cubicBezTo>
                    <a:cubicBezTo>
                      <a:pt x="286" y="1427"/>
                      <a:pt x="290" y="1424"/>
                      <a:pt x="290" y="1419"/>
                    </a:cubicBezTo>
                    <a:cubicBezTo>
                      <a:pt x="291" y="1414"/>
                      <a:pt x="289" y="1404"/>
                      <a:pt x="290" y="1400"/>
                    </a:cubicBezTo>
                    <a:cubicBezTo>
                      <a:pt x="291" y="1397"/>
                      <a:pt x="293" y="1397"/>
                      <a:pt x="295" y="1396"/>
                    </a:cubicBezTo>
                    <a:cubicBezTo>
                      <a:pt x="297" y="1396"/>
                      <a:pt x="299" y="1393"/>
                      <a:pt x="301" y="1398"/>
                    </a:cubicBezTo>
                    <a:cubicBezTo>
                      <a:pt x="303" y="1403"/>
                      <a:pt x="304" y="1419"/>
                      <a:pt x="307" y="1426"/>
                    </a:cubicBezTo>
                    <a:cubicBezTo>
                      <a:pt x="309" y="1433"/>
                      <a:pt x="312" y="1437"/>
                      <a:pt x="315" y="1439"/>
                    </a:cubicBezTo>
                    <a:cubicBezTo>
                      <a:pt x="318" y="1442"/>
                      <a:pt x="322" y="1442"/>
                      <a:pt x="325" y="1440"/>
                    </a:cubicBezTo>
                    <a:cubicBezTo>
                      <a:pt x="328" y="1438"/>
                      <a:pt x="331" y="1434"/>
                      <a:pt x="332" y="1428"/>
                    </a:cubicBezTo>
                    <a:cubicBezTo>
                      <a:pt x="334" y="1422"/>
                      <a:pt x="336" y="1417"/>
                      <a:pt x="336" y="1404"/>
                    </a:cubicBezTo>
                    <a:cubicBezTo>
                      <a:pt x="336" y="1390"/>
                      <a:pt x="334" y="1369"/>
                      <a:pt x="331" y="1347"/>
                    </a:cubicBezTo>
                    <a:cubicBezTo>
                      <a:pt x="329" y="1325"/>
                      <a:pt x="318" y="1292"/>
                      <a:pt x="319" y="1271"/>
                    </a:cubicBezTo>
                    <a:cubicBezTo>
                      <a:pt x="321" y="1251"/>
                      <a:pt x="335" y="1234"/>
                      <a:pt x="339" y="1223"/>
                    </a:cubicBezTo>
                    <a:cubicBezTo>
                      <a:pt x="344" y="1212"/>
                      <a:pt x="343" y="1205"/>
                      <a:pt x="346" y="1204"/>
                    </a:cubicBezTo>
                    <a:cubicBezTo>
                      <a:pt x="349" y="1204"/>
                      <a:pt x="353" y="1212"/>
                      <a:pt x="358" y="1221"/>
                    </a:cubicBezTo>
                    <a:cubicBezTo>
                      <a:pt x="363" y="1229"/>
                      <a:pt x="370" y="1255"/>
                      <a:pt x="375" y="1256"/>
                    </a:cubicBezTo>
                    <a:cubicBezTo>
                      <a:pt x="384" y="1230"/>
                      <a:pt x="384" y="1230"/>
                      <a:pt x="384" y="1230"/>
                    </a:cubicBezTo>
                    <a:cubicBezTo>
                      <a:pt x="382" y="1219"/>
                      <a:pt x="376" y="1212"/>
                      <a:pt x="364" y="1191"/>
                    </a:cubicBezTo>
                    <a:cubicBezTo>
                      <a:pt x="351" y="1170"/>
                      <a:pt x="319" y="1127"/>
                      <a:pt x="308" y="1104"/>
                    </a:cubicBezTo>
                    <a:cubicBezTo>
                      <a:pt x="298" y="1081"/>
                      <a:pt x="292" y="1057"/>
                      <a:pt x="299" y="1053"/>
                    </a:cubicBezTo>
                    <a:cubicBezTo>
                      <a:pt x="307" y="1049"/>
                      <a:pt x="344" y="1078"/>
                      <a:pt x="354" y="1081"/>
                    </a:cubicBezTo>
                    <a:cubicBezTo>
                      <a:pt x="358" y="1071"/>
                      <a:pt x="358" y="1071"/>
                      <a:pt x="358" y="1071"/>
                    </a:cubicBezTo>
                    <a:cubicBezTo>
                      <a:pt x="349" y="1061"/>
                      <a:pt x="308" y="1042"/>
                      <a:pt x="298" y="1023"/>
                    </a:cubicBezTo>
                    <a:cubicBezTo>
                      <a:pt x="289" y="1005"/>
                      <a:pt x="292" y="967"/>
                      <a:pt x="300" y="960"/>
                    </a:cubicBezTo>
                    <a:cubicBezTo>
                      <a:pt x="309" y="953"/>
                      <a:pt x="342" y="979"/>
                      <a:pt x="350" y="981"/>
                    </a:cubicBezTo>
                    <a:cubicBezTo>
                      <a:pt x="352" y="973"/>
                      <a:pt x="352" y="973"/>
                      <a:pt x="352" y="973"/>
                    </a:cubicBezTo>
                    <a:cubicBezTo>
                      <a:pt x="344" y="966"/>
                      <a:pt x="311" y="950"/>
                      <a:pt x="303" y="939"/>
                    </a:cubicBezTo>
                    <a:cubicBezTo>
                      <a:pt x="296" y="928"/>
                      <a:pt x="295" y="902"/>
                      <a:pt x="306" y="907"/>
                    </a:cubicBezTo>
                    <a:cubicBezTo>
                      <a:pt x="317" y="912"/>
                      <a:pt x="357" y="959"/>
                      <a:pt x="368" y="968"/>
                    </a:cubicBezTo>
                    <a:cubicBezTo>
                      <a:pt x="372" y="964"/>
                      <a:pt x="372" y="964"/>
                      <a:pt x="372" y="964"/>
                    </a:cubicBezTo>
                    <a:cubicBezTo>
                      <a:pt x="366" y="955"/>
                      <a:pt x="329" y="923"/>
                      <a:pt x="332" y="916"/>
                    </a:cubicBezTo>
                    <a:cubicBezTo>
                      <a:pt x="336" y="908"/>
                      <a:pt x="383" y="920"/>
                      <a:pt x="393" y="919"/>
                    </a:cubicBezTo>
                    <a:cubicBezTo>
                      <a:pt x="392" y="912"/>
                      <a:pt x="392" y="912"/>
                      <a:pt x="392" y="912"/>
                    </a:cubicBezTo>
                    <a:cubicBezTo>
                      <a:pt x="383" y="909"/>
                      <a:pt x="351" y="907"/>
                      <a:pt x="336" y="902"/>
                    </a:cubicBezTo>
                    <a:cubicBezTo>
                      <a:pt x="322" y="898"/>
                      <a:pt x="311" y="896"/>
                      <a:pt x="306" y="885"/>
                    </a:cubicBezTo>
                    <a:cubicBezTo>
                      <a:pt x="301" y="874"/>
                      <a:pt x="299" y="839"/>
                      <a:pt x="306" y="835"/>
                    </a:cubicBezTo>
                    <a:cubicBezTo>
                      <a:pt x="312" y="831"/>
                      <a:pt x="338" y="859"/>
                      <a:pt x="345" y="862"/>
                    </a:cubicBezTo>
                    <a:cubicBezTo>
                      <a:pt x="348" y="854"/>
                      <a:pt x="348" y="854"/>
                      <a:pt x="348" y="854"/>
                    </a:cubicBezTo>
                    <a:cubicBezTo>
                      <a:pt x="342" y="845"/>
                      <a:pt x="312" y="831"/>
                      <a:pt x="306" y="805"/>
                    </a:cubicBezTo>
                    <a:cubicBezTo>
                      <a:pt x="300" y="780"/>
                      <a:pt x="311" y="722"/>
                      <a:pt x="313" y="700"/>
                    </a:cubicBezTo>
                    <a:cubicBezTo>
                      <a:pt x="336" y="701"/>
                      <a:pt x="366" y="699"/>
                      <a:pt x="380" y="695"/>
                    </a:cubicBezTo>
                    <a:cubicBezTo>
                      <a:pt x="398" y="689"/>
                      <a:pt x="401" y="679"/>
                      <a:pt x="403" y="665"/>
                    </a:cubicBezTo>
                    <a:cubicBezTo>
                      <a:pt x="405" y="651"/>
                      <a:pt x="400" y="627"/>
                      <a:pt x="392" y="610"/>
                    </a:cubicBezTo>
                    <a:cubicBezTo>
                      <a:pt x="384" y="594"/>
                      <a:pt x="369" y="577"/>
                      <a:pt x="354" y="566"/>
                    </a:cubicBezTo>
                    <a:cubicBezTo>
                      <a:pt x="349" y="563"/>
                      <a:pt x="342" y="559"/>
                      <a:pt x="335" y="557"/>
                    </a:cubicBezTo>
                    <a:cubicBezTo>
                      <a:pt x="341" y="559"/>
                      <a:pt x="341" y="559"/>
                      <a:pt x="341" y="559"/>
                    </a:cubicBezTo>
                    <a:cubicBezTo>
                      <a:pt x="342" y="556"/>
                      <a:pt x="344" y="548"/>
                      <a:pt x="346" y="543"/>
                    </a:cubicBezTo>
                    <a:cubicBezTo>
                      <a:pt x="346" y="540"/>
                      <a:pt x="347" y="537"/>
                      <a:pt x="347" y="534"/>
                    </a:cubicBezTo>
                    <a:cubicBezTo>
                      <a:pt x="347" y="533"/>
                      <a:pt x="347" y="531"/>
                      <a:pt x="347" y="530"/>
                    </a:cubicBezTo>
                    <a:cubicBezTo>
                      <a:pt x="347" y="525"/>
                      <a:pt x="346" y="520"/>
                      <a:pt x="343" y="514"/>
                    </a:cubicBezTo>
                    <a:cubicBezTo>
                      <a:pt x="341" y="510"/>
                      <a:pt x="339" y="504"/>
                      <a:pt x="334" y="499"/>
                    </a:cubicBezTo>
                    <a:cubicBezTo>
                      <a:pt x="333" y="498"/>
                      <a:pt x="333" y="498"/>
                      <a:pt x="333" y="498"/>
                    </a:cubicBezTo>
                    <a:cubicBezTo>
                      <a:pt x="332" y="497"/>
                      <a:pt x="331" y="496"/>
                      <a:pt x="330" y="496"/>
                    </a:cubicBezTo>
                    <a:cubicBezTo>
                      <a:pt x="330" y="492"/>
                      <a:pt x="329" y="487"/>
                      <a:pt x="333" y="479"/>
                    </a:cubicBezTo>
                    <a:cubicBezTo>
                      <a:pt x="336" y="471"/>
                      <a:pt x="343" y="456"/>
                      <a:pt x="351" y="447"/>
                    </a:cubicBezTo>
                    <a:cubicBezTo>
                      <a:pt x="353" y="453"/>
                      <a:pt x="356" y="456"/>
                      <a:pt x="359" y="463"/>
                    </a:cubicBezTo>
                    <a:cubicBezTo>
                      <a:pt x="362" y="472"/>
                      <a:pt x="365" y="485"/>
                      <a:pt x="365" y="511"/>
                    </a:cubicBezTo>
                    <a:cubicBezTo>
                      <a:pt x="365" y="526"/>
                      <a:pt x="363" y="546"/>
                      <a:pt x="362" y="570"/>
                    </a:cubicBezTo>
                    <a:cubicBezTo>
                      <a:pt x="362" y="572"/>
                      <a:pt x="363" y="574"/>
                      <a:pt x="366" y="574"/>
                    </a:cubicBezTo>
                    <a:cubicBezTo>
                      <a:pt x="366" y="574"/>
                      <a:pt x="366" y="574"/>
                      <a:pt x="366" y="574"/>
                    </a:cubicBezTo>
                    <a:cubicBezTo>
                      <a:pt x="368" y="574"/>
                      <a:pt x="370" y="572"/>
                      <a:pt x="370" y="570"/>
                    </a:cubicBezTo>
                    <a:cubicBezTo>
                      <a:pt x="371" y="547"/>
                      <a:pt x="373" y="526"/>
                      <a:pt x="373" y="511"/>
                    </a:cubicBezTo>
                    <a:cubicBezTo>
                      <a:pt x="373" y="485"/>
                      <a:pt x="370" y="470"/>
                      <a:pt x="366" y="461"/>
                    </a:cubicBezTo>
                    <a:cubicBezTo>
                      <a:pt x="362" y="451"/>
                      <a:pt x="359" y="447"/>
                      <a:pt x="358" y="443"/>
                    </a:cubicBezTo>
                    <a:cubicBezTo>
                      <a:pt x="358" y="442"/>
                      <a:pt x="357" y="442"/>
                      <a:pt x="357" y="441"/>
                    </a:cubicBezTo>
                    <a:cubicBezTo>
                      <a:pt x="366" y="434"/>
                      <a:pt x="376" y="429"/>
                      <a:pt x="390" y="429"/>
                    </a:cubicBezTo>
                    <a:cubicBezTo>
                      <a:pt x="406" y="429"/>
                      <a:pt x="430" y="435"/>
                      <a:pt x="446" y="443"/>
                    </a:cubicBezTo>
                    <a:cubicBezTo>
                      <a:pt x="462" y="451"/>
                      <a:pt x="472" y="460"/>
                      <a:pt x="485" y="478"/>
                    </a:cubicBezTo>
                    <a:cubicBezTo>
                      <a:pt x="488" y="482"/>
                      <a:pt x="491" y="486"/>
                      <a:pt x="494" y="490"/>
                    </a:cubicBezTo>
                    <a:cubicBezTo>
                      <a:pt x="492" y="496"/>
                      <a:pt x="487" y="508"/>
                      <a:pt x="486" y="516"/>
                    </a:cubicBezTo>
                    <a:cubicBezTo>
                      <a:pt x="485" y="519"/>
                      <a:pt x="485" y="522"/>
                      <a:pt x="485" y="525"/>
                    </a:cubicBezTo>
                    <a:cubicBezTo>
                      <a:pt x="485" y="529"/>
                      <a:pt x="486" y="533"/>
                      <a:pt x="486" y="538"/>
                    </a:cubicBezTo>
                    <a:cubicBezTo>
                      <a:pt x="486" y="546"/>
                      <a:pt x="488" y="556"/>
                      <a:pt x="488" y="565"/>
                    </a:cubicBezTo>
                    <a:cubicBezTo>
                      <a:pt x="488" y="566"/>
                      <a:pt x="488" y="568"/>
                      <a:pt x="488" y="570"/>
                    </a:cubicBezTo>
                    <a:cubicBezTo>
                      <a:pt x="487" y="579"/>
                      <a:pt x="481" y="592"/>
                      <a:pt x="479" y="598"/>
                    </a:cubicBezTo>
                    <a:cubicBezTo>
                      <a:pt x="478" y="599"/>
                      <a:pt x="479" y="601"/>
                      <a:pt x="480" y="601"/>
                    </a:cubicBezTo>
                    <a:cubicBezTo>
                      <a:pt x="480" y="601"/>
                      <a:pt x="480" y="601"/>
                      <a:pt x="480" y="601"/>
                    </a:cubicBezTo>
                    <a:cubicBezTo>
                      <a:pt x="481" y="601"/>
                      <a:pt x="482" y="600"/>
                      <a:pt x="482" y="600"/>
                    </a:cubicBezTo>
                    <a:cubicBezTo>
                      <a:pt x="484" y="594"/>
                      <a:pt x="491" y="581"/>
                      <a:pt x="492" y="570"/>
                    </a:cubicBezTo>
                    <a:cubicBezTo>
                      <a:pt x="492" y="568"/>
                      <a:pt x="492" y="567"/>
                      <a:pt x="492" y="565"/>
                    </a:cubicBezTo>
                    <a:cubicBezTo>
                      <a:pt x="492" y="556"/>
                      <a:pt x="490" y="545"/>
                      <a:pt x="490" y="538"/>
                    </a:cubicBezTo>
                    <a:cubicBezTo>
                      <a:pt x="490" y="532"/>
                      <a:pt x="489" y="528"/>
                      <a:pt x="489" y="525"/>
                    </a:cubicBezTo>
                    <a:cubicBezTo>
                      <a:pt x="489" y="522"/>
                      <a:pt x="489" y="519"/>
                      <a:pt x="490" y="516"/>
                    </a:cubicBezTo>
                    <a:cubicBezTo>
                      <a:pt x="491" y="510"/>
                      <a:pt x="494" y="501"/>
                      <a:pt x="496" y="494"/>
                    </a:cubicBezTo>
                    <a:cubicBezTo>
                      <a:pt x="503" y="505"/>
                      <a:pt x="510" y="517"/>
                      <a:pt x="517" y="532"/>
                    </a:cubicBezTo>
                    <a:cubicBezTo>
                      <a:pt x="516" y="535"/>
                      <a:pt x="514" y="540"/>
                      <a:pt x="514" y="547"/>
                    </a:cubicBezTo>
                    <a:cubicBezTo>
                      <a:pt x="514" y="548"/>
                      <a:pt x="514" y="550"/>
                      <a:pt x="514" y="551"/>
                    </a:cubicBezTo>
                    <a:cubicBezTo>
                      <a:pt x="515" y="562"/>
                      <a:pt x="522" y="580"/>
                      <a:pt x="524" y="590"/>
                    </a:cubicBezTo>
                    <a:cubicBezTo>
                      <a:pt x="525" y="594"/>
                      <a:pt x="525" y="596"/>
                      <a:pt x="525" y="599"/>
                    </a:cubicBezTo>
                    <a:cubicBezTo>
                      <a:pt x="525" y="601"/>
                      <a:pt x="525" y="603"/>
                      <a:pt x="525" y="606"/>
                    </a:cubicBezTo>
                    <a:cubicBezTo>
                      <a:pt x="525" y="608"/>
                      <a:pt x="525" y="611"/>
                      <a:pt x="525" y="613"/>
                    </a:cubicBezTo>
                    <a:cubicBezTo>
                      <a:pt x="528" y="622"/>
                      <a:pt x="534" y="632"/>
                      <a:pt x="535" y="640"/>
                    </a:cubicBezTo>
                    <a:cubicBezTo>
                      <a:pt x="536" y="641"/>
                      <a:pt x="536" y="642"/>
                      <a:pt x="536" y="644"/>
                    </a:cubicBezTo>
                    <a:cubicBezTo>
                      <a:pt x="536" y="648"/>
                      <a:pt x="534" y="652"/>
                      <a:pt x="534" y="657"/>
                    </a:cubicBezTo>
                    <a:cubicBezTo>
                      <a:pt x="534" y="658"/>
                      <a:pt x="535" y="660"/>
                      <a:pt x="535" y="661"/>
                    </a:cubicBezTo>
                    <a:cubicBezTo>
                      <a:pt x="537" y="670"/>
                      <a:pt x="543" y="679"/>
                      <a:pt x="544" y="686"/>
                    </a:cubicBezTo>
                    <a:cubicBezTo>
                      <a:pt x="545" y="688"/>
                      <a:pt x="545" y="690"/>
                      <a:pt x="545" y="693"/>
                    </a:cubicBezTo>
                    <a:cubicBezTo>
                      <a:pt x="545" y="699"/>
                      <a:pt x="544" y="704"/>
                      <a:pt x="544" y="708"/>
                    </a:cubicBezTo>
                    <a:cubicBezTo>
                      <a:pt x="544" y="709"/>
                      <a:pt x="545" y="710"/>
                      <a:pt x="546" y="710"/>
                    </a:cubicBezTo>
                    <a:cubicBezTo>
                      <a:pt x="547" y="710"/>
                      <a:pt x="548" y="709"/>
                      <a:pt x="548" y="708"/>
                    </a:cubicBezTo>
                    <a:cubicBezTo>
                      <a:pt x="548" y="705"/>
                      <a:pt x="549" y="699"/>
                      <a:pt x="549" y="693"/>
                    </a:cubicBezTo>
                    <a:cubicBezTo>
                      <a:pt x="549" y="690"/>
                      <a:pt x="549" y="688"/>
                      <a:pt x="548" y="686"/>
                    </a:cubicBezTo>
                    <a:cubicBezTo>
                      <a:pt x="547" y="677"/>
                      <a:pt x="540" y="667"/>
                      <a:pt x="539" y="661"/>
                    </a:cubicBezTo>
                    <a:cubicBezTo>
                      <a:pt x="539" y="659"/>
                      <a:pt x="538" y="658"/>
                      <a:pt x="538" y="657"/>
                    </a:cubicBezTo>
                    <a:cubicBezTo>
                      <a:pt x="538" y="653"/>
                      <a:pt x="540" y="649"/>
                      <a:pt x="540" y="644"/>
                    </a:cubicBezTo>
                    <a:cubicBezTo>
                      <a:pt x="540" y="642"/>
                      <a:pt x="540" y="641"/>
                      <a:pt x="539" y="639"/>
                    </a:cubicBezTo>
                    <a:cubicBezTo>
                      <a:pt x="538" y="630"/>
                      <a:pt x="531" y="620"/>
                      <a:pt x="529" y="612"/>
                    </a:cubicBezTo>
                    <a:cubicBezTo>
                      <a:pt x="529" y="610"/>
                      <a:pt x="529" y="608"/>
                      <a:pt x="529" y="606"/>
                    </a:cubicBezTo>
                    <a:cubicBezTo>
                      <a:pt x="529" y="604"/>
                      <a:pt x="529" y="601"/>
                      <a:pt x="529" y="599"/>
                    </a:cubicBezTo>
                    <a:cubicBezTo>
                      <a:pt x="529" y="596"/>
                      <a:pt x="529" y="593"/>
                      <a:pt x="528" y="590"/>
                    </a:cubicBezTo>
                    <a:cubicBezTo>
                      <a:pt x="526" y="579"/>
                      <a:pt x="519" y="560"/>
                      <a:pt x="518" y="551"/>
                    </a:cubicBezTo>
                    <a:cubicBezTo>
                      <a:pt x="518" y="549"/>
                      <a:pt x="518" y="548"/>
                      <a:pt x="518" y="547"/>
                    </a:cubicBezTo>
                    <a:cubicBezTo>
                      <a:pt x="518" y="544"/>
                      <a:pt x="519" y="541"/>
                      <a:pt x="519" y="539"/>
                    </a:cubicBezTo>
                    <a:cubicBezTo>
                      <a:pt x="521" y="543"/>
                      <a:pt x="523" y="548"/>
                      <a:pt x="524" y="552"/>
                    </a:cubicBezTo>
                    <a:cubicBezTo>
                      <a:pt x="537" y="588"/>
                      <a:pt x="552" y="656"/>
                      <a:pt x="560" y="693"/>
                    </a:cubicBezTo>
                    <a:cubicBezTo>
                      <a:pt x="568" y="730"/>
                      <a:pt x="571" y="757"/>
                      <a:pt x="574" y="773"/>
                    </a:cubicBezTo>
                    <a:cubicBezTo>
                      <a:pt x="577" y="789"/>
                      <a:pt x="576" y="786"/>
                      <a:pt x="578" y="788"/>
                    </a:cubicBezTo>
                    <a:cubicBezTo>
                      <a:pt x="588" y="784"/>
                      <a:pt x="588" y="784"/>
                      <a:pt x="588" y="784"/>
                    </a:cubicBezTo>
                    <a:cubicBezTo>
                      <a:pt x="588" y="772"/>
                      <a:pt x="584" y="754"/>
                      <a:pt x="578" y="722"/>
                    </a:cubicBezTo>
                    <a:cubicBezTo>
                      <a:pt x="572" y="691"/>
                      <a:pt x="560" y="627"/>
                      <a:pt x="551" y="594"/>
                    </a:cubicBezTo>
                    <a:cubicBezTo>
                      <a:pt x="542" y="560"/>
                      <a:pt x="536" y="542"/>
                      <a:pt x="524" y="519"/>
                    </a:cubicBezTo>
                    <a:cubicBezTo>
                      <a:pt x="514" y="499"/>
                      <a:pt x="502" y="477"/>
                      <a:pt x="488" y="461"/>
                    </a:cubicBezTo>
                    <a:cubicBezTo>
                      <a:pt x="488" y="461"/>
                      <a:pt x="489" y="461"/>
                      <a:pt x="489" y="461"/>
                    </a:cubicBezTo>
                    <a:cubicBezTo>
                      <a:pt x="493" y="462"/>
                      <a:pt x="499" y="465"/>
                      <a:pt x="504" y="466"/>
                    </a:cubicBezTo>
                    <a:cubicBezTo>
                      <a:pt x="507" y="467"/>
                      <a:pt x="510" y="467"/>
                      <a:pt x="513" y="467"/>
                    </a:cubicBezTo>
                    <a:cubicBezTo>
                      <a:pt x="515" y="467"/>
                      <a:pt x="516" y="467"/>
                      <a:pt x="518" y="467"/>
                    </a:cubicBezTo>
                    <a:cubicBezTo>
                      <a:pt x="523" y="466"/>
                      <a:pt x="528" y="463"/>
                      <a:pt x="531" y="462"/>
                    </a:cubicBezTo>
                    <a:cubicBezTo>
                      <a:pt x="534" y="461"/>
                      <a:pt x="536" y="461"/>
                      <a:pt x="540" y="461"/>
                    </a:cubicBezTo>
                    <a:cubicBezTo>
                      <a:pt x="544" y="461"/>
                      <a:pt x="550" y="463"/>
                      <a:pt x="554" y="463"/>
                    </a:cubicBezTo>
                    <a:cubicBezTo>
                      <a:pt x="557" y="463"/>
                      <a:pt x="559" y="463"/>
                      <a:pt x="561" y="462"/>
                    </a:cubicBezTo>
                    <a:cubicBezTo>
                      <a:pt x="565" y="463"/>
                      <a:pt x="571" y="464"/>
                      <a:pt x="572" y="465"/>
                    </a:cubicBezTo>
                    <a:cubicBezTo>
                      <a:pt x="574" y="465"/>
                      <a:pt x="573" y="467"/>
                      <a:pt x="574" y="469"/>
                    </a:cubicBezTo>
                    <a:cubicBezTo>
                      <a:pt x="574" y="469"/>
                      <a:pt x="575" y="469"/>
                      <a:pt x="575" y="469"/>
                    </a:cubicBezTo>
                    <a:cubicBezTo>
                      <a:pt x="575" y="469"/>
                      <a:pt x="575" y="469"/>
                      <a:pt x="575" y="469"/>
                    </a:cubicBezTo>
                    <a:cubicBezTo>
                      <a:pt x="576" y="469"/>
                      <a:pt x="576" y="468"/>
                      <a:pt x="576" y="468"/>
                    </a:cubicBezTo>
                    <a:cubicBezTo>
                      <a:pt x="575" y="468"/>
                      <a:pt x="577" y="464"/>
                      <a:pt x="573" y="463"/>
                    </a:cubicBezTo>
                    <a:cubicBezTo>
                      <a:pt x="573" y="463"/>
                      <a:pt x="572" y="463"/>
                      <a:pt x="571" y="462"/>
                    </a:cubicBezTo>
                    <a:cubicBezTo>
                      <a:pt x="571" y="462"/>
                      <a:pt x="572" y="462"/>
                      <a:pt x="572" y="462"/>
                    </a:cubicBezTo>
                    <a:cubicBezTo>
                      <a:pt x="576" y="462"/>
                      <a:pt x="579" y="461"/>
                      <a:pt x="582" y="460"/>
                    </a:cubicBezTo>
                    <a:cubicBezTo>
                      <a:pt x="585" y="459"/>
                      <a:pt x="586" y="456"/>
                      <a:pt x="588" y="455"/>
                    </a:cubicBezTo>
                    <a:cubicBezTo>
                      <a:pt x="590" y="454"/>
                      <a:pt x="595" y="454"/>
                      <a:pt x="597" y="454"/>
                    </a:cubicBezTo>
                    <a:cubicBezTo>
                      <a:pt x="597" y="454"/>
                      <a:pt x="598" y="453"/>
                      <a:pt x="598" y="453"/>
                    </a:cubicBezTo>
                    <a:cubicBezTo>
                      <a:pt x="598" y="452"/>
                      <a:pt x="597" y="452"/>
                      <a:pt x="597" y="452"/>
                    </a:cubicBezTo>
                    <a:close/>
                    <a:moveTo>
                      <a:pt x="318" y="537"/>
                    </a:moveTo>
                    <a:cubicBezTo>
                      <a:pt x="318" y="539"/>
                      <a:pt x="315" y="547"/>
                      <a:pt x="314" y="550"/>
                    </a:cubicBezTo>
                    <a:cubicBezTo>
                      <a:pt x="310" y="549"/>
                      <a:pt x="307" y="548"/>
                      <a:pt x="305" y="547"/>
                    </a:cubicBezTo>
                    <a:cubicBezTo>
                      <a:pt x="299" y="547"/>
                      <a:pt x="293" y="547"/>
                      <a:pt x="286" y="547"/>
                    </a:cubicBezTo>
                    <a:cubicBezTo>
                      <a:pt x="285" y="544"/>
                      <a:pt x="283" y="541"/>
                      <a:pt x="283" y="540"/>
                    </a:cubicBezTo>
                    <a:cubicBezTo>
                      <a:pt x="282" y="537"/>
                      <a:pt x="282" y="534"/>
                      <a:pt x="282" y="532"/>
                    </a:cubicBezTo>
                    <a:cubicBezTo>
                      <a:pt x="282" y="530"/>
                      <a:pt x="282" y="528"/>
                      <a:pt x="282" y="527"/>
                    </a:cubicBezTo>
                    <a:cubicBezTo>
                      <a:pt x="283" y="527"/>
                      <a:pt x="283" y="527"/>
                      <a:pt x="283" y="527"/>
                    </a:cubicBezTo>
                    <a:cubicBezTo>
                      <a:pt x="284" y="523"/>
                      <a:pt x="287" y="517"/>
                      <a:pt x="289" y="516"/>
                    </a:cubicBezTo>
                    <a:cubicBezTo>
                      <a:pt x="290" y="515"/>
                      <a:pt x="290" y="515"/>
                      <a:pt x="290" y="515"/>
                    </a:cubicBezTo>
                    <a:cubicBezTo>
                      <a:pt x="290" y="515"/>
                      <a:pt x="290" y="515"/>
                      <a:pt x="290" y="515"/>
                    </a:cubicBezTo>
                    <a:cubicBezTo>
                      <a:pt x="291" y="515"/>
                      <a:pt x="296" y="514"/>
                      <a:pt x="300" y="513"/>
                    </a:cubicBezTo>
                    <a:cubicBezTo>
                      <a:pt x="300" y="513"/>
                      <a:pt x="300" y="513"/>
                      <a:pt x="300" y="513"/>
                    </a:cubicBezTo>
                    <a:cubicBezTo>
                      <a:pt x="301" y="512"/>
                      <a:pt x="302" y="512"/>
                      <a:pt x="302" y="512"/>
                    </a:cubicBezTo>
                    <a:cubicBezTo>
                      <a:pt x="303" y="512"/>
                      <a:pt x="304" y="513"/>
                      <a:pt x="306" y="513"/>
                    </a:cubicBezTo>
                    <a:cubicBezTo>
                      <a:pt x="307" y="514"/>
                      <a:pt x="311" y="516"/>
                      <a:pt x="314" y="518"/>
                    </a:cubicBezTo>
                    <a:cubicBezTo>
                      <a:pt x="315" y="520"/>
                      <a:pt x="317" y="523"/>
                      <a:pt x="318" y="525"/>
                    </a:cubicBezTo>
                    <a:cubicBezTo>
                      <a:pt x="318" y="527"/>
                      <a:pt x="319" y="528"/>
                      <a:pt x="319" y="530"/>
                    </a:cubicBezTo>
                    <a:cubicBezTo>
                      <a:pt x="319" y="532"/>
                      <a:pt x="319" y="532"/>
                      <a:pt x="319" y="532"/>
                    </a:cubicBezTo>
                    <a:cubicBezTo>
                      <a:pt x="319" y="533"/>
                      <a:pt x="319" y="534"/>
                      <a:pt x="319" y="534"/>
                    </a:cubicBezTo>
                    <a:cubicBezTo>
                      <a:pt x="319" y="535"/>
                      <a:pt x="319" y="535"/>
                      <a:pt x="318" y="537"/>
                    </a:cubicBezTo>
                    <a:close/>
                  </a:path>
                </a:pathLst>
              </a:custGeom>
              <a:solidFill>
                <a:srgbClr val="FF0000"/>
              </a:solidFill>
              <a:ln w="9525">
                <a:noFill/>
                <a:round/>
                <a:headEnd/>
                <a:tailEnd/>
              </a:ln>
            </p:spPr>
            <p:txBody>
              <a:bodyPr/>
              <a:lstStyle/>
              <a:p>
                <a:endParaRPr lang="en-US"/>
              </a:p>
            </p:txBody>
          </p:sp>
        </p:grpSp>
        <p:grpSp>
          <p:nvGrpSpPr>
            <p:cNvPr id="15" name="Group 48"/>
            <p:cNvGrpSpPr>
              <a:grpSpLocks noChangeAspect="1"/>
            </p:cNvGrpSpPr>
            <p:nvPr/>
          </p:nvGrpSpPr>
          <p:grpSpPr bwMode="auto">
            <a:xfrm>
              <a:off x="2261" y="721"/>
              <a:ext cx="1232" cy="2872"/>
              <a:chOff x="2261" y="715"/>
              <a:chExt cx="1238" cy="2886"/>
            </a:xfrm>
          </p:grpSpPr>
          <p:sp>
            <p:nvSpPr>
              <p:cNvPr id="17427" name="Freeform 49"/>
              <p:cNvSpPr>
                <a:spLocks noChangeAspect="1"/>
              </p:cNvSpPr>
              <p:nvPr/>
            </p:nvSpPr>
            <p:spPr bwMode="auto">
              <a:xfrm>
                <a:off x="2261" y="715"/>
                <a:ext cx="1238" cy="974"/>
              </a:xfrm>
              <a:custGeom>
                <a:avLst/>
                <a:gdLst>
                  <a:gd name="T0" fmla="*/ 0 w 728"/>
                  <a:gd name="T1" fmla="*/ 8134 h 573"/>
                  <a:gd name="T2" fmla="*/ 631 w 728"/>
                  <a:gd name="T3" fmla="*/ 6940 h 573"/>
                  <a:gd name="T4" fmla="*/ 2303 w 728"/>
                  <a:gd name="T5" fmla="*/ 6262 h 573"/>
                  <a:gd name="T6" fmla="*/ 3496 w 728"/>
                  <a:gd name="T7" fmla="*/ 5453 h 573"/>
                  <a:gd name="T8" fmla="*/ 3840 w 728"/>
                  <a:gd name="T9" fmla="*/ 4057 h 573"/>
                  <a:gd name="T10" fmla="*/ 2998 w 728"/>
                  <a:gd name="T11" fmla="*/ 2779 h 573"/>
                  <a:gd name="T12" fmla="*/ 3355 w 728"/>
                  <a:gd name="T13" fmla="*/ 920 h 573"/>
                  <a:gd name="T14" fmla="*/ 5202 w 728"/>
                  <a:gd name="T15" fmla="*/ 70 h 573"/>
                  <a:gd name="T16" fmla="*/ 6969 w 728"/>
                  <a:gd name="T17" fmla="*/ 512 h 573"/>
                  <a:gd name="T18" fmla="*/ 7567 w 728"/>
                  <a:gd name="T19" fmla="*/ 1861 h 573"/>
                  <a:gd name="T20" fmla="*/ 7525 w 728"/>
                  <a:gd name="T21" fmla="*/ 2373 h 573"/>
                  <a:gd name="T22" fmla="*/ 7892 w 728"/>
                  <a:gd name="T23" fmla="*/ 3124 h 573"/>
                  <a:gd name="T24" fmla="*/ 7510 w 728"/>
                  <a:gd name="T25" fmla="*/ 3306 h 573"/>
                  <a:gd name="T26" fmla="*/ 7496 w 728"/>
                  <a:gd name="T27" fmla="*/ 3707 h 573"/>
                  <a:gd name="T28" fmla="*/ 7224 w 728"/>
                  <a:gd name="T29" fmla="*/ 3748 h 573"/>
                  <a:gd name="T30" fmla="*/ 7476 w 728"/>
                  <a:gd name="T31" fmla="*/ 3852 h 573"/>
                  <a:gd name="T32" fmla="*/ 7266 w 728"/>
                  <a:gd name="T33" fmla="*/ 4273 h 573"/>
                  <a:gd name="T34" fmla="*/ 7351 w 728"/>
                  <a:gd name="T35" fmla="*/ 4710 h 573"/>
                  <a:gd name="T36" fmla="*/ 7141 w 728"/>
                  <a:gd name="T37" fmla="*/ 4892 h 573"/>
                  <a:gd name="T38" fmla="*/ 6374 w 728"/>
                  <a:gd name="T39" fmla="*/ 5009 h 573"/>
                  <a:gd name="T40" fmla="*/ 6290 w 728"/>
                  <a:gd name="T41" fmla="*/ 5521 h 573"/>
                  <a:gd name="T42" fmla="*/ 6340 w 728"/>
                  <a:gd name="T43" fmla="*/ 5152 h 573"/>
                  <a:gd name="T44" fmla="*/ 6556 w 728"/>
                  <a:gd name="T45" fmla="*/ 5319 h 573"/>
                  <a:gd name="T46" fmla="*/ 7608 w 728"/>
                  <a:gd name="T47" fmla="*/ 6028 h 573"/>
                  <a:gd name="T48" fmla="*/ 8503 w 728"/>
                  <a:gd name="T49" fmla="*/ 6301 h 573"/>
                  <a:gd name="T50" fmla="*/ 9787 w 728"/>
                  <a:gd name="T51" fmla="*/ 6668 h 573"/>
                  <a:gd name="T52" fmla="*/ 10353 w 728"/>
                  <a:gd name="T53" fmla="*/ 7972 h 5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8"/>
                  <a:gd name="T82" fmla="*/ 0 h 573"/>
                  <a:gd name="T83" fmla="*/ 728 w 728"/>
                  <a:gd name="T84" fmla="*/ 573 h 5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8" h="573">
                    <a:moveTo>
                      <a:pt x="0" y="573"/>
                    </a:moveTo>
                    <a:cubicBezTo>
                      <a:pt x="2" y="557"/>
                      <a:pt x="18" y="511"/>
                      <a:pt x="44" y="489"/>
                    </a:cubicBezTo>
                    <a:cubicBezTo>
                      <a:pt x="71" y="467"/>
                      <a:pt x="128" y="458"/>
                      <a:pt x="162" y="441"/>
                    </a:cubicBezTo>
                    <a:cubicBezTo>
                      <a:pt x="195" y="423"/>
                      <a:pt x="228" y="409"/>
                      <a:pt x="246" y="384"/>
                    </a:cubicBezTo>
                    <a:cubicBezTo>
                      <a:pt x="264" y="358"/>
                      <a:pt x="276" y="318"/>
                      <a:pt x="270" y="286"/>
                    </a:cubicBezTo>
                    <a:cubicBezTo>
                      <a:pt x="264" y="255"/>
                      <a:pt x="217" y="233"/>
                      <a:pt x="211" y="196"/>
                    </a:cubicBezTo>
                    <a:cubicBezTo>
                      <a:pt x="206" y="159"/>
                      <a:pt x="211" y="97"/>
                      <a:pt x="236" y="65"/>
                    </a:cubicBezTo>
                    <a:cubicBezTo>
                      <a:pt x="262" y="33"/>
                      <a:pt x="323" y="10"/>
                      <a:pt x="366" y="5"/>
                    </a:cubicBezTo>
                    <a:cubicBezTo>
                      <a:pt x="408" y="0"/>
                      <a:pt x="463" y="15"/>
                      <a:pt x="490" y="36"/>
                    </a:cubicBezTo>
                    <a:cubicBezTo>
                      <a:pt x="517" y="57"/>
                      <a:pt x="526" y="109"/>
                      <a:pt x="532" y="131"/>
                    </a:cubicBezTo>
                    <a:cubicBezTo>
                      <a:pt x="538" y="153"/>
                      <a:pt x="524" y="152"/>
                      <a:pt x="529" y="167"/>
                    </a:cubicBezTo>
                    <a:cubicBezTo>
                      <a:pt x="532" y="182"/>
                      <a:pt x="555" y="209"/>
                      <a:pt x="555" y="220"/>
                    </a:cubicBezTo>
                    <a:cubicBezTo>
                      <a:pt x="555" y="231"/>
                      <a:pt x="532" y="226"/>
                      <a:pt x="528" y="233"/>
                    </a:cubicBezTo>
                    <a:cubicBezTo>
                      <a:pt x="523" y="240"/>
                      <a:pt x="530" y="256"/>
                      <a:pt x="527" y="261"/>
                    </a:cubicBezTo>
                    <a:cubicBezTo>
                      <a:pt x="523" y="266"/>
                      <a:pt x="508" y="262"/>
                      <a:pt x="508" y="264"/>
                    </a:cubicBezTo>
                    <a:cubicBezTo>
                      <a:pt x="508" y="265"/>
                      <a:pt x="526" y="265"/>
                      <a:pt x="526" y="271"/>
                    </a:cubicBezTo>
                    <a:cubicBezTo>
                      <a:pt x="526" y="277"/>
                      <a:pt x="512" y="291"/>
                      <a:pt x="511" y="301"/>
                    </a:cubicBezTo>
                    <a:cubicBezTo>
                      <a:pt x="510" y="311"/>
                      <a:pt x="518" y="324"/>
                      <a:pt x="517" y="332"/>
                    </a:cubicBezTo>
                    <a:cubicBezTo>
                      <a:pt x="515" y="339"/>
                      <a:pt x="514" y="341"/>
                      <a:pt x="502" y="345"/>
                    </a:cubicBezTo>
                    <a:cubicBezTo>
                      <a:pt x="490" y="348"/>
                      <a:pt x="458" y="345"/>
                      <a:pt x="448" y="353"/>
                    </a:cubicBezTo>
                    <a:cubicBezTo>
                      <a:pt x="438" y="360"/>
                      <a:pt x="442" y="388"/>
                      <a:pt x="442" y="389"/>
                    </a:cubicBezTo>
                    <a:cubicBezTo>
                      <a:pt x="441" y="391"/>
                      <a:pt x="443" y="365"/>
                      <a:pt x="446" y="363"/>
                    </a:cubicBezTo>
                    <a:cubicBezTo>
                      <a:pt x="449" y="360"/>
                      <a:pt x="446" y="364"/>
                      <a:pt x="461" y="375"/>
                    </a:cubicBezTo>
                    <a:cubicBezTo>
                      <a:pt x="476" y="385"/>
                      <a:pt x="512" y="414"/>
                      <a:pt x="535" y="425"/>
                    </a:cubicBezTo>
                    <a:cubicBezTo>
                      <a:pt x="558" y="437"/>
                      <a:pt x="572" y="436"/>
                      <a:pt x="598" y="444"/>
                    </a:cubicBezTo>
                    <a:cubicBezTo>
                      <a:pt x="623" y="451"/>
                      <a:pt x="666" y="450"/>
                      <a:pt x="688" y="470"/>
                    </a:cubicBezTo>
                    <a:cubicBezTo>
                      <a:pt x="709" y="490"/>
                      <a:pt x="719" y="543"/>
                      <a:pt x="728" y="562"/>
                    </a:cubicBezTo>
                  </a:path>
                </a:pathLst>
              </a:custGeom>
              <a:noFill/>
              <a:ln w="6350" cap="rnd">
                <a:solidFill>
                  <a:srgbClr val="FF6600"/>
                </a:solidFill>
                <a:prstDash val="solid"/>
                <a:round/>
                <a:headEnd/>
                <a:tailEnd/>
              </a:ln>
            </p:spPr>
            <p:txBody>
              <a:bodyPr/>
              <a:lstStyle/>
              <a:p>
                <a:endParaRPr lang="en-US"/>
              </a:p>
            </p:txBody>
          </p:sp>
          <p:sp>
            <p:nvSpPr>
              <p:cNvPr id="17428" name="Freeform 50"/>
              <p:cNvSpPr>
                <a:spLocks noChangeAspect="1"/>
              </p:cNvSpPr>
              <p:nvPr/>
            </p:nvSpPr>
            <p:spPr bwMode="auto">
              <a:xfrm>
                <a:off x="2367" y="1962"/>
                <a:ext cx="110" cy="1598"/>
              </a:xfrm>
              <a:custGeom>
                <a:avLst/>
                <a:gdLst>
                  <a:gd name="T0" fmla="*/ 624 w 65"/>
                  <a:gd name="T1" fmla="*/ 0 h 940"/>
                  <a:gd name="T2" fmla="*/ 665 w 65"/>
                  <a:gd name="T3" fmla="*/ 644 h 940"/>
                  <a:gd name="T4" fmla="*/ 762 w 65"/>
                  <a:gd name="T5" fmla="*/ 1321 h 940"/>
                  <a:gd name="T6" fmla="*/ 721 w 65"/>
                  <a:gd name="T7" fmla="*/ 2414 h 940"/>
                  <a:gd name="T8" fmla="*/ 839 w 65"/>
                  <a:gd name="T9" fmla="*/ 4500 h 940"/>
                  <a:gd name="T10" fmla="*/ 344 w 65"/>
                  <a:gd name="T11" fmla="*/ 6837 h 940"/>
                  <a:gd name="T12" fmla="*/ 322 w 65"/>
                  <a:gd name="T13" fmla="*/ 8662 h 940"/>
                  <a:gd name="T14" fmla="*/ 24 w 65"/>
                  <a:gd name="T15" fmla="*/ 10569 h 940"/>
                  <a:gd name="T16" fmla="*/ 117 w 65"/>
                  <a:gd name="T17" fmla="*/ 13348 h 9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940"/>
                  <a:gd name="T29" fmla="*/ 65 w 65"/>
                  <a:gd name="T30" fmla="*/ 940 h 9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940">
                    <a:moveTo>
                      <a:pt x="45" y="0"/>
                    </a:moveTo>
                    <a:cubicBezTo>
                      <a:pt x="46" y="8"/>
                      <a:pt x="46" y="30"/>
                      <a:pt x="48" y="45"/>
                    </a:cubicBezTo>
                    <a:cubicBezTo>
                      <a:pt x="49" y="60"/>
                      <a:pt x="54" y="72"/>
                      <a:pt x="55" y="93"/>
                    </a:cubicBezTo>
                    <a:cubicBezTo>
                      <a:pt x="55" y="114"/>
                      <a:pt x="51" y="133"/>
                      <a:pt x="52" y="170"/>
                    </a:cubicBezTo>
                    <a:cubicBezTo>
                      <a:pt x="53" y="208"/>
                      <a:pt x="65" y="265"/>
                      <a:pt x="60" y="317"/>
                    </a:cubicBezTo>
                    <a:cubicBezTo>
                      <a:pt x="56" y="369"/>
                      <a:pt x="31" y="433"/>
                      <a:pt x="25" y="482"/>
                    </a:cubicBezTo>
                    <a:cubicBezTo>
                      <a:pt x="19" y="531"/>
                      <a:pt x="27" y="567"/>
                      <a:pt x="23" y="610"/>
                    </a:cubicBezTo>
                    <a:cubicBezTo>
                      <a:pt x="19" y="654"/>
                      <a:pt x="5" y="689"/>
                      <a:pt x="2" y="744"/>
                    </a:cubicBezTo>
                    <a:cubicBezTo>
                      <a:pt x="0" y="799"/>
                      <a:pt x="7" y="899"/>
                      <a:pt x="8" y="940"/>
                    </a:cubicBezTo>
                  </a:path>
                </a:pathLst>
              </a:custGeom>
              <a:noFill/>
              <a:ln w="6350" cap="rnd">
                <a:solidFill>
                  <a:srgbClr val="FF6600"/>
                </a:solidFill>
                <a:prstDash val="solid"/>
                <a:round/>
                <a:headEnd/>
                <a:tailEnd/>
              </a:ln>
            </p:spPr>
            <p:txBody>
              <a:bodyPr/>
              <a:lstStyle/>
              <a:p>
                <a:endParaRPr lang="en-US"/>
              </a:p>
            </p:txBody>
          </p:sp>
          <p:sp>
            <p:nvSpPr>
              <p:cNvPr id="17429" name="Freeform 51"/>
              <p:cNvSpPr>
                <a:spLocks noChangeAspect="1"/>
              </p:cNvSpPr>
              <p:nvPr/>
            </p:nvSpPr>
            <p:spPr bwMode="auto">
              <a:xfrm>
                <a:off x="3279" y="1993"/>
                <a:ext cx="58" cy="1608"/>
              </a:xfrm>
              <a:custGeom>
                <a:avLst/>
                <a:gdLst>
                  <a:gd name="T0" fmla="*/ 387 w 34"/>
                  <a:gd name="T1" fmla="*/ 0 h 946"/>
                  <a:gd name="T2" fmla="*/ 408 w 34"/>
                  <a:gd name="T3" fmla="*/ 583 h 946"/>
                  <a:gd name="T4" fmla="*/ 288 w 34"/>
                  <a:gd name="T5" fmla="*/ 1346 h 946"/>
                  <a:gd name="T6" fmla="*/ 273 w 34"/>
                  <a:gd name="T7" fmla="*/ 2373 h 946"/>
                  <a:gd name="T8" fmla="*/ 128 w 34"/>
                  <a:gd name="T9" fmla="*/ 3221 h 946"/>
                  <a:gd name="T10" fmla="*/ 44 w 34"/>
                  <a:gd name="T11" fmla="*/ 4883 h 946"/>
                  <a:gd name="T12" fmla="*/ 363 w 34"/>
                  <a:gd name="T13" fmla="*/ 7076 h 946"/>
                  <a:gd name="T14" fmla="*/ 346 w 34"/>
                  <a:gd name="T15" fmla="*/ 9283 h 946"/>
                  <a:gd name="T16" fmla="*/ 478 w 34"/>
                  <a:gd name="T17" fmla="*/ 11025 h 946"/>
                  <a:gd name="T18" fmla="*/ 218 w 34"/>
                  <a:gd name="T19" fmla="*/ 13423 h 9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946"/>
                  <a:gd name="T32" fmla="*/ 34 w 34"/>
                  <a:gd name="T33" fmla="*/ 946 h 9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946">
                    <a:moveTo>
                      <a:pt x="27" y="0"/>
                    </a:moveTo>
                    <a:cubicBezTo>
                      <a:pt x="26" y="6"/>
                      <a:pt x="31" y="26"/>
                      <a:pt x="28" y="41"/>
                    </a:cubicBezTo>
                    <a:cubicBezTo>
                      <a:pt x="26" y="55"/>
                      <a:pt x="22" y="74"/>
                      <a:pt x="20" y="95"/>
                    </a:cubicBezTo>
                    <a:cubicBezTo>
                      <a:pt x="18" y="116"/>
                      <a:pt x="21" y="145"/>
                      <a:pt x="19" y="167"/>
                    </a:cubicBezTo>
                    <a:cubicBezTo>
                      <a:pt x="17" y="189"/>
                      <a:pt x="12" y="197"/>
                      <a:pt x="9" y="227"/>
                    </a:cubicBezTo>
                    <a:cubicBezTo>
                      <a:pt x="7" y="256"/>
                      <a:pt x="0" y="299"/>
                      <a:pt x="3" y="344"/>
                    </a:cubicBezTo>
                    <a:cubicBezTo>
                      <a:pt x="5" y="390"/>
                      <a:pt x="22" y="447"/>
                      <a:pt x="25" y="499"/>
                    </a:cubicBezTo>
                    <a:cubicBezTo>
                      <a:pt x="29" y="550"/>
                      <a:pt x="23" y="607"/>
                      <a:pt x="24" y="654"/>
                    </a:cubicBezTo>
                    <a:cubicBezTo>
                      <a:pt x="25" y="700"/>
                      <a:pt x="34" y="729"/>
                      <a:pt x="33" y="777"/>
                    </a:cubicBezTo>
                    <a:cubicBezTo>
                      <a:pt x="31" y="826"/>
                      <a:pt x="18" y="911"/>
                      <a:pt x="15" y="946"/>
                    </a:cubicBezTo>
                  </a:path>
                </a:pathLst>
              </a:custGeom>
              <a:noFill/>
              <a:ln w="6350" cap="rnd">
                <a:solidFill>
                  <a:srgbClr val="FF6600"/>
                </a:solidFill>
                <a:prstDash val="solid"/>
                <a:round/>
                <a:headEnd/>
                <a:tailEnd/>
              </a:ln>
            </p:spPr>
            <p:txBody>
              <a:bodyPr/>
              <a:lstStyle/>
              <a:p>
                <a:endParaRPr lang="en-US"/>
              </a:p>
            </p:txBody>
          </p:sp>
          <p:sp>
            <p:nvSpPr>
              <p:cNvPr id="17430" name="Freeform 52"/>
              <p:cNvSpPr>
                <a:spLocks noChangeAspect="1"/>
              </p:cNvSpPr>
              <p:nvPr/>
            </p:nvSpPr>
            <p:spPr bwMode="auto">
              <a:xfrm>
                <a:off x="2788" y="3368"/>
                <a:ext cx="89" cy="221"/>
              </a:xfrm>
              <a:custGeom>
                <a:avLst/>
                <a:gdLst>
                  <a:gd name="T0" fmla="*/ 0 w 52"/>
                  <a:gd name="T1" fmla="*/ 1768 h 130"/>
                  <a:gd name="T2" fmla="*/ 147 w 52"/>
                  <a:gd name="T3" fmla="*/ 1153 h 130"/>
                  <a:gd name="T4" fmla="*/ 325 w 52"/>
                  <a:gd name="T5" fmla="*/ 168 h 130"/>
                  <a:gd name="T6" fmla="*/ 584 w 52"/>
                  <a:gd name="T7" fmla="*/ 168 h 130"/>
                  <a:gd name="T8" fmla="*/ 676 w 52"/>
                  <a:gd name="T9" fmla="*/ 1202 h 130"/>
                  <a:gd name="T10" fmla="*/ 762 w 52"/>
                  <a:gd name="T11" fmla="*/ 1846 h 130"/>
                  <a:gd name="T12" fmla="*/ 0 60000 65536"/>
                  <a:gd name="T13" fmla="*/ 0 60000 65536"/>
                  <a:gd name="T14" fmla="*/ 0 60000 65536"/>
                  <a:gd name="T15" fmla="*/ 0 60000 65536"/>
                  <a:gd name="T16" fmla="*/ 0 60000 65536"/>
                  <a:gd name="T17" fmla="*/ 0 60000 65536"/>
                  <a:gd name="T18" fmla="*/ 0 w 52"/>
                  <a:gd name="T19" fmla="*/ 0 h 130"/>
                  <a:gd name="T20" fmla="*/ 52 w 5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52" h="130">
                    <a:moveTo>
                      <a:pt x="0" y="125"/>
                    </a:moveTo>
                    <a:cubicBezTo>
                      <a:pt x="1" y="117"/>
                      <a:pt x="7" y="99"/>
                      <a:pt x="10" y="81"/>
                    </a:cubicBezTo>
                    <a:cubicBezTo>
                      <a:pt x="14" y="62"/>
                      <a:pt x="17" y="24"/>
                      <a:pt x="22" y="12"/>
                    </a:cubicBezTo>
                    <a:cubicBezTo>
                      <a:pt x="27" y="1"/>
                      <a:pt x="36" y="0"/>
                      <a:pt x="40" y="12"/>
                    </a:cubicBezTo>
                    <a:cubicBezTo>
                      <a:pt x="44" y="24"/>
                      <a:pt x="44" y="65"/>
                      <a:pt x="46" y="85"/>
                    </a:cubicBezTo>
                    <a:cubicBezTo>
                      <a:pt x="48" y="104"/>
                      <a:pt x="51" y="120"/>
                      <a:pt x="52" y="130"/>
                    </a:cubicBezTo>
                  </a:path>
                </a:pathLst>
              </a:custGeom>
              <a:noFill/>
              <a:ln w="6350" cap="rnd">
                <a:solidFill>
                  <a:srgbClr val="FF6600"/>
                </a:solidFill>
                <a:prstDash val="solid"/>
                <a:round/>
                <a:headEnd/>
                <a:tailEnd/>
              </a:ln>
            </p:spPr>
            <p:txBody>
              <a:bodyPr/>
              <a:lstStyle/>
              <a:p>
                <a:endParaRPr lang="en-US"/>
              </a:p>
            </p:txBody>
          </p:sp>
        </p:grpSp>
      </p:grpSp>
      <p:pic>
        <p:nvPicPr>
          <p:cNvPr id="297" name="Picture 296"/>
          <p:cNvPicPr>
            <a:picLocks noChangeAspect="1"/>
          </p:cNvPicPr>
          <p:nvPr/>
        </p:nvPicPr>
        <p:blipFill>
          <a:blip r:embed="rId3"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15963"/>
          </a:xfrm>
          <a:solidFill>
            <a:srgbClr val="008080"/>
          </a:solidFill>
        </p:spPr>
        <p:txBody>
          <a:bodyPr>
            <a:normAutofit fontScale="90000"/>
          </a:bodyPr>
          <a:lstStyle/>
          <a:p>
            <a:pPr algn="l" eaLnBrk="1" hangingPunct="1">
              <a:defRPr/>
            </a:pPr>
            <a:r>
              <a:rPr lang="en-US" sz="4000" dirty="0" smtClean="0"/>
              <a:t/>
            </a:r>
            <a:br>
              <a:rPr lang="en-US" sz="4000" dirty="0" smtClean="0"/>
            </a:br>
            <a:r>
              <a:rPr lang="en-US" sz="4000" dirty="0" smtClean="0"/>
              <a:t>   </a:t>
            </a:r>
            <a:r>
              <a:rPr lang="en-US" sz="2800" b="1" dirty="0" smtClean="0">
                <a:solidFill>
                  <a:schemeClr val="bg1"/>
                </a:solidFill>
              </a:rPr>
              <a:t>What causes heart failure?</a:t>
            </a:r>
            <a:br>
              <a:rPr lang="en-US" sz="2800" b="1" dirty="0" smtClean="0">
                <a:solidFill>
                  <a:schemeClr val="bg1"/>
                </a:solidFill>
              </a:rPr>
            </a:br>
            <a:endParaRPr lang="en-US" sz="2800" b="1" dirty="0" smtClean="0">
              <a:solidFill>
                <a:schemeClr val="bg1"/>
              </a:solidFill>
            </a:endParaRPr>
          </a:p>
        </p:txBody>
      </p:sp>
      <p:sp>
        <p:nvSpPr>
          <p:cNvPr id="19458" name="TextBox 40"/>
          <p:cNvSpPr txBox="1">
            <a:spLocks noChangeArrowheads="1"/>
          </p:cNvSpPr>
          <p:nvPr/>
        </p:nvSpPr>
        <p:spPr bwMode="auto">
          <a:xfrm>
            <a:off x="152400" y="6324600"/>
            <a:ext cx="8534400" cy="369888"/>
          </a:xfrm>
          <a:prstGeom prst="rect">
            <a:avLst/>
          </a:prstGeom>
          <a:noFill/>
          <a:ln w="9525">
            <a:noFill/>
            <a:miter lim="800000"/>
            <a:headEnd/>
            <a:tailEnd/>
          </a:ln>
        </p:spPr>
        <p:txBody>
          <a:bodyPr>
            <a:spAutoFit/>
          </a:bodyPr>
          <a:lstStyle/>
          <a:p>
            <a:r>
              <a:rPr lang="en-US" dirty="0">
                <a:latin typeface="Calibri" pitchFamily="34" charset="0"/>
              </a:rPr>
              <a:t>Adapted from McKinsey, T.A. and Olson, E.N. (2005) J </a:t>
            </a:r>
            <a:r>
              <a:rPr lang="en-US" dirty="0" err="1">
                <a:latin typeface="Calibri" pitchFamily="34" charset="0"/>
              </a:rPr>
              <a:t>Clin</a:t>
            </a:r>
            <a:r>
              <a:rPr lang="en-US" dirty="0">
                <a:latin typeface="Calibri" pitchFamily="34" charset="0"/>
              </a:rPr>
              <a:t> Invest 115, 538-46.</a:t>
            </a:r>
          </a:p>
        </p:txBody>
      </p:sp>
      <p:pic>
        <p:nvPicPr>
          <p:cNvPr id="19459" name="Picture 6"/>
          <p:cNvPicPr>
            <a:picLocks noChangeAspect="1" noChangeArrowheads="1"/>
          </p:cNvPicPr>
          <p:nvPr/>
        </p:nvPicPr>
        <p:blipFill>
          <a:blip r:embed="rId3" cstate="print"/>
          <a:srcRect/>
          <a:stretch>
            <a:fillRect/>
          </a:stretch>
        </p:blipFill>
        <p:spPr bwMode="auto">
          <a:xfrm>
            <a:off x="1101725" y="1052513"/>
            <a:ext cx="6942138" cy="4752975"/>
          </a:xfrm>
          <a:prstGeom prst="rect">
            <a:avLst/>
          </a:prstGeom>
          <a:noFill/>
          <a:ln w="9525">
            <a:noFill/>
            <a:miter lim="800000"/>
            <a:headEnd/>
            <a:tailEnd/>
          </a:ln>
        </p:spPr>
      </p:pic>
      <p:sp>
        <p:nvSpPr>
          <p:cNvPr id="19468" name="Line 12"/>
          <p:cNvSpPr>
            <a:spLocks noChangeShapeType="1"/>
          </p:cNvSpPr>
          <p:nvPr/>
        </p:nvSpPr>
        <p:spPr bwMode="auto">
          <a:xfrm>
            <a:off x="1981200" y="3802063"/>
            <a:ext cx="1371600" cy="1684337"/>
          </a:xfrm>
          <a:prstGeom prst="line">
            <a:avLst/>
          </a:prstGeom>
          <a:noFill/>
          <a:ln w="50800">
            <a:solidFill>
              <a:srgbClr val="FF0000"/>
            </a:solidFill>
            <a:round/>
            <a:headEnd/>
            <a:tailEnd type="triangle" w="lg" len="lg"/>
          </a:ln>
        </p:spPr>
        <p:txBody>
          <a:bodyPr/>
          <a:lstStyle/>
          <a:p>
            <a:endParaRPr lang="en-US"/>
          </a:p>
        </p:txBody>
      </p:sp>
      <p:sp>
        <p:nvSpPr>
          <p:cNvPr id="6" name="TextBox 5"/>
          <p:cNvSpPr txBox="1"/>
          <p:nvPr/>
        </p:nvSpPr>
        <p:spPr>
          <a:xfrm>
            <a:off x="1828800" y="4572000"/>
            <a:ext cx="685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pic>
        <p:nvPicPr>
          <p:cNvPr id="7" name="Picture 6"/>
          <p:cNvPicPr>
            <a:picLocks noChangeAspect="1"/>
          </p:cNvPicPr>
          <p:nvPr/>
        </p:nvPicPr>
        <p:blipFill>
          <a:blip r:embed="rId4"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rgbClr val="008080"/>
          </a:solidFill>
        </p:spPr>
        <p:txBody>
          <a:bodyPr>
            <a:normAutofit/>
          </a:bodyPr>
          <a:lstStyle/>
          <a:p>
            <a:pPr algn="l" eaLnBrk="1" hangingPunct="1">
              <a:defRPr/>
            </a:pPr>
            <a:r>
              <a:rPr lang="en-US" sz="4000" smtClean="0"/>
              <a:t>      </a:t>
            </a:r>
            <a:r>
              <a:rPr lang="en-US" sz="2800" b="1" smtClean="0">
                <a:solidFill>
                  <a:schemeClr val="bg1"/>
                </a:solidFill>
              </a:rPr>
              <a:t>A Primer on Cardiac Energy Metabolism</a:t>
            </a:r>
          </a:p>
        </p:txBody>
      </p:sp>
      <p:grpSp>
        <p:nvGrpSpPr>
          <p:cNvPr id="3" name="Group 4"/>
          <p:cNvGrpSpPr>
            <a:grpSpLocks/>
          </p:cNvGrpSpPr>
          <p:nvPr/>
        </p:nvGrpSpPr>
        <p:grpSpPr bwMode="auto">
          <a:xfrm>
            <a:off x="304800" y="1295400"/>
            <a:ext cx="8458200" cy="2209800"/>
            <a:chOff x="228600" y="2362200"/>
            <a:chExt cx="8458200" cy="2209800"/>
          </a:xfrm>
        </p:grpSpPr>
        <p:sp>
          <p:nvSpPr>
            <p:cNvPr id="21767" name="Rectangle 2"/>
            <p:cNvSpPr>
              <a:spLocks noChangeArrowheads="1"/>
            </p:cNvSpPr>
            <p:nvPr/>
          </p:nvSpPr>
          <p:spPr bwMode="auto">
            <a:xfrm>
              <a:off x="228600" y="2362200"/>
              <a:ext cx="4724400" cy="2209800"/>
            </a:xfrm>
            <a:prstGeom prst="rect">
              <a:avLst/>
            </a:prstGeom>
            <a:noFill/>
            <a:ln w="9525">
              <a:noFill/>
              <a:miter lim="800000"/>
              <a:headEnd/>
              <a:tailEnd/>
            </a:ln>
          </p:spPr>
          <p:txBody>
            <a:bodyPr/>
            <a:lstStyle/>
            <a:p>
              <a:pPr>
                <a:spcBef>
                  <a:spcPct val="20000"/>
                </a:spcBef>
                <a:spcAft>
                  <a:spcPct val="50000"/>
                </a:spcAft>
              </a:pPr>
              <a:r>
                <a:rPr lang="en-US" u="sng">
                  <a:latin typeface="Calibri" pitchFamily="34" charset="0"/>
                </a:rPr>
                <a:t>Physiological control:</a:t>
              </a:r>
            </a:p>
            <a:p>
              <a:pPr>
                <a:spcBef>
                  <a:spcPct val="20000"/>
                </a:spcBef>
                <a:spcAft>
                  <a:spcPct val="50000"/>
                </a:spcAft>
              </a:pPr>
              <a:r>
                <a:rPr lang="en-US" i="1">
                  <a:latin typeface="Calibri" pitchFamily="34" charset="0"/>
                </a:rPr>
                <a:t>In vitro</a:t>
              </a:r>
              <a:r>
                <a:rPr lang="en-US">
                  <a:latin typeface="Calibri" pitchFamily="34" charset="0"/>
                </a:rPr>
                <a:t> (purified mitochondria) and </a:t>
              </a:r>
              <a:r>
                <a:rPr lang="en-US" i="1">
                  <a:latin typeface="Calibri" pitchFamily="34" charset="0"/>
                </a:rPr>
                <a:t>in vivo</a:t>
              </a:r>
              <a:r>
                <a:rPr lang="en-US">
                  <a:latin typeface="Calibri" pitchFamily="34" charset="0"/>
                </a:rPr>
                <a:t> data are consistent with the hypothesis that cardiac energy metabolism is primarily regulated through feedback of substrates for oxidative phosphorylation.</a:t>
              </a:r>
            </a:p>
          </p:txBody>
        </p:sp>
        <p:pic>
          <p:nvPicPr>
            <p:cNvPr id="21768" name="Picture 3"/>
            <p:cNvPicPr>
              <a:picLocks noChangeAspect="1" noChangeArrowheads="1"/>
            </p:cNvPicPr>
            <p:nvPr/>
          </p:nvPicPr>
          <p:blipFill>
            <a:blip r:embed="rId3" cstate="print"/>
            <a:srcRect r="6876"/>
            <a:stretch>
              <a:fillRect/>
            </a:stretch>
          </p:blipFill>
          <p:spPr bwMode="auto">
            <a:xfrm>
              <a:off x="5288587" y="2472412"/>
              <a:ext cx="3398213" cy="1794788"/>
            </a:xfrm>
            <a:prstGeom prst="rect">
              <a:avLst/>
            </a:prstGeom>
            <a:noFill/>
            <a:ln w="9525">
              <a:noFill/>
              <a:miter lim="800000"/>
              <a:headEnd/>
              <a:tailEnd/>
            </a:ln>
          </p:spPr>
        </p:pic>
      </p:grpSp>
      <p:grpSp>
        <p:nvGrpSpPr>
          <p:cNvPr id="4" name="Group 7"/>
          <p:cNvGrpSpPr>
            <a:grpSpLocks/>
          </p:cNvGrpSpPr>
          <p:nvPr/>
        </p:nvGrpSpPr>
        <p:grpSpPr bwMode="auto">
          <a:xfrm>
            <a:off x="342900" y="3800475"/>
            <a:ext cx="8496300" cy="2635250"/>
            <a:chOff x="342900" y="3420070"/>
            <a:chExt cx="8496300" cy="2634655"/>
          </a:xfrm>
        </p:grpSpPr>
        <p:grpSp>
          <p:nvGrpSpPr>
            <p:cNvPr id="5" name="Group 3"/>
            <p:cNvGrpSpPr>
              <a:grpSpLocks/>
            </p:cNvGrpSpPr>
            <p:nvPr/>
          </p:nvGrpSpPr>
          <p:grpSpPr bwMode="auto">
            <a:xfrm>
              <a:off x="3999625" y="3429000"/>
              <a:ext cx="4839575" cy="2625725"/>
              <a:chOff x="3572669" y="3470275"/>
              <a:chExt cx="4839575" cy="2625725"/>
            </a:xfrm>
          </p:grpSpPr>
          <p:sp>
            <p:nvSpPr>
              <p:cNvPr id="21510" name="Text Box 1011"/>
              <p:cNvSpPr txBox="1">
                <a:spLocks noChangeArrowheads="1"/>
              </p:cNvSpPr>
              <p:nvPr/>
            </p:nvSpPr>
            <p:spPr bwMode="auto">
              <a:xfrm>
                <a:off x="7451725" y="3581400"/>
                <a:ext cx="960519" cy="523220"/>
              </a:xfrm>
              <a:prstGeom prst="rect">
                <a:avLst/>
              </a:prstGeom>
              <a:noFill/>
              <a:ln w="9525">
                <a:noFill/>
                <a:miter lim="800000"/>
                <a:headEnd/>
                <a:tailEnd/>
              </a:ln>
            </p:spPr>
            <p:txBody>
              <a:bodyPr wrap="none">
                <a:spAutoFit/>
              </a:bodyPr>
              <a:lstStyle/>
              <a:p>
                <a:r>
                  <a:rPr lang="en-US" sz="1400">
                    <a:latin typeface="Calibri" pitchFamily="34" charset="0"/>
                  </a:rPr>
                  <a:t>EDP &lt; </a:t>
                </a:r>
              </a:p>
              <a:p>
                <a:r>
                  <a:rPr lang="en-US" sz="1400">
                    <a:latin typeface="Calibri" pitchFamily="34" charset="0"/>
                  </a:rPr>
                  <a:t>15 mmHg</a:t>
                </a:r>
              </a:p>
            </p:txBody>
          </p:sp>
          <p:sp>
            <p:nvSpPr>
              <p:cNvPr id="21511" name="Text Box 1012"/>
              <p:cNvSpPr txBox="1">
                <a:spLocks noChangeArrowheads="1"/>
              </p:cNvSpPr>
              <p:nvPr/>
            </p:nvSpPr>
            <p:spPr bwMode="auto">
              <a:xfrm>
                <a:off x="7450138" y="4267200"/>
                <a:ext cx="960519" cy="523220"/>
              </a:xfrm>
              <a:prstGeom prst="rect">
                <a:avLst/>
              </a:prstGeom>
              <a:noFill/>
              <a:ln w="9525">
                <a:noFill/>
                <a:miter lim="800000"/>
                <a:headEnd/>
                <a:tailEnd/>
              </a:ln>
            </p:spPr>
            <p:txBody>
              <a:bodyPr wrap="none">
                <a:spAutoFit/>
              </a:bodyPr>
              <a:lstStyle/>
              <a:p>
                <a:r>
                  <a:rPr lang="en-US" sz="1400">
                    <a:latin typeface="Calibri" pitchFamily="34" charset="0"/>
                  </a:rPr>
                  <a:t>EDP &gt; </a:t>
                </a:r>
              </a:p>
              <a:p>
                <a:r>
                  <a:rPr lang="en-US" sz="1400">
                    <a:latin typeface="Calibri" pitchFamily="34" charset="0"/>
                  </a:rPr>
                  <a:t>15 mmHg</a:t>
                </a:r>
              </a:p>
            </p:txBody>
          </p:sp>
          <p:grpSp>
            <p:nvGrpSpPr>
              <p:cNvPr id="6" name="Group 518"/>
              <p:cNvGrpSpPr>
                <a:grpSpLocks/>
              </p:cNvGrpSpPr>
              <p:nvPr/>
            </p:nvGrpSpPr>
            <p:grpSpPr bwMode="auto">
              <a:xfrm>
                <a:off x="3572669" y="3470275"/>
                <a:ext cx="3500437" cy="2625725"/>
                <a:chOff x="2739" y="528"/>
                <a:chExt cx="2205" cy="1654"/>
              </a:xfrm>
            </p:grpSpPr>
            <p:sp>
              <p:nvSpPr>
                <p:cNvPr id="21532" name="AutoShape 263"/>
                <p:cNvSpPr>
                  <a:spLocks noChangeAspect="1" noChangeArrowheads="1" noTextEdit="1"/>
                </p:cNvSpPr>
                <p:nvPr/>
              </p:nvSpPr>
              <p:spPr bwMode="auto">
                <a:xfrm>
                  <a:off x="2739" y="528"/>
                  <a:ext cx="2205" cy="1654"/>
                </a:xfrm>
                <a:prstGeom prst="rect">
                  <a:avLst/>
                </a:prstGeom>
                <a:noFill/>
                <a:ln w="9525">
                  <a:noFill/>
                  <a:miter lim="800000"/>
                  <a:headEnd/>
                  <a:tailEnd/>
                </a:ln>
              </p:spPr>
              <p:txBody>
                <a:bodyPr/>
                <a:lstStyle/>
                <a:p>
                  <a:endParaRPr lang="en-US"/>
                </a:p>
              </p:txBody>
            </p:sp>
            <p:sp>
              <p:nvSpPr>
                <p:cNvPr id="21533" name="Rectangle 267"/>
                <p:cNvSpPr>
                  <a:spLocks noChangeArrowheads="1"/>
                </p:cNvSpPr>
                <p:nvPr/>
              </p:nvSpPr>
              <p:spPr bwMode="auto">
                <a:xfrm>
                  <a:off x="2991" y="581"/>
                  <a:ext cx="1898" cy="1422"/>
                </a:xfrm>
                <a:prstGeom prst="rect">
                  <a:avLst/>
                </a:prstGeom>
                <a:solidFill>
                  <a:srgbClr val="FFFFFF"/>
                </a:solidFill>
                <a:ln w="0">
                  <a:solidFill>
                    <a:srgbClr val="FFFFFF"/>
                  </a:solidFill>
                  <a:miter lim="800000"/>
                  <a:headEnd/>
                  <a:tailEnd/>
                </a:ln>
              </p:spPr>
              <p:txBody>
                <a:bodyPr/>
                <a:lstStyle/>
                <a:p>
                  <a:endParaRPr lang="en-US">
                    <a:latin typeface="Calibri" pitchFamily="34" charset="0"/>
                  </a:endParaRPr>
                </a:p>
              </p:txBody>
            </p:sp>
            <p:sp>
              <p:nvSpPr>
                <p:cNvPr id="21534" name="Line 268"/>
                <p:cNvSpPr>
                  <a:spLocks noChangeShapeType="1"/>
                </p:cNvSpPr>
                <p:nvPr/>
              </p:nvSpPr>
              <p:spPr bwMode="auto">
                <a:xfrm flipV="1">
                  <a:off x="2991" y="581"/>
                  <a:ext cx="0" cy="1422"/>
                </a:xfrm>
                <a:prstGeom prst="line">
                  <a:avLst/>
                </a:prstGeom>
                <a:noFill/>
                <a:ln w="3175">
                  <a:solidFill>
                    <a:srgbClr val="FFFFFF"/>
                  </a:solidFill>
                  <a:round/>
                  <a:headEnd/>
                  <a:tailEnd/>
                </a:ln>
              </p:spPr>
              <p:txBody>
                <a:bodyPr/>
                <a:lstStyle/>
                <a:p>
                  <a:endParaRPr lang="en-US"/>
                </a:p>
              </p:txBody>
            </p:sp>
            <p:sp>
              <p:nvSpPr>
                <p:cNvPr id="21535" name="Line 269"/>
                <p:cNvSpPr>
                  <a:spLocks noChangeShapeType="1"/>
                </p:cNvSpPr>
                <p:nvPr/>
              </p:nvSpPr>
              <p:spPr bwMode="auto">
                <a:xfrm>
                  <a:off x="2991" y="581"/>
                  <a:ext cx="1898" cy="0"/>
                </a:xfrm>
                <a:prstGeom prst="line">
                  <a:avLst/>
                </a:prstGeom>
                <a:noFill/>
                <a:ln w="3175">
                  <a:solidFill>
                    <a:srgbClr val="FFFFFF"/>
                  </a:solidFill>
                  <a:round/>
                  <a:headEnd/>
                  <a:tailEnd/>
                </a:ln>
              </p:spPr>
              <p:txBody>
                <a:bodyPr/>
                <a:lstStyle/>
                <a:p>
                  <a:endParaRPr lang="en-US"/>
                </a:p>
              </p:txBody>
            </p:sp>
            <p:sp>
              <p:nvSpPr>
                <p:cNvPr id="21536" name="Line 270"/>
                <p:cNvSpPr>
                  <a:spLocks noChangeShapeType="1"/>
                </p:cNvSpPr>
                <p:nvPr/>
              </p:nvSpPr>
              <p:spPr bwMode="auto">
                <a:xfrm>
                  <a:off x="4889" y="581"/>
                  <a:ext cx="0" cy="1422"/>
                </a:xfrm>
                <a:prstGeom prst="line">
                  <a:avLst/>
                </a:prstGeom>
                <a:noFill/>
                <a:ln w="3175">
                  <a:solidFill>
                    <a:srgbClr val="FFFFFF"/>
                  </a:solidFill>
                  <a:round/>
                  <a:headEnd/>
                  <a:tailEnd/>
                </a:ln>
              </p:spPr>
              <p:txBody>
                <a:bodyPr/>
                <a:lstStyle/>
                <a:p>
                  <a:endParaRPr lang="en-US"/>
                </a:p>
              </p:txBody>
            </p:sp>
            <p:sp>
              <p:nvSpPr>
                <p:cNvPr id="21537" name="Line 271"/>
                <p:cNvSpPr>
                  <a:spLocks noChangeShapeType="1"/>
                </p:cNvSpPr>
                <p:nvPr/>
              </p:nvSpPr>
              <p:spPr bwMode="auto">
                <a:xfrm flipH="1">
                  <a:off x="2991" y="2003"/>
                  <a:ext cx="1898" cy="0"/>
                </a:xfrm>
                <a:prstGeom prst="line">
                  <a:avLst/>
                </a:prstGeom>
                <a:noFill/>
                <a:ln w="3175">
                  <a:solidFill>
                    <a:srgbClr val="FFFFFF"/>
                  </a:solidFill>
                  <a:round/>
                  <a:headEnd/>
                  <a:tailEnd/>
                </a:ln>
              </p:spPr>
              <p:txBody>
                <a:bodyPr/>
                <a:lstStyle/>
                <a:p>
                  <a:endParaRPr lang="en-US"/>
                </a:p>
              </p:txBody>
            </p:sp>
            <p:sp>
              <p:nvSpPr>
                <p:cNvPr id="21538" name="Line 272"/>
                <p:cNvSpPr>
                  <a:spLocks noChangeShapeType="1"/>
                </p:cNvSpPr>
                <p:nvPr/>
              </p:nvSpPr>
              <p:spPr bwMode="auto">
                <a:xfrm>
                  <a:off x="2991" y="581"/>
                  <a:ext cx="1898" cy="0"/>
                </a:xfrm>
                <a:prstGeom prst="line">
                  <a:avLst/>
                </a:prstGeom>
                <a:noFill/>
                <a:ln w="3175">
                  <a:solidFill>
                    <a:srgbClr val="000000"/>
                  </a:solidFill>
                  <a:round/>
                  <a:headEnd/>
                  <a:tailEnd/>
                </a:ln>
              </p:spPr>
              <p:txBody>
                <a:bodyPr/>
                <a:lstStyle/>
                <a:p>
                  <a:endParaRPr lang="en-US"/>
                </a:p>
              </p:txBody>
            </p:sp>
            <p:sp>
              <p:nvSpPr>
                <p:cNvPr id="21539" name="Line 273"/>
                <p:cNvSpPr>
                  <a:spLocks noChangeShapeType="1"/>
                </p:cNvSpPr>
                <p:nvPr/>
              </p:nvSpPr>
              <p:spPr bwMode="auto">
                <a:xfrm>
                  <a:off x="2991" y="2003"/>
                  <a:ext cx="1898" cy="0"/>
                </a:xfrm>
                <a:prstGeom prst="line">
                  <a:avLst/>
                </a:prstGeom>
                <a:noFill/>
                <a:ln w="3175">
                  <a:solidFill>
                    <a:srgbClr val="000000"/>
                  </a:solidFill>
                  <a:round/>
                  <a:headEnd/>
                  <a:tailEnd/>
                </a:ln>
              </p:spPr>
              <p:txBody>
                <a:bodyPr/>
                <a:lstStyle/>
                <a:p>
                  <a:endParaRPr lang="en-US"/>
                </a:p>
              </p:txBody>
            </p:sp>
            <p:sp>
              <p:nvSpPr>
                <p:cNvPr id="21540" name="Line 274"/>
                <p:cNvSpPr>
                  <a:spLocks noChangeShapeType="1"/>
                </p:cNvSpPr>
                <p:nvPr/>
              </p:nvSpPr>
              <p:spPr bwMode="auto">
                <a:xfrm flipV="1">
                  <a:off x="4889" y="581"/>
                  <a:ext cx="0" cy="1422"/>
                </a:xfrm>
                <a:prstGeom prst="line">
                  <a:avLst/>
                </a:prstGeom>
                <a:noFill/>
                <a:ln w="3175">
                  <a:solidFill>
                    <a:srgbClr val="000000"/>
                  </a:solidFill>
                  <a:round/>
                  <a:headEnd/>
                  <a:tailEnd/>
                </a:ln>
              </p:spPr>
              <p:txBody>
                <a:bodyPr/>
                <a:lstStyle/>
                <a:p>
                  <a:endParaRPr lang="en-US"/>
                </a:p>
              </p:txBody>
            </p:sp>
            <p:sp>
              <p:nvSpPr>
                <p:cNvPr id="21541" name="Line 275"/>
                <p:cNvSpPr>
                  <a:spLocks noChangeShapeType="1"/>
                </p:cNvSpPr>
                <p:nvPr/>
              </p:nvSpPr>
              <p:spPr bwMode="auto">
                <a:xfrm flipV="1">
                  <a:off x="2991" y="581"/>
                  <a:ext cx="0" cy="1422"/>
                </a:xfrm>
                <a:prstGeom prst="line">
                  <a:avLst/>
                </a:prstGeom>
                <a:noFill/>
                <a:ln w="3175">
                  <a:solidFill>
                    <a:srgbClr val="000000"/>
                  </a:solidFill>
                  <a:round/>
                  <a:headEnd/>
                  <a:tailEnd/>
                </a:ln>
              </p:spPr>
              <p:txBody>
                <a:bodyPr/>
                <a:lstStyle/>
                <a:p>
                  <a:endParaRPr lang="en-US"/>
                </a:p>
              </p:txBody>
            </p:sp>
            <p:sp>
              <p:nvSpPr>
                <p:cNvPr id="21542" name="Line 276"/>
                <p:cNvSpPr>
                  <a:spLocks noChangeShapeType="1"/>
                </p:cNvSpPr>
                <p:nvPr/>
              </p:nvSpPr>
              <p:spPr bwMode="auto">
                <a:xfrm>
                  <a:off x="2991" y="2003"/>
                  <a:ext cx="1898" cy="0"/>
                </a:xfrm>
                <a:prstGeom prst="line">
                  <a:avLst/>
                </a:prstGeom>
                <a:noFill/>
                <a:ln w="3175">
                  <a:solidFill>
                    <a:srgbClr val="000000"/>
                  </a:solidFill>
                  <a:round/>
                  <a:headEnd/>
                  <a:tailEnd/>
                </a:ln>
              </p:spPr>
              <p:txBody>
                <a:bodyPr/>
                <a:lstStyle/>
                <a:p>
                  <a:endParaRPr lang="en-US"/>
                </a:p>
              </p:txBody>
            </p:sp>
            <p:sp>
              <p:nvSpPr>
                <p:cNvPr id="21543" name="Line 277"/>
                <p:cNvSpPr>
                  <a:spLocks noChangeShapeType="1"/>
                </p:cNvSpPr>
                <p:nvPr/>
              </p:nvSpPr>
              <p:spPr bwMode="auto">
                <a:xfrm flipV="1">
                  <a:off x="2991" y="581"/>
                  <a:ext cx="0" cy="1422"/>
                </a:xfrm>
                <a:prstGeom prst="line">
                  <a:avLst/>
                </a:prstGeom>
                <a:noFill/>
                <a:ln w="3175">
                  <a:solidFill>
                    <a:srgbClr val="000000"/>
                  </a:solidFill>
                  <a:round/>
                  <a:headEnd/>
                  <a:tailEnd/>
                </a:ln>
              </p:spPr>
              <p:txBody>
                <a:bodyPr/>
                <a:lstStyle/>
                <a:p>
                  <a:endParaRPr lang="en-US"/>
                </a:p>
              </p:txBody>
            </p:sp>
            <p:sp>
              <p:nvSpPr>
                <p:cNvPr id="21544" name="Line 278"/>
                <p:cNvSpPr>
                  <a:spLocks noChangeShapeType="1"/>
                </p:cNvSpPr>
                <p:nvPr/>
              </p:nvSpPr>
              <p:spPr bwMode="auto">
                <a:xfrm flipV="1">
                  <a:off x="2991" y="1984"/>
                  <a:ext cx="0" cy="19"/>
                </a:xfrm>
                <a:prstGeom prst="line">
                  <a:avLst/>
                </a:prstGeom>
                <a:noFill/>
                <a:ln w="3175">
                  <a:solidFill>
                    <a:srgbClr val="000000"/>
                  </a:solidFill>
                  <a:round/>
                  <a:headEnd/>
                  <a:tailEnd/>
                </a:ln>
              </p:spPr>
              <p:txBody>
                <a:bodyPr/>
                <a:lstStyle/>
                <a:p>
                  <a:endParaRPr lang="en-US"/>
                </a:p>
              </p:txBody>
            </p:sp>
            <p:sp>
              <p:nvSpPr>
                <p:cNvPr id="21545" name="Line 279"/>
                <p:cNvSpPr>
                  <a:spLocks noChangeShapeType="1"/>
                </p:cNvSpPr>
                <p:nvPr/>
              </p:nvSpPr>
              <p:spPr bwMode="auto">
                <a:xfrm>
                  <a:off x="2991" y="581"/>
                  <a:ext cx="0" cy="19"/>
                </a:xfrm>
                <a:prstGeom prst="line">
                  <a:avLst/>
                </a:prstGeom>
                <a:noFill/>
                <a:ln w="3175">
                  <a:solidFill>
                    <a:srgbClr val="000000"/>
                  </a:solidFill>
                  <a:round/>
                  <a:headEnd/>
                  <a:tailEnd/>
                </a:ln>
              </p:spPr>
              <p:txBody>
                <a:bodyPr/>
                <a:lstStyle/>
                <a:p>
                  <a:endParaRPr lang="en-US"/>
                </a:p>
              </p:txBody>
            </p:sp>
            <p:sp>
              <p:nvSpPr>
                <p:cNvPr id="21546" name="Line 281"/>
                <p:cNvSpPr>
                  <a:spLocks noChangeShapeType="1"/>
                </p:cNvSpPr>
                <p:nvPr/>
              </p:nvSpPr>
              <p:spPr bwMode="auto">
                <a:xfrm flipV="1">
                  <a:off x="3370" y="1984"/>
                  <a:ext cx="0" cy="19"/>
                </a:xfrm>
                <a:prstGeom prst="line">
                  <a:avLst/>
                </a:prstGeom>
                <a:noFill/>
                <a:ln w="3175">
                  <a:solidFill>
                    <a:srgbClr val="000000"/>
                  </a:solidFill>
                  <a:round/>
                  <a:headEnd/>
                  <a:tailEnd/>
                </a:ln>
              </p:spPr>
              <p:txBody>
                <a:bodyPr/>
                <a:lstStyle/>
                <a:p>
                  <a:endParaRPr lang="en-US"/>
                </a:p>
              </p:txBody>
            </p:sp>
            <p:sp>
              <p:nvSpPr>
                <p:cNvPr id="21547" name="Line 282"/>
                <p:cNvSpPr>
                  <a:spLocks noChangeShapeType="1"/>
                </p:cNvSpPr>
                <p:nvPr/>
              </p:nvSpPr>
              <p:spPr bwMode="auto">
                <a:xfrm>
                  <a:off x="3370" y="581"/>
                  <a:ext cx="0" cy="19"/>
                </a:xfrm>
                <a:prstGeom prst="line">
                  <a:avLst/>
                </a:prstGeom>
                <a:noFill/>
                <a:ln w="3175">
                  <a:solidFill>
                    <a:srgbClr val="000000"/>
                  </a:solidFill>
                  <a:round/>
                  <a:headEnd/>
                  <a:tailEnd/>
                </a:ln>
              </p:spPr>
              <p:txBody>
                <a:bodyPr/>
                <a:lstStyle/>
                <a:p>
                  <a:endParaRPr lang="en-US"/>
                </a:p>
              </p:txBody>
            </p:sp>
            <p:sp>
              <p:nvSpPr>
                <p:cNvPr id="21548" name="Line 284"/>
                <p:cNvSpPr>
                  <a:spLocks noChangeShapeType="1"/>
                </p:cNvSpPr>
                <p:nvPr/>
              </p:nvSpPr>
              <p:spPr bwMode="auto">
                <a:xfrm flipV="1">
                  <a:off x="3750" y="1984"/>
                  <a:ext cx="0" cy="19"/>
                </a:xfrm>
                <a:prstGeom prst="line">
                  <a:avLst/>
                </a:prstGeom>
                <a:noFill/>
                <a:ln w="3175">
                  <a:solidFill>
                    <a:srgbClr val="000000"/>
                  </a:solidFill>
                  <a:round/>
                  <a:headEnd/>
                  <a:tailEnd/>
                </a:ln>
              </p:spPr>
              <p:txBody>
                <a:bodyPr/>
                <a:lstStyle/>
                <a:p>
                  <a:endParaRPr lang="en-US"/>
                </a:p>
              </p:txBody>
            </p:sp>
            <p:sp>
              <p:nvSpPr>
                <p:cNvPr id="21549" name="Line 285"/>
                <p:cNvSpPr>
                  <a:spLocks noChangeShapeType="1"/>
                </p:cNvSpPr>
                <p:nvPr/>
              </p:nvSpPr>
              <p:spPr bwMode="auto">
                <a:xfrm>
                  <a:off x="3750" y="581"/>
                  <a:ext cx="0" cy="19"/>
                </a:xfrm>
                <a:prstGeom prst="line">
                  <a:avLst/>
                </a:prstGeom>
                <a:noFill/>
                <a:ln w="3175">
                  <a:solidFill>
                    <a:srgbClr val="000000"/>
                  </a:solidFill>
                  <a:round/>
                  <a:headEnd/>
                  <a:tailEnd/>
                </a:ln>
              </p:spPr>
              <p:txBody>
                <a:bodyPr/>
                <a:lstStyle/>
                <a:p>
                  <a:endParaRPr lang="en-US"/>
                </a:p>
              </p:txBody>
            </p:sp>
            <p:sp>
              <p:nvSpPr>
                <p:cNvPr id="21550" name="Line 287"/>
                <p:cNvSpPr>
                  <a:spLocks noChangeShapeType="1"/>
                </p:cNvSpPr>
                <p:nvPr/>
              </p:nvSpPr>
              <p:spPr bwMode="auto">
                <a:xfrm flipV="1">
                  <a:off x="4129" y="1984"/>
                  <a:ext cx="0" cy="19"/>
                </a:xfrm>
                <a:prstGeom prst="line">
                  <a:avLst/>
                </a:prstGeom>
                <a:noFill/>
                <a:ln w="3175">
                  <a:solidFill>
                    <a:srgbClr val="000000"/>
                  </a:solidFill>
                  <a:round/>
                  <a:headEnd/>
                  <a:tailEnd/>
                </a:ln>
              </p:spPr>
              <p:txBody>
                <a:bodyPr/>
                <a:lstStyle/>
                <a:p>
                  <a:endParaRPr lang="en-US"/>
                </a:p>
              </p:txBody>
            </p:sp>
            <p:sp>
              <p:nvSpPr>
                <p:cNvPr id="21551" name="Line 288"/>
                <p:cNvSpPr>
                  <a:spLocks noChangeShapeType="1"/>
                </p:cNvSpPr>
                <p:nvPr/>
              </p:nvSpPr>
              <p:spPr bwMode="auto">
                <a:xfrm>
                  <a:off x="4129" y="581"/>
                  <a:ext cx="0" cy="19"/>
                </a:xfrm>
                <a:prstGeom prst="line">
                  <a:avLst/>
                </a:prstGeom>
                <a:noFill/>
                <a:ln w="3175">
                  <a:solidFill>
                    <a:srgbClr val="000000"/>
                  </a:solidFill>
                  <a:round/>
                  <a:headEnd/>
                  <a:tailEnd/>
                </a:ln>
              </p:spPr>
              <p:txBody>
                <a:bodyPr/>
                <a:lstStyle/>
                <a:p>
                  <a:endParaRPr lang="en-US"/>
                </a:p>
              </p:txBody>
            </p:sp>
            <p:sp>
              <p:nvSpPr>
                <p:cNvPr id="21552" name="Line 291"/>
                <p:cNvSpPr>
                  <a:spLocks noChangeShapeType="1"/>
                </p:cNvSpPr>
                <p:nvPr/>
              </p:nvSpPr>
              <p:spPr bwMode="auto">
                <a:xfrm flipV="1">
                  <a:off x="4509" y="1984"/>
                  <a:ext cx="0" cy="19"/>
                </a:xfrm>
                <a:prstGeom prst="line">
                  <a:avLst/>
                </a:prstGeom>
                <a:noFill/>
                <a:ln w="3175">
                  <a:solidFill>
                    <a:srgbClr val="000000"/>
                  </a:solidFill>
                  <a:round/>
                  <a:headEnd/>
                  <a:tailEnd/>
                </a:ln>
              </p:spPr>
              <p:txBody>
                <a:bodyPr/>
                <a:lstStyle/>
                <a:p>
                  <a:endParaRPr lang="en-US"/>
                </a:p>
              </p:txBody>
            </p:sp>
            <p:sp>
              <p:nvSpPr>
                <p:cNvPr id="21553" name="Line 292"/>
                <p:cNvSpPr>
                  <a:spLocks noChangeShapeType="1"/>
                </p:cNvSpPr>
                <p:nvPr/>
              </p:nvSpPr>
              <p:spPr bwMode="auto">
                <a:xfrm>
                  <a:off x="4509" y="581"/>
                  <a:ext cx="0" cy="19"/>
                </a:xfrm>
                <a:prstGeom prst="line">
                  <a:avLst/>
                </a:prstGeom>
                <a:noFill/>
                <a:ln w="3175">
                  <a:solidFill>
                    <a:srgbClr val="000000"/>
                  </a:solidFill>
                  <a:round/>
                  <a:headEnd/>
                  <a:tailEnd/>
                </a:ln>
              </p:spPr>
              <p:txBody>
                <a:bodyPr/>
                <a:lstStyle/>
                <a:p>
                  <a:endParaRPr lang="en-US"/>
                </a:p>
              </p:txBody>
            </p:sp>
            <p:sp>
              <p:nvSpPr>
                <p:cNvPr id="21554" name="Line 295"/>
                <p:cNvSpPr>
                  <a:spLocks noChangeShapeType="1"/>
                </p:cNvSpPr>
                <p:nvPr/>
              </p:nvSpPr>
              <p:spPr bwMode="auto">
                <a:xfrm flipV="1">
                  <a:off x="4889" y="1984"/>
                  <a:ext cx="0" cy="19"/>
                </a:xfrm>
                <a:prstGeom prst="line">
                  <a:avLst/>
                </a:prstGeom>
                <a:noFill/>
                <a:ln w="3175">
                  <a:solidFill>
                    <a:srgbClr val="000000"/>
                  </a:solidFill>
                  <a:round/>
                  <a:headEnd/>
                  <a:tailEnd/>
                </a:ln>
              </p:spPr>
              <p:txBody>
                <a:bodyPr/>
                <a:lstStyle/>
                <a:p>
                  <a:endParaRPr lang="en-US"/>
                </a:p>
              </p:txBody>
            </p:sp>
            <p:sp>
              <p:nvSpPr>
                <p:cNvPr id="21555" name="Line 296"/>
                <p:cNvSpPr>
                  <a:spLocks noChangeShapeType="1"/>
                </p:cNvSpPr>
                <p:nvPr/>
              </p:nvSpPr>
              <p:spPr bwMode="auto">
                <a:xfrm>
                  <a:off x="4889" y="581"/>
                  <a:ext cx="0" cy="19"/>
                </a:xfrm>
                <a:prstGeom prst="line">
                  <a:avLst/>
                </a:prstGeom>
                <a:noFill/>
                <a:ln w="3175">
                  <a:solidFill>
                    <a:srgbClr val="000000"/>
                  </a:solidFill>
                  <a:round/>
                  <a:headEnd/>
                  <a:tailEnd/>
                </a:ln>
              </p:spPr>
              <p:txBody>
                <a:bodyPr/>
                <a:lstStyle/>
                <a:p>
                  <a:endParaRPr lang="en-US"/>
                </a:p>
              </p:txBody>
            </p:sp>
            <p:sp>
              <p:nvSpPr>
                <p:cNvPr id="21556" name="Line 299"/>
                <p:cNvSpPr>
                  <a:spLocks noChangeShapeType="1"/>
                </p:cNvSpPr>
                <p:nvPr/>
              </p:nvSpPr>
              <p:spPr bwMode="auto">
                <a:xfrm>
                  <a:off x="2991" y="2003"/>
                  <a:ext cx="19" cy="0"/>
                </a:xfrm>
                <a:prstGeom prst="line">
                  <a:avLst/>
                </a:prstGeom>
                <a:noFill/>
                <a:ln w="3175">
                  <a:solidFill>
                    <a:srgbClr val="000000"/>
                  </a:solidFill>
                  <a:round/>
                  <a:headEnd/>
                  <a:tailEnd/>
                </a:ln>
              </p:spPr>
              <p:txBody>
                <a:bodyPr/>
                <a:lstStyle/>
                <a:p>
                  <a:endParaRPr lang="en-US"/>
                </a:p>
              </p:txBody>
            </p:sp>
            <p:sp>
              <p:nvSpPr>
                <p:cNvPr id="21557" name="Line 300"/>
                <p:cNvSpPr>
                  <a:spLocks noChangeShapeType="1"/>
                </p:cNvSpPr>
                <p:nvPr/>
              </p:nvSpPr>
              <p:spPr bwMode="auto">
                <a:xfrm flipH="1">
                  <a:off x="4869" y="2003"/>
                  <a:ext cx="20" cy="0"/>
                </a:xfrm>
                <a:prstGeom prst="line">
                  <a:avLst/>
                </a:prstGeom>
                <a:noFill/>
                <a:ln w="3175">
                  <a:solidFill>
                    <a:srgbClr val="000000"/>
                  </a:solidFill>
                  <a:round/>
                  <a:headEnd/>
                  <a:tailEnd/>
                </a:ln>
              </p:spPr>
              <p:txBody>
                <a:bodyPr/>
                <a:lstStyle/>
                <a:p>
                  <a:endParaRPr lang="en-US"/>
                </a:p>
              </p:txBody>
            </p:sp>
            <p:sp>
              <p:nvSpPr>
                <p:cNvPr id="21558" name="Freeform 301"/>
                <p:cNvSpPr>
                  <a:spLocks noEditPoints="1"/>
                </p:cNvSpPr>
                <p:nvPr/>
              </p:nvSpPr>
              <p:spPr bwMode="auto">
                <a:xfrm>
                  <a:off x="2902" y="1978"/>
                  <a:ext cx="34" cy="52"/>
                </a:xfrm>
                <a:custGeom>
                  <a:avLst/>
                  <a:gdLst>
                    <a:gd name="T0" fmla="*/ 1 w 68"/>
                    <a:gd name="T1" fmla="*/ 1 h 103"/>
                    <a:gd name="T2" fmla="*/ 1 w 68"/>
                    <a:gd name="T3" fmla="*/ 1 h 103"/>
                    <a:gd name="T4" fmla="*/ 1 w 68"/>
                    <a:gd name="T5" fmla="*/ 2 h 103"/>
                    <a:gd name="T6" fmla="*/ 1 w 68"/>
                    <a:gd name="T7" fmla="*/ 2 h 103"/>
                    <a:gd name="T8" fmla="*/ 1 w 68"/>
                    <a:gd name="T9" fmla="*/ 2 h 103"/>
                    <a:gd name="T10" fmla="*/ 1 w 68"/>
                    <a:gd name="T11" fmla="*/ 2 h 103"/>
                    <a:gd name="T12" fmla="*/ 1 w 68"/>
                    <a:gd name="T13" fmla="*/ 2 h 103"/>
                    <a:gd name="T14" fmla="*/ 1 w 68"/>
                    <a:gd name="T15" fmla="*/ 2 h 103"/>
                    <a:gd name="T16" fmla="*/ 1 w 68"/>
                    <a:gd name="T17" fmla="*/ 1 h 103"/>
                    <a:gd name="T18" fmla="*/ 1 w 68"/>
                    <a:gd name="T19" fmla="*/ 1 h 103"/>
                    <a:gd name="T20" fmla="*/ 1 w 68"/>
                    <a:gd name="T21" fmla="*/ 1 h 103"/>
                    <a:gd name="T22" fmla="*/ 1 w 68"/>
                    <a:gd name="T23" fmla="*/ 0 h 103"/>
                    <a:gd name="T24" fmla="*/ 1 w 68"/>
                    <a:gd name="T25" fmla="*/ 1 h 103"/>
                    <a:gd name="T26" fmla="*/ 1 w 68"/>
                    <a:gd name="T27" fmla="*/ 1 h 103"/>
                    <a:gd name="T28" fmla="*/ 1 w 68"/>
                    <a:gd name="T29" fmla="*/ 1 h 103"/>
                    <a:gd name="T30" fmla="*/ 1 w 68"/>
                    <a:gd name="T31" fmla="*/ 1 h 103"/>
                    <a:gd name="T32" fmla="*/ 1 w 68"/>
                    <a:gd name="T33" fmla="*/ 1 h 103"/>
                    <a:gd name="T34" fmla="*/ 1 w 68"/>
                    <a:gd name="T35" fmla="*/ 1 h 103"/>
                    <a:gd name="T36" fmla="*/ 1 w 68"/>
                    <a:gd name="T37" fmla="*/ 1 h 103"/>
                    <a:gd name="T38" fmla="*/ 1 w 68"/>
                    <a:gd name="T39" fmla="*/ 1 h 103"/>
                    <a:gd name="T40" fmla="*/ 1 w 68"/>
                    <a:gd name="T41" fmla="*/ 1 h 103"/>
                    <a:gd name="T42" fmla="*/ 1 w 68"/>
                    <a:gd name="T43" fmla="*/ 1 h 103"/>
                    <a:gd name="T44" fmla="*/ 1 w 68"/>
                    <a:gd name="T45" fmla="*/ 1 h 103"/>
                    <a:gd name="T46" fmla="*/ 1 w 68"/>
                    <a:gd name="T47" fmla="*/ 1 h 103"/>
                    <a:gd name="T48" fmla="*/ 1 w 68"/>
                    <a:gd name="T49" fmla="*/ 1 h 103"/>
                    <a:gd name="T50" fmla="*/ 1 w 68"/>
                    <a:gd name="T51" fmla="*/ 1 h 103"/>
                    <a:gd name="T52" fmla="*/ 1 w 68"/>
                    <a:gd name="T53" fmla="*/ 2 h 103"/>
                    <a:gd name="T54" fmla="*/ 1 w 68"/>
                    <a:gd name="T55" fmla="*/ 2 h 103"/>
                    <a:gd name="T56" fmla="*/ 1 w 68"/>
                    <a:gd name="T57" fmla="*/ 2 h 103"/>
                    <a:gd name="T58" fmla="*/ 1 w 68"/>
                    <a:gd name="T59" fmla="*/ 2 h 103"/>
                    <a:gd name="T60" fmla="*/ 1 w 68"/>
                    <a:gd name="T61" fmla="*/ 2 h 103"/>
                    <a:gd name="T62" fmla="*/ 1 w 68"/>
                    <a:gd name="T63" fmla="*/ 2 h 103"/>
                    <a:gd name="T64" fmla="*/ 1 w 68"/>
                    <a:gd name="T65" fmla="*/ 2 h 103"/>
                    <a:gd name="T66" fmla="*/ 1 w 68"/>
                    <a:gd name="T67" fmla="*/ 2 h 103"/>
                    <a:gd name="T68" fmla="*/ 1 w 68"/>
                    <a:gd name="T69" fmla="*/ 1 h 103"/>
                    <a:gd name="T70" fmla="*/ 1 w 68"/>
                    <a:gd name="T71" fmla="*/ 1 h 103"/>
                    <a:gd name="T72" fmla="*/ 1 w 68"/>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103"/>
                    <a:gd name="T113" fmla="*/ 68 w 68"/>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103">
                      <a:moveTo>
                        <a:pt x="33" y="47"/>
                      </a:moveTo>
                      <a:lnTo>
                        <a:pt x="28" y="48"/>
                      </a:lnTo>
                      <a:lnTo>
                        <a:pt x="24" y="49"/>
                      </a:lnTo>
                      <a:lnTo>
                        <a:pt x="16" y="57"/>
                      </a:lnTo>
                      <a:lnTo>
                        <a:pt x="13" y="68"/>
                      </a:lnTo>
                      <a:lnTo>
                        <a:pt x="15" y="75"/>
                      </a:lnTo>
                      <a:lnTo>
                        <a:pt x="16" y="80"/>
                      </a:lnTo>
                      <a:lnTo>
                        <a:pt x="19" y="84"/>
                      </a:lnTo>
                      <a:lnTo>
                        <a:pt x="21" y="87"/>
                      </a:lnTo>
                      <a:lnTo>
                        <a:pt x="27" y="89"/>
                      </a:lnTo>
                      <a:lnTo>
                        <a:pt x="31" y="91"/>
                      </a:lnTo>
                      <a:lnTo>
                        <a:pt x="40" y="91"/>
                      </a:lnTo>
                      <a:lnTo>
                        <a:pt x="43" y="89"/>
                      </a:lnTo>
                      <a:lnTo>
                        <a:pt x="47" y="88"/>
                      </a:lnTo>
                      <a:lnTo>
                        <a:pt x="48" y="85"/>
                      </a:lnTo>
                      <a:lnTo>
                        <a:pt x="54" y="77"/>
                      </a:lnTo>
                      <a:lnTo>
                        <a:pt x="55" y="73"/>
                      </a:lnTo>
                      <a:lnTo>
                        <a:pt x="55" y="64"/>
                      </a:lnTo>
                      <a:lnTo>
                        <a:pt x="52" y="56"/>
                      </a:lnTo>
                      <a:lnTo>
                        <a:pt x="48" y="53"/>
                      </a:lnTo>
                      <a:lnTo>
                        <a:pt x="43" y="48"/>
                      </a:lnTo>
                      <a:lnTo>
                        <a:pt x="39" y="48"/>
                      </a:lnTo>
                      <a:lnTo>
                        <a:pt x="33" y="47"/>
                      </a:lnTo>
                      <a:close/>
                      <a:moveTo>
                        <a:pt x="37" y="0"/>
                      </a:moveTo>
                      <a:lnTo>
                        <a:pt x="48" y="3"/>
                      </a:lnTo>
                      <a:lnTo>
                        <a:pt x="54" y="5"/>
                      </a:lnTo>
                      <a:lnTo>
                        <a:pt x="58" y="8"/>
                      </a:lnTo>
                      <a:lnTo>
                        <a:pt x="63" y="16"/>
                      </a:lnTo>
                      <a:lnTo>
                        <a:pt x="66" y="21"/>
                      </a:lnTo>
                      <a:lnTo>
                        <a:pt x="67" y="27"/>
                      </a:lnTo>
                      <a:lnTo>
                        <a:pt x="54" y="28"/>
                      </a:lnTo>
                      <a:lnTo>
                        <a:pt x="51" y="20"/>
                      </a:lnTo>
                      <a:lnTo>
                        <a:pt x="48" y="19"/>
                      </a:lnTo>
                      <a:lnTo>
                        <a:pt x="43" y="13"/>
                      </a:lnTo>
                      <a:lnTo>
                        <a:pt x="40" y="12"/>
                      </a:lnTo>
                      <a:lnTo>
                        <a:pt x="37" y="12"/>
                      </a:lnTo>
                      <a:lnTo>
                        <a:pt x="31" y="13"/>
                      </a:lnTo>
                      <a:lnTo>
                        <a:pt x="25" y="15"/>
                      </a:lnTo>
                      <a:lnTo>
                        <a:pt x="23" y="19"/>
                      </a:lnTo>
                      <a:lnTo>
                        <a:pt x="20" y="21"/>
                      </a:lnTo>
                      <a:lnTo>
                        <a:pt x="16" y="27"/>
                      </a:lnTo>
                      <a:lnTo>
                        <a:pt x="15" y="36"/>
                      </a:lnTo>
                      <a:lnTo>
                        <a:pt x="13" y="49"/>
                      </a:lnTo>
                      <a:lnTo>
                        <a:pt x="17" y="45"/>
                      </a:lnTo>
                      <a:lnTo>
                        <a:pt x="20" y="41"/>
                      </a:lnTo>
                      <a:lnTo>
                        <a:pt x="24" y="39"/>
                      </a:lnTo>
                      <a:lnTo>
                        <a:pt x="28" y="37"/>
                      </a:lnTo>
                      <a:lnTo>
                        <a:pt x="33" y="36"/>
                      </a:lnTo>
                      <a:lnTo>
                        <a:pt x="44" y="36"/>
                      </a:lnTo>
                      <a:lnTo>
                        <a:pt x="50" y="37"/>
                      </a:lnTo>
                      <a:lnTo>
                        <a:pt x="55" y="40"/>
                      </a:lnTo>
                      <a:lnTo>
                        <a:pt x="59" y="44"/>
                      </a:lnTo>
                      <a:lnTo>
                        <a:pt x="66" y="55"/>
                      </a:lnTo>
                      <a:lnTo>
                        <a:pt x="68" y="68"/>
                      </a:lnTo>
                      <a:lnTo>
                        <a:pt x="67" y="75"/>
                      </a:lnTo>
                      <a:lnTo>
                        <a:pt x="66" y="80"/>
                      </a:lnTo>
                      <a:lnTo>
                        <a:pt x="63" y="85"/>
                      </a:lnTo>
                      <a:lnTo>
                        <a:pt x="62" y="89"/>
                      </a:lnTo>
                      <a:lnTo>
                        <a:pt x="59" y="93"/>
                      </a:lnTo>
                      <a:lnTo>
                        <a:pt x="56" y="96"/>
                      </a:lnTo>
                      <a:lnTo>
                        <a:pt x="52" y="99"/>
                      </a:lnTo>
                      <a:lnTo>
                        <a:pt x="47" y="101"/>
                      </a:lnTo>
                      <a:lnTo>
                        <a:pt x="42" y="103"/>
                      </a:lnTo>
                      <a:lnTo>
                        <a:pt x="36" y="103"/>
                      </a:lnTo>
                      <a:lnTo>
                        <a:pt x="21" y="100"/>
                      </a:lnTo>
                      <a:lnTo>
                        <a:pt x="11" y="91"/>
                      </a:lnTo>
                      <a:lnTo>
                        <a:pt x="5" y="83"/>
                      </a:lnTo>
                      <a:lnTo>
                        <a:pt x="1" y="71"/>
                      </a:lnTo>
                      <a:lnTo>
                        <a:pt x="0" y="55"/>
                      </a:lnTo>
                      <a:lnTo>
                        <a:pt x="1" y="37"/>
                      </a:lnTo>
                      <a:lnTo>
                        <a:pt x="5" y="23"/>
                      </a:lnTo>
                      <a:lnTo>
                        <a:pt x="12" y="12"/>
                      </a:lnTo>
                      <a:lnTo>
                        <a:pt x="23" y="4"/>
                      </a:lnTo>
                      <a:lnTo>
                        <a:pt x="37" y="0"/>
                      </a:lnTo>
                      <a:close/>
                    </a:path>
                  </a:pathLst>
                </a:custGeom>
                <a:solidFill>
                  <a:srgbClr val="000000"/>
                </a:solidFill>
                <a:ln w="0">
                  <a:solidFill>
                    <a:srgbClr val="000000"/>
                  </a:solidFill>
                  <a:prstDash val="solid"/>
                  <a:round/>
                  <a:headEnd/>
                  <a:tailEnd/>
                </a:ln>
              </p:spPr>
              <p:txBody>
                <a:bodyPr/>
                <a:lstStyle/>
                <a:p>
                  <a:endParaRPr lang="en-US"/>
                </a:p>
              </p:txBody>
            </p:sp>
            <p:sp>
              <p:nvSpPr>
                <p:cNvPr id="21559" name="Freeform 302"/>
                <p:cNvSpPr>
                  <a:spLocks/>
                </p:cNvSpPr>
                <p:nvPr/>
              </p:nvSpPr>
              <p:spPr bwMode="auto">
                <a:xfrm>
                  <a:off x="2946" y="1978"/>
                  <a:ext cx="18" cy="51"/>
                </a:xfrm>
                <a:custGeom>
                  <a:avLst/>
                  <a:gdLst>
                    <a:gd name="T0" fmla="*/ 1 w 36"/>
                    <a:gd name="T1" fmla="*/ 0 h 101"/>
                    <a:gd name="T2" fmla="*/ 1 w 36"/>
                    <a:gd name="T3" fmla="*/ 0 h 101"/>
                    <a:gd name="T4" fmla="*/ 1 w 36"/>
                    <a:gd name="T5" fmla="*/ 2 h 101"/>
                    <a:gd name="T6" fmla="*/ 1 w 36"/>
                    <a:gd name="T7" fmla="*/ 2 h 101"/>
                    <a:gd name="T8" fmla="*/ 1 w 36"/>
                    <a:gd name="T9" fmla="*/ 1 h 101"/>
                    <a:gd name="T10" fmla="*/ 1 w 36"/>
                    <a:gd name="T11" fmla="*/ 1 h 101"/>
                    <a:gd name="T12" fmla="*/ 1 w 36"/>
                    <a:gd name="T13" fmla="*/ 1 h 101"/>
                    <a:gd name="T14" fmla="*/ 1 w 36"/>
                    <a:gd name="T15" fmla="*/ 1 h 101"/>
                    <a:gd name="T16" fmla="*/ 1 w 36"/>
                    <a:gd name="T17" fmla="*/ 1 h 101"/>
                    <a:gd name="T18" fmla="*/ 0 w 36"/>
                    <a:gd name="T19" fmla="*/ 1 h 101"/>
                    <a:gd name="T20" fmla="*/ 0 w 36"/>
                    <a:gd name="T21" fmla="*/ 1 h 101"/>
                    <a:gd name="T22" fmla="*/ 1 w 36"/>
                    <a:gd name="T23" fmla="*/ 1 h 101"/>
                    <a:gd name="T24" fmla="*/ 1 w 36"/>
                    <a:gd name="T25" fmla="*/ 1 h 101"/>
                    <a:gd name="T26" fmla="*/ 1 w 36"/>
                    <a:gd name="T27" fmla="*/ 1 h 101"/>
                    <a:gd name="T28" fmla="*/ 1 w 36"/>
                    <a:gd name="T29" fmla="*/ 1 h 101"/>
                    <a:gd name="T30" fmla="*/ 1 w 36"/>
                    <a:gd name="T31" fmla="*/ 0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01"/>
                    <a:gd name="T50" fmla="*/ 36 w 36"/>
                    <a:gd name="T51" fmla="*/ 101 h 1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01">
                      <a:moveTo>
                        <a:pt x="28" y="0"/>
                      </a:moveTo>
                      <a:lnTo>
                        <a:pt x="36" y="0"/>
                      </a:lnTo>
                      <a:lnTo>
                        <a:pt x="36" y="101"/>
                      </a:lnTo>
                      <a:lnTo>
                        <a:pt x="24" y="101"/>
                      </a:lnTo>
                      <a:lnTo>
                        <a:pt x="24" y="23"/>
                      </a:lnTo>
                      <a:lnTo>
                        <a:pt x="20" y="25"/>
                      </a:lnTo>
                      <a:lnTo>
                        <a:pt x="18" y="28"/>
                      </a:lnTo>
                      <a:lnTo>
                        <a:pt x="12" y="31"/>
                      </a:lnTo>
                      <a:lnTo>
                        <a:pt x="4" y="36"/>
                      </a:lnTo>
                      <a:lnTo>
                        <a:pt x="0" y="37"/>
                      </a:lnTo>
                      <a:lnTo>
                        <a:pt x="0" y="25"/>
                      </a:lnTo>
                      <a:lnTo>
                        <a:pt x="7" y="23"/>
                      </a:lnTo>
                      <a:lnTo>
                        <a:pt x="14" y="19"/>
                      </a:lnTo>
                      <a:lnTo>
                        <a:pt x="18" y="13"/>
                      </a:lnTo>
                      <a:lnTo>
                        <a:pt x="26" y="5"/>
                      </a:lnTo>
                      <a:lnTo>
                        <a:pt x="28" y="0"/>
                      </a:lnTo>
                      <a:close/>
                    </a:path>
                  </a:pathLst>
                </a:custGeom>
                <a:solidFill>
                  <a:srgbClr val="000000"/>
                </a:solidFill>
                <a:ln w="0">
                  <a:solidFill>
                    <a:srgbClr val="000000"/>
                  </a:solidFill>
                  <a:prstDash val="solid"/>
                  <a:round/>
                  <a:headEnd/>
                  <a:tailEnd/>
                </a:ln>
              </p:spPr>
              <p:txBody>
                <a:bodyPr/>
                <a:lstStyle/>
                <a:p>
                  <a:endParaRPr lang="en-US"/>
                </a:p>
              </p:txBody>
            </p:sp>
            <p:sp>
              <p:nvSpPr>
                <p:cNvPr id="21560" name="Line 303"/>
                <p:cNvSpPr>
                  <a:spLocks noChangeShapeType="1"/>
                </p:cNvSpPr>
                <p:nvPr/>
              </p:nvSpPr>
              <p:spPr bwMode="auto">
                <a:xfrm>
                  <a:off x="2991" y="1529"/>
                  <a:ext cx="19" cy="0"/>
                </a:xfrm>
                <a:prstGeom prst="line">
                  <a:avLst/>
                </a:prstGeom>
                <a:noFill/>
                <a:ln w="3175">
                  <a:solidFill>
                    <a:srgbClr val="000000"/>
                  </a:solidFill>
                  <a:round/>
                  <a:headEnd/>
                  <a:tailEnd/>
                </a:ln>
              </p:spPr>
              <p:txBody>
                <a:bodyPr/>
                <a:lstStyle/>
                <a:p>
                  <a:endParaRPr lang="en-US"/>
                </a:p>
              </p:txBody>
            </p:sp>
            <p:sp>
              <p:nvSpPr>
                <p:cNvPr id="21561" name="Line 304"/>
                <p:cNvSpPr>
                  <a:spLocks noChangeShapeType="1"/>
                </p:cNvSpPr>
                <p:nvPr/>
              </p:nvSpPr>
              <p:spPr bwMode="auto">
                <a:xfrm flipH="1">
                  <a:off x="4869" y="1529"/>
                  <a:ext cx="20" cy="0"/>
                </a:xfrm>
                <a:prstGeom prst="line">
                  <a:avLst/>
                </a:prstGeom>
                <a:noFill/>
                <a:ln w="3175">
                  <a:solidFill>
                    <a:srgbClr val="000000"/>
                  </a:solidFill>
                  <a:round/>
                  <a:headEnd/>
                  <a:tailEnd/>
                </a:ln>
              </p:spPr>
              <p:txBody>
                <a:bodyPr/>
                <a:lstStyle/>
                <a:p>
                  <a:endParaRPr lang="en-US"/>
                </a:p>
              </p:txBody>
            </p:sp>
            <p:sp>
              <p:nvSpPr>
                <p:cNvPr id="21562" name="Freeform 305"/>
                <p:cNvSpPr>
                  <a:spLocks noEditPoints="1"/>
                </p:cNvSpPr>
                <p:nvPr/>
              </p:nvSpPr>
              <p:spPr bwMode="auto">
                <a:xfrm>
                  <a:off x="2902" y="1505"/>
                  <a:ext cx="34" cy="51"/>
                </a:xfrm>
                <a:custGeom>
                  <a:avLst/>
                  <a:gdLst>
                    <a:gd name="T0" fmla="*/ 1 w 68"/>
                    <a:gd name="T1" fmla="*/ 0 h 103"/>
                    <a:gd name="T2" fmla="*/ 1 w 68"/>
                    <a:gd name="T3" fmla="*/ 0 h 103"/>
                    <a:gd name="T4" fmla="*/ 1 w 68"/>
                    <a:gd name="T5" fmla="*/ 1 h 103"/>
                    <a:gd name="T6" fmla="*/ 1 w 68"/>
                    <a:gd name="T7" fmla="*/ 1 h 103"/>
                    <a:gd name="T8" fmla="*/ 1 w 68"/>
                    <a:gd name="T9" fmla="*/ 1 h 103"/>
                    <a:gd name="T10" fmla="*/ 1 w 68"/>
                    <a:gd name="T11" fmla="*/ 1 h 103"/>
                    <a:gd name="T12" fmla="*/ 1 w 68"/>
                    <a:gd name="T13" fmla="*/ 1 h 103"/>
                    <a:gd name="T14" fmla="*/ 1 w 68"/>
                    <a:gd name="T15" fmla="*/ 1 h 103"/>
                    <a:gd name="T16" fmla="*/ 1 w 68"/>
                    <a:gd name="T17" fmla="*/ 1 h 103"/>
                    <a:gd name="T18" fmla="*/ 1 w 68"/>
                    <a:gd name="T19" fmla="*/ 0 h 103"/>
                    <a:gd name="T20" fmla="*/ 1 w 68"/>
                    <a:gd name="T21" fmla="*/ 0 h 103"/>
                    <a:gd name="T22" fmla="*/ 1 w 68"/>
                    <a:gd name="T23" fmla="*/ 0 h 103"/>
                    <a:gd name="T24" fmla="*/ 1 w 68"/>
                    <a:gd name="T25" fmla="*/ 0 h 103"/>
                    <a:gd name="T26" fmla="*/ 1 w 68"/>
                    <a:gd name="T27" fmla="*/ 0 h 103"/>
                    <a:gd name="T28" fmla="*/ 1 w 68"/>
                    <a:gd name="T29" fmla="*/ 0 h 103"/>
                    <a:gd name="T30" fmla="*/ 1 w 68"/>
                    <a:gd name="T31" fmla="*/ 0 h 103"/>
                    <a:gd name="T32" fmla="*/ 1 w 68"/>
                    <a:gd name="T33" fmla="*/ 0 h 103"/>
                    <a:gd name="T34" fmla="*/ 1 w 68"/>
                    <a:gd name="T35" fmla="*/ 0 h 103"/>
                    <a:gd name="T36" fmla="*/ 1 w 68"/>
                    <a:gd name="T37" fmla="*/ 0 h 103"/>
                    <a:gd name="T38" fmla="*/ 1 w 68"/>
                    <a:gd name="T39" fmla="*/ 0 h 103"/>
                    <a:gd name="T40" fmla="*/ 1 w 68"/>
                    <a:gd name="T41" fmla="*/ 0 h 103"/>
                    <a:gd name="T42" fmla="*/ 1 w 68"/>
                    <a:gd name="T43" fmla="*/ 0 h 103"/>
                    <a:gd name="T44" fmla="*/ 1 w 68"/>
                    <a:gd name="T45" fmla="*/ 0 h 103"/>
                    <a:gd name="T46" fmla="*/ 1 w 68"/>
                    <a:gd name="T47" fmla="*/ 0 h 103"/>
                    <a:gd name="T48" fmla="*/ 1 w 68"/>
                    <a:gd name="T49" fmla="*/ 0 h 103"/>
                    <a:gd name="T50" fmla="*/ 1 w 68"/>
                    <a:gd name="T51" fmla="*/ 0 h 103"/>
                    <a:gd name="T52" fmla="*/ 1 w 68"/>
                    <a:gd name="T53" fmla="*/ 1 h 103"/>
                    <a:gd name="T54" fmla="*/ 1 w 68"/>
                    <a:gd name="T55" fmla="*/ 1 h 103"/>
                    <a:gd name="T56" fmla="*/ 1 w 68"/>
                    <a:gd name="T57" fmla="*/ 1 h 103"/>
                    <a:gd name="T58" fmla="*/ 1 w 68"/>
                    <a:gd name="T59" fmla="*/ 1 h 103"/>
                    <a:gd name="T60" fmla="*/ 1 w 68"/>
                    <a:gd name="T61" fmla="*/ 1 h 103"/>
                    <a:gd name="T62" fmla="*/ 1 w 68"/>
                    <a:gd name="T63" fmla="*/ 1 h 103"/>
                    <a:gd name="T64" fmla="*/ 1 w 68"/>
                    <a:gd name="T65" fmla="*/ 1 h 103"/>
                    <a:gd name="T66" fmla="*/ 1 w 68"/>
                    <a:gd name="T67" fmla="*/ 1 h 103"/>
                    <a:gd name="T68" fmla="*/ 1 w 68"/>
                    <a:gd name="T69" fmla="*/ 0 h 103"/>
                    <a:gd name="T70" fmla="*/ 1 w 68"/>
                    <a:gd name="T71" fmla="*/ 0 h 103"/>
                    <a:gd name="T72" fmla="*/ 1 w 68"/>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103"/>
                    <a:gd name="T113" fmla="*/ 68 w 68"/>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103">
                      <a:moveTo>
                        <a:pt x="33" y="47"/>
                      </a:moveTo>
                      <a:lnTo>
                        <a:pt x="28" y="48"/>
                      </a:lnTo>
                      <a:lnTo>
                        <a:pt x="24" y="49"/>
                      </a:lnTo>
                      <a:lnTo>
                        <a:pt x="16" y="57"/>
                      </a:lnTo>
                      <a:lnTo>
                        <a:pt x="13" y="68"/>
                      </a:lnTo>
                      <a:lnTo>
                        <a:pt x="15" y="75"/>
                      </a:lnTo>
                      <a:lnTo>
                        <a:pt x="16" y="80"/>
                      </a:lnTo>
                      <a:lnTo>
                        <a:pt x="19" y="84"/>
                      </a:lnTo>
                      <a:lnTo>
                        <a:pt x="21" y="87"/>
                      </a:lnTo>
                      <a:lnTo>
                        <a:pt x="27" y="89"/>
                      </a:lnTo>
                      <a:lnTo>
                        <a:pt x="31" y="91"/>
                      </a:lnTo>
                      <a:lnTo>
                        <a:pt x="40" y="91"/>
                      </a:lnTo>
                      <a:lnTo>
                        <a:pt x="43" y="89"/>
                      </a:lnTo>
                      <a:lnTo>
                        <a:pt x="47" y="88"/>
                      </a:lnTo>
                      <a:lnTo>
                        <a:pt x="48" y="85"/>
                      </a:lnTo>
                      <a:lnTo>
                        <a:pt x="54" y="77"/>
                      </a:lnTo>
                      <a:lnTo>
                        <a:pt x="55" y="73"/>
                      </a:lnTo>
                      <a:lnTo>
                        <a:pt x="55" y="64"/>
                      </a:lnTo>
                      <a:lnTo>
                        <a:pt x="52" y="56"/>
                      </a:lnTo>
                      <a:lnTo>
                        <a:pt x="48" y="53"/>
                      </a:lnTo>
                      <a:lnTo>
                        <a:pt x="43" y="48"/>
                      </a:lnTo>
                      <a:lnTo>
                        <a:pt x="39" y="48"/>
                      </a:lnTo>
                      <a:lnTo>
                        <a:pt x="33" y="47"/>
                      </a:lnTo>
                      <a:close/>
                      <a:moveTo>
                        <a:pt x="37" y="0"/>
                      </a:moveTo>
                      <a:lnTo>
                        <a:pt x="48" y="3"/>
                      </a:lnTo>
                      <a:lnTo>
                        <a:pt x="54" y="5"/>
                      </a:lnTo>
                      <a:lnTo>
                        <a:pt x="58" y="8"/>
                      </a:lnTo>
                      <a:lnTo>
                        <a:pt x="63" y="16"/>
                      </a:lnTo>
                      <a:lnTo>
                        <a:pt x="66" y="21"/>
                      </a:lnTo>
                      <a:lnTo>
                        <a:pt x="67" y="27"/>
                      </a:lnTo>
                      <a:lnTo>
                        <a:pt x="54" y="28"/>
                      </a:lnTo>
                      <a:lnTo>
                        <a:pt x="51" y="20"/>
                      </a:lnTo>
                      <a:lnTo>
                        <a:pt x="48" y="19"/>
                      </a:lnTo>
                      <a:lnTo>
                        <a:pt x="43" y="13"/>
                      </a:lnTo>
                      <a:lnTo>
                        <a:pt x="40" y="12"/>
                      </a:lnTo>
                      <a:lnTo>
                        <a:pt x="37" y="12"/>
                      </a:lnTo>
                      <a:lnTo>
                        <a:pt x="31" y="13"/>
                      </a:lnTo>
                      <a:lnTo>
                        <a:pt x="25" y="15"/>
                      </a:lnTo>
                      <a:lnTo>
                        <a:pt x="23" y="19"/>
                      </a:lnTo>
                      <a:lnTo>
                        <a:pt x="20" y="21"/>
                      </a:lnTo>
                      <a:lnTo>
                        <a:pt x="16" y="27"/>
                      </a:lnTo>
                      <a:lnTo>
                        <a:pt x="15" y="36"/>
                      </a:lnTo>
                      <a:lnTo>
                        <a:pt x="13" y="49"/>
                      </a:lnTo>
                      <a:lnTo>
                        <a:pt x="17" y="45"/>
                      </a:lnTo>
                      <a:lnTo>
                        <a:pt x="20" y="41"/>
                      </a:lnTo>
                      <a:lnTo>
                        <a:pt x="24" y="39"/>
                      </a:lnTo>
                      <a:lnTo>
                        <a:pt x="28" y="37"/>
                      </a:lnTo>
                      <a:lnTo>
                        <a:pt x="33" y="36"/>
                      </a:lnTo>
                      <a:lnTo>
                        <a:pt x="44" y="36"/>
                      </a:lnTo>
                      <a:lnTo>
                        <a:pt x="50" y="37"/>
                      </a:lnTo>
                      <a:lnTo>
                        <a:pt x="55" y="40"/>
                      </a:lnTo>
                      <a:lnTo>
                        <a:pt x="59" y="44"/>
                      </a:lnTo>
                      <a:lnTo>
                        <a:pt x="66" y="55"/>
                      </a:lnTo>
                      <a:lnTo>
                        <a:pt x="68" y="68"/>
                      </a:lnTo>
                      <a:lnTo>
                        <a:pt x="67" y="75"/>
                      </a:lnTo>
                      <a:lnTo>
                        <a:pt x="66" y="80"/>
                      </a:lnTo>
                      <a:lnTo>
                        <a:pt x="63" y="85"/>
                      </a:lnTo>
                      <a:lnTo>
                        <a:pt x="62" y="89"/>
                      </a:lnTo>
                      <a:lnTo>
                        <a:pt x="59" y="93"/>
                      </a:lnTo>
                      <a:lnTo>
                        <a:pt x="56" y="96"/>
                      </a:lnTo>
                      <a:lnTo>
                        <a:pt x="52" y="99"/>
                      </a:lnTo>
                      <a:lnTo>
                        <a:pt x="47" y="101"/>
                      </a:lnTo>
                      <a:lnTo>
                        <a:pt x="42" y="103"/>
                      </a:lnTo>
                      <a:lnTo>
                        <a:pt x="36" y="103"/>
                      </a:lnTo>
                      <a:lnTo>
                        <a:pt x="21" y="100"/>
                      </a:lnTo>
                      <a:lnTo>
                        <a:pt x="11" y="91"/>
                      </a:lnTo>
                      <a:lnTo>
                        <a:pt x="5" y="83"/>
                      </a:lnTo>
                      <a:lnTo>
                        <a:pt x="1" y="71"/>
                      </a:lnTo>
                      <a:lnTo>
                        <a:pt x="0" y="55"/>
                      </a:lnTo>
                      <a:lnTo>
                        <a:pt x="1" y="37"/>
                      </a:lnTo>
                      <a:lnTo>
                        <a:pt x="5" y="23"/>
                      </a:lnTo>
                      <a:lnTo>
                        <a:pt x="12" y="12"/>
                      </a:lnTo>
                      <a:lnTo>
                        <a:pt x="23" y="4"/>
                      </a:lnTo>
                      <a:lnTo>
                        <a:pt x="37" y="0"/>
                      </a:lnTo>
                      <a:close/>
                    </a:path>
                  </a:pathLst>
                </a:custGeom>
                <a:solidFill>
                  <a:srgbClr val="000000"/>
                </a:solidFill>
                <a:ln w="0">
                  <a:solidFill>
                    <a:srgbClr val="000000"/>
                  </a:solidFill>
                  <a:prstDash val="solid"/>
                  <a:round/>
                  <a:headEnd/>
                  <a:tailEnd/>
                </a:ln>
              </p:spPr>
              <p:txBody>
                <a:bodyPr/>
                <a:lstStyle/>
                <a:p>
                  <a:endParaRPr lang="en-US"/>
                </a:p>
              </p:txBody>
            </p:sp>
            <p:sp>
              <p:nvSpPr>
                <p:cNvPr id="21563" name="Freeform 306"/>
                <p:cNvSpPr>
                  <a:spLocks/>
                </p:cNvSpPr>
                <p:nvPr/>
              </p:nvSpPr>
              <p:spPr bwMode="auto">
                <a:xfrm>
                  <a:off x="2941" y="1505"/>
                  <a:ext cx="33" cy="50"/>
                </a:xfrm>
                <a:custGeom>
                  <a:avLst/>
                  <a:gdLst>
                    <a:gd name="T0" fmla="*/ 1 w 66"/>
                    <a:gd name="T1" fmla="*/ 0 h 101"/>
                    <a:gd name="T2" fmla="*/ 1 w 66"/>
                    <a:gd name="T3" fmla="*/ 0 h 101"/>
                    <a:gd name="T4" fmla="*/ 1 w 66"/>
                    <a:gd name="T5" fmla="*/ 0 h 101"/>
                    <a:gd name="T6" fmla="*/ 1 w 66"/>
                    <a:gd name="T7" fmla="*/ 0 h 101"/>
                    <a:gd name="T8" fmla="*/ 1 w 66"/>
                    <a:gd name="T9" fmla="*/ 0 h 101"/>
                    <a:gd name="T10" fmla="*/ 1 w 66"/>
                    <a:gd name="T11" fmla="*/ 0 h 101"/>
                    <a:gd name="T12" fmla="*/ 1 w 66"/>
                    <a:gd name="T13" fmla="*/ 0 h 101"/>
                    <a:gd name="T14" fmla="*/ 1 w 66"/>
                    <a:gd name="T15" fmla="*/ 0 h 101"/>
                    <a:gd name="T16" fmla="*/ 1 w 66"/>
                    <a:gd name="T17" fmla="*/ 0 h 101"/>
                    <a:gd name="T18" fmla="*/ 1 w 66"/>
                    <a:gd name="T19" fmla="*/ 0 h 101"/>
                    <a:gd name="T20" fmla="*/ 1 w 66"/>
                    <a:gd name="T21" fmla="*/ 0 h 101"/>
                    <a:gd name="T22" fmla="*/ 1 w 66"/>
                    <a:gd name="T23" fmla="*/ 0 h 101"/>
                    <a:gd name="T24" fmla="*/ 1 w 66"/>
                    <a:gd name="T25" fmla="*/ 0 h 101"/>
                    <a:gd name="T26" fmla="*/ 1 w 66"/>
                    <a:gd name="T27" fmla="*/ 0 h 101"/>
                    <a:gd name="T28" fmla="*/ 1 w 66"/>
                    <a:gd name="T29" fmla="*/ 0 h 101"/>
                    <a:gd name="T30" fmla="*/ 1 w 66"/>
                    <a:gd name="T31" fmla="*/ 1 h 101"/>
                    <a:gd name="T32" fmla="*/ 1 w 66"/>
                    <a:gd name="T33" fmla="*/ 1 h 101"/>
                    <a:gd name="T34" fmla="*/ 1 w 66"/>
                    <a:gd name="T35" fmla="*/ 1 h 101"/>
                    <a:gd name="T36" fmla="*/ 1 w 66"/>
                    <a:gd name="T37" fmla="*/ 1 h 101"/>
                    <a:gd name="T38" fmla="*/ 1 w 66"/>
                    <a:gd name="T39" fmla="*/ 1 h 101"/>
                    <a:gd name="T40" fmla="*/ 1 w 66"/>
                    <a:gd name="T41" fmla="*/ 1 h 101"/>
                    <a:gd name="T42" fmla="*/ 1 w 66"/>
                    <a:gd name="T43" fmla="*/ 1 h 101"/>
                    <a:gd name="T44" fmla="*/ 1 w 66"/>
                    <a:gd name="T45" fmla="*/ 1 h 101"/>
                    <a:gd name="T46" fmla="*/ 0 w 66"/>
                    <a:gd name="T47" fmla="*/ 1 h 101"/>
                    <a:gd name="T48" fmla="*/ 0 w 66"/>
                    <a:gd name="T49" fmla="*/ 1 h 101"/>
                    <a:gd name="T50" fmla="*/ 1 w 66"/>
                    <a:gd name="T51" fmla="*/ 1 h 101"/>
                    <a:gd name="T52" fmla="*/ 1 w 66"/>
                    <a:gd name="T53" fmla="*/ 1 h 101"/>
                    <a:gd name="T54" fmla="*/ 1 w 66"/>
                    <a:gd name="T55" fmla="*/ 1 h 101"/>
                    <a:gd name="T56" fmla="*/ 1 w 66"/>
                    <a:gd name="T57" fmla="*/ 1 h 101"/>
                    <a:gd name="T58" fmla="*/ 1 w 66"/>
                    <a:gd name="T59" fmla="*/ 1 h 101"/>
                    <a:gd name="T60" fmla="*/ 1 w 66"/>
                    <a:gd name="T61" fmla="*/ 1 h 101"/>
                    <a:gd name="T62" fmla="*/ 1 w 66"/>
                    <a:gd name="T63" fmla="*/ 0 h 101"/>
                    <a:gd name="T64" fmla="*/ 1 w 66"/>
                    <a:gd name="T65" fmla="*/ 0 h 101"/>
                    <a:gd name="T66" fmla="*/ 1 w 66"/>
                    <a:gd name="T67" fmla="*/ 0 h 101"/>
                    <a:gd name="T68" fmla="*/ 1 w 66"/>
                    <a:gd name="T69" fmla="*/ 0 h 101"/>
                    <a:gd name="T70" fmla="*/ 1 w 66"/>
                    <a:gd name="T71" fmla="*/ 0 h 101"/>
                    <a:gd name="T72" fmla="*/ 1 w 66"/>
                    <a:gd name="T73" fmla="*/ 0 h 101"/>
                    <a:gd name="T74" fmla="*/ 1 w 66"/>
                    <a:gd name="T75" fmla="*/ 0 h 101"/>
                    <a:gd name="T76" fmla="*/ 1 w 66"/>
                    <a:gd name="T77" fmla="*/ 0 h 101"/>
                    <a:gd name="T78" fmla="*/ 1 w 66"/>
                    <a:gd name="T79" fmla="*/ 0 h 101"/>
                    <a:gd name="T80" fmla="*/ 1 w 66"/>
                    <a:gd name="T81" fmla="*/ 0 h 101"/>
                    <a:gd name="T82" fmla="*/ 1 w 66"/>
                    <a:gd name="T83" fmla="*/ 0 h 101"/>
                    <a:gd name="T84" fmla="*/ 1 w 66"/>
                    <a:gd name="T85" fmla="*/ 0 h 101"/>
                    <a:gd name="T86" fmla="*/ 1 w 66"/>
                    <a:gd name="T87" fmla="*/ 0 h 101"/>
                    <a:gd name="T88" fmla="*/ 1 w 66"/>
                    <a:gd name="T89" fmla="*/ 0 h 101"/>
                    <a:gd name="T90" fmla="*/ 1 w 66"/>
                    <a:gd name="T91" fmla="*/ 0 h 101"/>
                    <a:gd name="T92" fmla="*/ 1 w 66"/>
                    <a:gd name="T93" fmla="*/ 0 h 101"/>
                    <a:gd name="T94" fmla="*/ 1 w 66"/>
                    <a:gd name="T95" fmla="*/ 0 h 101"/>
                    <a:gd name="T96" fmla="*/ 1 w 66"/>
                    <a:gd name="T97" fmla="*/ 0 h 101"/>
                    <a:gd name="T98" fmla="*/ 1 w 66"/>
                    <a:gd name="T99" fmla="*/ 0 h 101"/>
                    <a:gd name="T100" fmla="*/ 1 w 66"/>
                    <a:gd name="T101" fmla="*/ 0 h 101"/>
                    <a:gd name="T102" fmla="*/ 1 w 66"/>
                    <a:gd name="T103" fmla="*/ 0 h 101"/>
                    <a:gd name="T104" fmla="*/ 1 w 66"/>
                    <a:gd name="T105" fmla="*/ 0 h 101"/>
                    <a:gd name="T106" fmla="*/ 1 w 66"/>
                    <a:gd name="T107" fmla="*/ 0 h 1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6"/>
                    <a:gd name="T163" fmla="*/ 0 h 101"/>
                    <a:gd name="T164" fmla="*/ 66 w 66"/>
                    <a:gd name="T165" fmla="*/ 101 h 1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6" h="101">
                      <a:moveTo>
                        <a:pt x="34" y="0"/>
                      </a:moveTo>
                      <a:lnTo>
                        <a:pt x="41" y="1"/>
                      </a:lnTo>
                      <a:lnTo>
                        <a:pt x="46" y="3"/>
                      </a:lnTo>
                      <a:lnTo>
                        <a:pt x="52" y="5"/>
                      </a:lnTo>
                      <a:lnTo>
                        <a:pt x="56" y="8"/>
                      </a:lnTo>
                      <a:lnTo>
                        <a:pt x="60" y="12"/>
                      </a:lnTo>
                      <a:lnTo>
                        <a:pt x="62" y="17"/>
                      </a:lnTo>
                      <a:lnTo>
                        <a:pt x="65" y="28"/>
                      </a:lnTo>
                      <a:lnTo>
                        <a:pt x="61" y="40"/>
                      </a:lnTo>
                      <a:lnTo>
                        <a:pt x="60" y="43"/>
                      </a:lnTo>
                      <a:lnTo>
                        <a:pt x="58" y="47"/>
                      </a:lnTo>
                      <a:lnTo>
                        <a:pt x="57" y="49"/>
                      </a:lnTo>
                      <a:lnTo>
                        <a:pt x="54" y="52"/>
                      </a:lnTo>
                      <a:lnTo>
                        <a:pt x="52" y="56"/>
                      </a:lnTo>
                      <a:lnTo>
                        <a:pt x="48" y="60"/>
                      </a:lnTo>
                      <a:lnTo>
                        <a:pt x="42" y="64"/>
                      </a:lnTo>
                      <a:lnTo>
                        <a:pt x="37" y="69"/>
                      </a:lnTo>
                      <a:lnTo>
                        <a:pt x="32" y="73"/>
                      </a:lnTo>
                      <a:lnTo>
                        <a:pt x="21" y="84"/>
                      </a:lnTo>
                      <a:lnTo>
                        <a:pt x="20" y="87"/>
                      </a:lnTo>
                      <a:lnTo>
                        <a:pt x="18" y="88"/>
                      </a:lnTo>
                      <a:lnTo>
                        <a:pt x="66" y="88"/>
                      </a:lnTo>
                      <a:lnTo>
                        <a:pt x="66" y="101"/>
                      </a:lnTo>
                      <a:lnTo>
                        <a:pt x="0" y="101"/>
                      </a:lnTo>
                      <a:lnTo>
                        <a:pt x="0" y="97"/>
                      </a:lnTo>
                      <a:lnTo>
                        <a:pt x="1" y="92"/>
                      </a:lnTo>
                      <a:lnTo>
                        <a:pt x="4" y="88"/>
                      </a:lnTo>
                      <a:lnTo>
                        <a:pt x="9" y="77"/>
                      </a:lnTo>
                      <a:lnTo>
                        <a:pt x="13" y="73"/>
                      </a:lnTo>
                      <a:lnTo>
                        <a:pt x="18" y="69"/>
                      </a:lnTo>
                      <a:lnTo>
                        <a:pt x="25" y="64"/>
                      </a:lnTo>
                      <a:lnTo>
                        <a:pt x="44" y="45"/>
                      </a:lnTo>
                      <a:lnTo>
                        <a:pt x="45" y="43"/>
                      </a:lnTo>
                      <a:lnTo>
                        <a:pt x="48" y="39"/>
                      </a:lnTo>
                      <a:lnTo>
                        <a:pt x="50" y="36"/>
                      </a:lnTo>
                      <a:lnTo>
                        <a:pt x="50" y="32"/>
                      </a:lnTo>
                      <a:lnTo>
                        <a:pt x="52" y="28"/>
                      </a:lnTo>
                      <a:lnTo>
                        <a:pt x="49" y="20"/>
                      </a:lnTo>
                      <a:lnTo>
                        <a:pt x="46" y="16"/>
                      </a:lnTo>
                      <a:lnTo>
                        <a:pt x="40" y="13"/>
                      </a:lnTo>
                      <a:lnTo>
                        <a:pt x="34" y="12"/>
                      </a:lnTo>
                      <a:lnTo>
                        <a:pt x="29" y="12"/>
                      </a:lnTo>
                      <a:lnTo>
                        <a:pt x="21" y="16"/>
                      </a:lnTo>
                      <a:lnTo>
                        <a:pt x="18" y="19"/>
                      </a:lnTo>
                      <a:lnTo>
                        <a:pt x="16" y="23"/>
                      </a:lnTo>
                      <a:lnTo>
                        <a:pt x="16" y="25"/>
                      </a:lnTo>
                      <a:lnTo>
                        <a:pt x="14" y="29"/>
                      </a:lnTo>
                      <a:lnTo>
                        <a:pt x="1" y="28"/>
                      </a:lnTo>
                      <a:lnTo>
                        <a:pt x="2" y="21"/>
                      </a:lnTo>
                      <a:lnTo>
                        <a:pt x="5" y="16"/>
                      </a:lnTo>
                      <a:lnTo>
                        <a:pt x="8" y="12"/>
                      </a:lnTo>
                      <a:lnTo>
                        <a:pt x="12" y="8"/>
                      </a:lnTo>
                      <a:lnTo>
                        <a:pt x="21" y="3"/>
                      </a:lnTo>
                      <a:lnTo>
                        <a:pt x="34" y="0"/>
                      </a:lnTo>
                      <a:close/>
                    </a:path>
                  </a:pathLst>
                </a:custGeom>
                <a:solidFill>
                  <a:srgbClr val="000000"/>
                </a:solidFill>
                <a:ln w="0">
                  <a:solidFill>
                    <a:srgbClr val="000000"/>
                  </a:solidFill>
                  <a:prstDash val="solid"/>
                  <a:round/>
                  <a:headEnd/>
                  <a:tailEnd/>
                </a:ln>
              </p:spPr>
              <p:txBody>
                <a:bodyPr/>
                <a:lstStyle/>
                <a:p>
                  <a:endParaRPr lang="en-US"/>
                </a:p>
              </p:txBody>
            </p:sp>
            <p:sp>
              <p:nvSpPr>
                <p:cNvPr id="21564" name="Line 307"/>
                <p:cNvSpPr>
                  <a:spLocks noChangeShapeType="1"/>
                </p:cNvSpPr>
                <p:nvPr/>
              </p:nvSpPr>
              <p:spPr bwMode="auto">
                <a:xfrm>
                  <a:off x="2991" y="1055"/>
                  <a:ext cx="19" cy="0"/>
                </a:xfrm>
                <a:prstGeom prst="line">
                  <a:avLst/>
                </a:prstGeom>
                <a:noFill/>
                <a:ln w="3175">
                  <a:solidFill>
                    <a:srgbClr val="000000"/>
                  </a:solidFill>
                  <a:round/>
                  <a:headEnd/>
                  <a:tailEnd/>
                </a:ln>
              </p:spPr>
              <p:txBody>
                <a:bodyPr/>
                <a:lstStyle/>
                <a:p>
                  <a:endParaRPr lang="en-US"/>
                </a:p>
              </p:txBody>
            </p:sp>
            <p:sp>
              <p:nvSpPr>
                <p:cNvPr id="21565" name="Line 308"/>
                <p:cNvSpPr>
                  <a:spLocks noChangeShapeType="1"/>
                </p:cNvSpPr>
                <p:nvPr/>
              </p:nvSpPr>
              <p:spPr bwMode="auto">
                <a:xfrm flipH="1">
                  <a:off x="4869" y="1055"/>
                  <a:ext cx="20" cy="0"/>
                </a:xfrm>
                <a:prstGeom prst="line">
                  <a:avLst/>
                </a:prstGeom>
                <a:noFill/>
                <a:ln w="3175">
                  <a:solidFill>
                    <a:srgbClr val="000000"/>
                  </a:solidFill>
                  <a:round/>
                  <a:headEnd/>
                  <a:tailEnd/>
                </a:ln>
              </p:spPr>
              <p:txBody>
                <a:bodyPr/>
                <a:lstStyle/>
                <a:p>
                  <a:endParaRPr lang="en-US"/>
                </a:p>
              </p:txBody>
            </p:sp>
            <p:sp>
              <p:nvSpPr>
                <p:cNvPr id="21566" name="Freeform 309"/>
                <p:cNvSpPr>
                  <a:spLocks noEditPoints="1"/>
                </p:cNvSpPr>
                <p:nvPr/>
              </p:nvSpPr>
              <p:spPr bwMode="auto">
                <a:xfrm>
                  <a:off x="2902" y="1031"/>
                  <a:ext cx="34" cy="51"/>
                </a:xfrm>
                <a:custGeom>
                  <a:avLst/>
                  <a:gdLst>
                    <a:gd name="T0" fmla="*/ 1 w 68"/>
                    <a:gd name="T1" fmla="*/ 0 h 103"/>
                    <a:gd name="T2" fmla="*/ 1 w 68"/>
                    <a:gd name="T3" fmla="*/ 0 h 103"/>
                    <a:gd name="T4" fmla="*/ 1 w 68"/>
                    <a:gd name="T5" fmla="*/ 1 h 103"/>
                    <a:gd name="T6" fmla="*/ 1 w 68"/>
                    <a:gd name="T7" fmla="*/ 1 h 103"/>
                    <a:gd name="T8" fmla="*/ 1 w 68"/>
                    <a:gd name="T9" fmla="*/ 1 h 103"/>
                    <a:gd name="T10" fmla="*/ 1 w 68"/>
                    <a:gd name="T11" fmla="*/ 1 h 103"/>
                    <a:gd name="T12" fmla="*/ 1 w 68"/>
                    <a:gd name="T13" fmla="*/ 1 h 103"/>
                    <a:gd name="T14" fmla="*/ 1 w 68"/>
                    <a:gd name="T15" fmla="*/ 1 h 103"/>
                    <a:gd name="T16" fmla="*/ 1 w 68"/>
                    <a:gd name="T17" fmla="*/ 1 h 103"/>
                    <a:gd name="T18" fmla="*/ 1 w 68"/>
                    <a:gd name="T19" fmla="*/ 0 h 103"/>
                    <a:gd name="T20" fmla="*/ 1 w 68"/>
                    <a:gd name="T21" fmla="*/ 0 h 103"/>
                    <a:gd name="T22" fmla="*/ 1 w 68"/>
                    <a:gd name="T23" fmla="*/ 0 h 103"/>
                    <a:gd name="T24" fmla="*/ 1 w 68"/>
                    <a:gd name="T25" fmla="*/ 0 h 103"/>
                    <a:gd name="T26" fmla="*/ 1 w 68"/>
                    <a:gd name="T27" fmla="*/ 0 h 103"/>
                    <a:gd name="T28" fmla="*/ 1 w 68"/>
                    <a:gd name="T29" fmla="*/ 0 h 103"/>
                    <a:gd name="T30" fmla="*/ 1 w 68"/>
                    <a:gd name="T31" fmla="*/ 0 h 103"/>
                    <a:gd name="T32" fmla="*/ 1 w 68"/>
                    <a:gd name="T33" fmla="*/ 0 h 103"/>
                    <a:gd name="T34" fmla="*/ 1 w 68"/>
                    <a:gd name="T35" fmla="*/ 0 h 103"/>
                    <a:gd name="T36" fmla="*/ 1 w 68"/>
                    <a:gd name="T37" fmla="*/ 0 h 103"/>
                    <a:gd name="T38" fmla="*/ 1 w 68"/>
                    <a:gd name="T39" fmla="*/ 0 h 103"/>
                    <a:gd name="T40" fmla="*/ 1 w 68"/>
                    <a:gd name="T41" fmla="*/ 0 h 103"/>
                    <a:gd name="T42" fmla="*/ 1 w 68"/>
                    <a:gd name="T43" fmla="*/ 0 h 103"/>
                    <a:gd name="T44" fmla="*/ 1 w 68"/>
                    <a:gd name="T45" fmla="*/ 0 h 103"/>
                    <a:gd name="T46" fmla="*/ 1 w 68"/>
                    <a:gd name="T47" fmla="*/ 0 h 103"/>
                    <a:gd name="T48" fmla="*/ 1 w 68"/>
                    <a:gd name="T49" fmla="*/ 0 h 103"/>
                    <a:gd name="T50" fmla="*/ 1 w 68"/>
                    <a:gd name="T51" fmla="*/ 0 h 103"/>
                    <a:gd name="T52" fmla="*/ 1 w 68"/>
                    <a:gd name="T53" fmla="*/ 1 h 103"/>
                    <a:gd name="T54" fmla="*/ 1 w 68"/>
                    <a:gd name="T55" fmla="*/ 1 h 103"/>
                    <a:gd name="T56" fmla="*/ 1 w 68"/>
                    <a:gd name="T57" fmla="*/ 1 h 103"/>
                    <a:gd name="T58" fmla="*/ 1 w 68"/>
                    <a:gd name="T59" fmla="*/ 1 h 103"/>
                    <a:gd name="T60" fmla="*/ 1 w 68"/>
                    <a:gd name="T61" fmla="*/ 1 h 103"/>
                    <a:gd name="T62" fmla="*/ 1 w 68"/>
                    <a:gd name="T63" fmla="*/ 1 h 103"/>
                    <a:gd name="T64" fmla="*/ 1 w 68"/>
                    <a:gd name="T65" fmla="*/ 1 h 103"/>
                    <a:gd name="T66" fmla="*/ 1 w 68"/>
                    <a:gd name="T67" fmla="*/ 1 h 103"/>
                    <a:gd name="T68" fmla="*/ 1 w 68"/>
                    <a:gd name="T69" fmla="*/ 0 h 103"/>
                    <a:gd name="T70" fmla="*/ 1 w 68"/>
                    <a:gd name="T71" fmla="*/ 0 h 103"/>
                    <a:gd name="T72" fmla="*/ 1 w 68"/>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103"/>
                    <a:gd name="T113" fmla="*/ 68 w 68"/>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103">
                      <a:moveTo>
                        <a:pt x="33" y="47"/>
                      </a:moveTo>
                      <a:lnTo>
                        <a:pt x="28" y="48"/>
                      </a:lnTo>
                      <a:lnTo>
                        <a:pt x="24" y="50"/>
                      </a:lnTo>
                      <a:lnTo>
                        <a:pt x="16" y="58"/>
                      </a:lnTo>
                      <a:lnTo>
                        <a:pt x="13" y="68"/>
                      </a:lnTo>
                      <a:lnTo>
                        <a:pt x="15" y="75"/>
                      </a:lnTo>
                      <a:lnTo>
                        <a:pt x="16" y="80"/>
                      </a:lnTo>
                      <a:lnTo>
                        <a:pt x="19" y="84"/>
                      </a:lnTo>
                      <a:lnTo>
                        <a:pt x="21" y="87"/>
                      </a:lnTo>
                      <a:lnTo>
                        <a:pt x="27" y="90"/>
                      </a:lnTo>
                      <a:lnTo>
                        <a:pt x="31" y="91"/>
                      </a:lnTo>
                      <a:lnTo>
                        <a:pt x="40" y="91"/>
                      </a:lnTo>
                      <a:lnTo>
                        <a:pt x="43" y="90"/>
                      </a:lnTo>
                      <a:lnTo>
                        <a:pt x="47" y="88"/>
                      </a:lnTo>
                      <a:lnTo>
                        <a:pt x="48" y="86"/>
                      </a:lnTo>
                      <a:lnTo>
                        <a:pt x="54" y="78"/>
                      </a:lnTo>
                      <a:lnTo>
                        <a:pt x="55" y="74"/>
                      </a:lnTo>
                      <a:lnTo>
                        <a:pt x="55" y="64"/>
                      </a:lnTo>
                      <a:lnTo>
                        <a:pt x="52" y="56"/>
                      </a:lnTo>
                      <a:lnTo>
                        <a:pt x="48" y="54"/>
                      </a:lnTo>
                      <a:lnTo>
                        <a:pt x="43" y="48"/>
                      </a:lnTo>
                      <a:lnTo>
                        <a:pt x="39" y="48"/>
                      </a:lnTo>
                      <a:lnTo>
                        <a:pt x="33" y="47"/>
                      </a:lnTo>
                      <a:close/>
                      <a:moveTo>
                        <a:pt x="37" y="0"/>
                      </a:moveTo>
                      <a:lnTo>
                        <a:pt x="48" y="3"/>
                      </a:lnTo>
                      <a:lnTo>
                        <a:pt x="54" y="6"/>
                      </a:lnTo>
                      <a:lnTo>
                        <a:pt x="58" y="8"/>
                      </a:lnTo>
                      <a:lnTo>
                        <a:pt x="63" y="16"/>
                      </a:lnTo>
                      <a:lnTo>
                        <a:pt x="66" y="22"/>
                      </a:lnTo>
                      <a:lnTo>
                        <a:pt x="67" y="27"/>
                      </a:lnTo>
                      <a:lnTo>
                        <a:pt x="54" y="28"/>
                      </a:lnTo>
                      <a:lnTo>
                        <a:pt x="51" y="20"/>
                      </a:lnTo>
                      <a:lnTo>
                        <a:pt x="48" y="19"/>
                      </a:lnTo>
                      <a:lnTo>
                        <a:pt x="43" y="14"/>
                      </a:lnTo>
                      <a:lnTo>
                        <a:pt x="40" y="12"/>
                      </a:lnTo>
                      <a:lnTo>
                        <a:pt x="37" y="12"/>
                      </a:lnTo>
                      <a:lnTo>
                        <a:pt x="31" y="14"/>
                      </a:lnTo>
                      <a:lnTo>
                        <a:pt x="25" y="15"/>
                      </a:lnTo>
                      <a:lnTo>
                        <a:pt x="23" y="19"/>
                      </a:lnTo>
                      <a:lnTo>
                        <a:pt x="20" y="22"/>
                      </a:lnTo>
                      <a:lnTo>
                        <a:pt x="16" y="27"/>
                      </a:lnTo>
                      <a:lnTo>
                        <a:pt x="15" y="36"/>
                      </a:lnTo>
                      <a:lnTo>
                        <a:pt x="13" y="50"/>
                      </a:lnTo>
                      <a:lnTo>
                        <a:pt x="17" y="46"/>
                      </a:lnTo>
                      <a:lnTo>
                        <a:pt x="20" y="42"/>
                      </a:lnTo>
                      <a:lnTo>
                        <a:pt x="24" y="39"/>
                      </a:lnTo>
                      <a:lnTo>
                        <a:pt x="28" y="38"/>
                      </a:lnTo>
                      <a:lnTo>
                        <a:pt x="33" y="36"/>
                      </a:lnTo>
                      <a:lnTo>
                        <a:pt x="44" y="36"/>
                      </a:lnTo>
                      <a:lnTo>
                        <a:pt x="50" y="38"/>
                      </a:lnTo>
                      <a:lnTo>
                        <a:pt x="55" y="40"/>
                      </a:lnTo>
                      <a:lnTo>
                        <a:pt x="59" y="44"/>
                      </a:lnTo>
                      <a:lnTo>
                        <a:pt x="66" y="55"/>
                      </a:lnTo>
                      <a:lnTo>
                        <a:pt x="68" y="68"/>
                      </a:lnTo>
                      <a:lnTo>
                        <a:pt x="67" y="75"/>
                      </a:lnTo>
                      <a:lnTo>
                        <a:pt x="66" y="80"/>
                      </a:lnTo>
                      <a:lnTo>
                        <a:pt x="63" y="86"/>
                      </a:lnTo>
                      <a:lnTo>
                        <a:pt x="62" y="90"/>
                      </a:lnTo>
                      <a:lnTo>
                        <a:pt x="59" y="94"/>
                      </a:lnTo>
                      <a:lnTo>
                        <a:pt x="56" y="96"/>
                      </a:lnTo>
                      <a:lnTo>
                        <a:pt x="52" y="99"/>
                      </a:lnTo>
                      <a:lnTo>
                        <a:pt x="47" y="102"/>
                      </a:lnTo>
                      <a:lnTo>
                        <a:pt x="42" y="103"/>
                      </a:lnTo>
                      <a:lnTo>
                        <a:pt x="36" y="103"/>
                      </a:lnTo>
                      <a:lnTo>
                        <a:pt x="21" y="100"/>
                      </a:lnTo>
                      <a:lnTo>
                        <a:pt x="11" y="91"/>
                      </a:lnTo>
                      <a:lnTo>
                        <a:pt x="5" y="83"/>
                      </a:lnTo>
                      <a:lnTo>
                        <a:pt x="1" y="71"/>
                      </a:lnTo>
                      <a:lnTo>
                        <a:pt x="0" y="55"/>
                      </a:lnTo>
                      <a:lnTo>
                        <a:pt x="1" y="38"/>
                      </a:lnTo>
                      <a:lnTo>
                        <a:pt x="5" y="23"/>
                      </a:lnTo>
                      <a:lnTo>
                        <a:pt x="12" y="12"/>
                      </a:lnTo>
                      <a:lnTo>
                        <a:pt x="23" y="4"/>
                      </a:lnTo>
                      <a:lnTo>
                        <a:pt x="37" y="0"/>
                      </a:lnTo>
                      <a:close/>
                    </a:path>
                  </a:pathLst>
                </a:custGeom>
                <a:solidFill>
                  <a:srgbClr val="000000"/>
                </a:solidFill>
                <a:ln w="0">
                  <a:solidFill>
                    <a:srgbClr val="000000"/>
                  </a:solidFill>
                  <a:prstDash val="solid"/>
                  <a:round/>
                  <a:headEnd/>
                  <a:tailEnd/>
                </a:ln>
              </p:spPr>
              <p:txBody>
                <a:bodyPr/>
                <a:lstStyle/>
                <a:p>
                  <a:endParaRPr lang="en-US"/>
                </a:p>
              </p:txBody>
            </p:sp>
            <p:sp>
              <p:nvSpPr>
                <p:cNvPr id="21567" name="Freeform 310"/>
                <p:cNvSpPr>
                  <a:spLocks/>
                </p:cNvSpPr>
                <p:nvPr/>
              </p:nvSpPr>
              <p:spPr bwMode="auto">
                <a:xfrm>
                  <a:off x="2941" y="1031"/>
                  <a:ext cx="34" cy="51"/>
                </a:xfrm>
                <a:custGeom>
                  <a:avLst/>
                  <a:gdLst>
                    <a:gd name="T0" fmla="*/ 1 w 67"/>
                    <a:gd name="T1" fmla="*/ 0 h 103"/>
                    <a:gd name="T2" fmla="*/ 1 w 67"/>
                    <a:gd name="T3" fmla="*/ 0 h 103"/>
                    <a:gd name="T4" fmla="*/ 1 w 67"/>
                    <a:gd name="T5" fmla="*/ 0 h 103"/>
                    <a:gd name="T6" fmla="*/ 1 w 67"/>
                    <a:gd name="T7" fmla="*/ 0 h 103"/>
                    <a:gd name="T8" fmla="*/ 1 w 67"/>
                    <a:gd name="T9" fmla="*/ 0 h 103"/>
                    <a:gd name="T10" fmla="*/ 1 w 67"/>
                    <a:gd name="T11" fmla="*/ 0 h 103"/>
                    <a:gd name="T12" fmla="*/ 1 w 67"/>
                    <a:gd name="T13" fmla="*/ 0 h 103"/>
                    <a:gd name="T14" fmla="*/ 2 w 67"/>
                    <a:gd name="T15" fmla="*/ 1 h 103"/>
                    <a:gd name="T16" fmla="*/ 1 w 67"/>
                    <a:gd name="T17" fmla="*/ 1 h 103"/>
                    <a:gd name="T18" fmla="*/ 1 w 67"/>
                    <a:gd name="T19" fmla="*/ 1 h 103"/>
                    <a:gd name="T20" fmla="*/ 1 w 67"/>
                    <a:gd name="T21" fmla="*/ 1 h 103"/>
                    <a:gd name="T22" fmla="*/ 1 w 67"/>
                    <a:gd name="T23" fmla="*/ 1 h 103"/>
                    <a:gd name="T24" fmla="*/ 1 w 67"/>
                    <a:gd name="T25" fmla="*/ 1 h 103"/>
                    <a:gd name="T26" fmla="*/ 1 w 67"/>
                    <a:gd name="T27" fmla="*/ 1 h 103"/>
                    <a:gd name="T28" fmla="*/ 1 w 67"/>
                    <a:gd name="T29" fmla="*/ 1 h 103"/>
                    <a:gd name="T30" fmla="*/ 1 w 67"/>
                    <a:gd name="T31" fmla="*/ 1 h 103"/>
                    <a:gd name="T32" fmla="*/ 1 w 67"/>
                    <a:gd name="T33" fmla="*/ 1 h 103"/>
                    <a:gd name="T34" fmla="*/ 1 w 67"/>
                    <a:gd name="T35" fmla="*/ 1 h 103"/>
                    <a:gd name="T36" fmla="*/ 1 w 67"/>
                    <a:gd name="T37" fmla="*/ 1 h 103"/>
                    <a:gd name="T38" fmla="*/ 1 w 67"/>
                    <a:gd name="T39" fmla="*/ 0 h 103"/>
                    <a:gd name="T40" fmla="*/ 1 w 67"/>
                    <a:gd name="T41" fmla="*/ 0 h 103"/>
                    <a:gd name="T42" fmla="*/ 1 w 67"/>
                    <a:gd name="T43" fmla="*/ 0 h 103"/>
                    <a:gd name="T44" fmla="*/ 1 w 67"/>
                    <a:gd name="T45" fmla="*/ 0 h 103"/>
                    <a:gd name="T46" fmla="*/ 1 w 67"/>
                    <a:gd name="T47" fmla="*/ 0 h 103"/>
                    <a:gd name="T48" fmla="*/ 1 w 67"/>
                    <a:gd name="T49" fmla="*/ 0 h 103"/>
                    <a:gd name="T50" fmla="*/ 1 w 67"/>
                    <a:gd name="T51" fmla="*/ 0 h 103"/>
                    <a:gd name="T52" fmla="*/ 1 w 67"/>
                    <a:gd name="T53" fmla="*/ 0 h 103"/>
                    <a:gd name="T54" fmla="*/ 1 w 67"/>
                    <a:gd name="T55" fmla="*/ 0 h 103"/>
                    <a:gd name="T56" fmla="*/ 1 w 67"/>
                    <a:gd name="T57" fmla="*/ 0 h 103"/>
                    <a:gd name="T58" fmla="*/ 1 w 67"/>
                    <a:gd name="T59" fmla="*/ 0 h 103"/>
                    <a:gd name="T60" fmla="*/ 1 w 67"/>
                    <a:gd name="T61" fmla="*/ 0 h 103"/>
                    <a:gd name="T62" fmla="*/ 1 w 67"/>
                    <a:gd name="T63" fmla="*/ 0 h 103"/>
                    <a:gd name="T64" fmla="*/ 1 w 67"/>
                    <a:gd name="T65" fmla="*/ 0 h 103"/>
                    <a:gd name="T66" fmla="*/ 1 w 67"/>
                    <a:gd name="T67" fmla="*/ 0 h 103"/>
                    <a:gd name="T68" fmla="*/ 1 w 67"/>
                    <a:gd name="T69" fmla="*/ 0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
                    <a:gd name="T106" fmla="*/ 0 h 103"/>
                    <a:gd name="T107" fmla="*/ 67 w 67"/>
                    <a:gd name="T108" fmla="*/ 103 h 1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 h="103">
                      <a:moveTo>
                        <a:pt x="31" y="0"/>
                      </a:moveTo>
                      <a:lnTo>
                        <a:pt x="41" y="3"/>
                      </a:lnTo>
                      <a:lnTo>
                        <a:pt x="45" y="4"/>
                      </a:lnTo>
                      <a:lnTo>
                        <a:pt x="51" y="7"/>
                      </a:lnTo>
                      <a:lnTo>
                        <a:pt x="55" y="10"/>
                      </a:lnTo>
                      <a:lnTo>
                        <a:pt x="57" y="14"/>
                      </a:lnTo>
                      <a:lnTo>
                        <a:pt x="60" y="22"/>
                      </a:lnTo>
                      <a:lnTo>
                        <a:pt x="60" y="30"/>
                      </a:lnTo>
                      <a:lnTo>
                        <a:pt x="57" y="38"/>
                      </a:lnTo>
                      <a:lnTo>
                        <a:pt x="55" y="42"/>
                      </a:lnTo>
                      <a:lnTo>
                        <a:pt x="51" y="44"/>
                      </a:lnTo>
                      <a:lnTo>
                        <a:pt x="48" y="46"/>
                      </a:lnTo>
                      <a:lnTo>
                        <a:pt x="53" y="48"/>
                      </a:lnTo>
                      <a:lnTo>
                        <a:pt x="57" y="51"/>
                      </a:lnTo>
                      <a:lnTo>
                        <a:pt x="65" y="63"/>
                      </a:lnTo>
                      <a:lnTo>
                        <a:pt x="67" y="67"/>
                      </a:lnTo>
                      <a:lnTo>
                        <a:pt x="67" y="71"/>
                      </a:lnTo>
                      <a:lnTo>
                        <a:pt x="64" y="83"/>
                      </a:lnTo>
                      <a:lnTo>
                        <a:pt x="56" y="95"/>
                      </a:lnTo>
                      <a:lnTo>
                        <a:pt x="47" y="102"/>
                      </a:lnTo>
                      <a:lnTo>
                        <a:pt x="33" y="103"/>
                      </a:lnTo>
                      <a:lnTo>
                        <a:pt x="21" y="102"/>
                      </a:lnTo>
                      <a:lnTo>
                        <a:pt x="11" y="96"/>
                      </a:lnTo>
                      <a:lnTo>
                        <a:pt x="7" y="91"/>
                      </a:lnTo>
                      <a:lnTo>
                        <a:pt x="4" y="87"/>
                      </a:lnTo>
                      <a:lnTo>
                        <a:pt x="1" y="82"/>
                      </a:lnTo>
                      <a:lnTo>
                        <a:pt x="0" y="75"/>
                      </a:lnTo>
                      <a:lnTo>
                        <a:pt x="13" y="74"/>
                      </a:lnTo>
                      <a:lnTo>
                        <a:pt x="16" y="82"/>
                      </a:lnTo>
                      <a:lnTo>
                        <a:pt x="24" y="90"/>
                      </a:lnTo>
                      <a:lnTo>
                        <a:pt x="28" y="91"/>
                      </a:lnTo>
                      <a:lnTo>
                        <a:pt x="37" y="91"/>
                      </a:lnTo>
                      <a:lnTo>
                        <a:pt x="41" y="90"/>
                      </a:lnTo>
                      <a:lnTo>
                        <a:pt x="44" y="88"/>
                      </a:lnTo>
                      <a:lnTo>
                        <a:pt x="48" y="86"/>
                      </a:lnTo>
                      <a:lnTo>
                        <a:pt x="51" y="82"/>
                      </a:lnTo>
                      <a:lnTo>
                        <a:pt x="53" y="76"/>
                      </a:lnTo>
                      <a:lnTo>
                        <a:pt x="53" y="67"/>
                      </a:lnTo>
                      <a:lnTo>
                        <a:pt x="52" y="63"/>
                      </a:lnTo>
                      <a:lnTo>
                        <a:pt x="51" y="60"/>
                      </a:lnTo>
                      <a:lnTo>
                        <a:pt x="44" y="54"/>
                      </a:lnTo>
                      <a:lnTo>
                        <a:pt x="40" y="52"/>
                      </a:lnTo>
                      <a:lnTo>
                        <a:pt x="29" y="52"/>
                      </a:lnTo>
                      <a:lnTo>
                        <a:pt x="25" y="54"/>
                      </a:lnTo>
                      <a:lnTo>
                        <a:pt x="27" y="42"/>
                      </a:lnTo>
                      <a:lnTo>
                        <a:pt x="32" y="42"/>
                      </a:lnTo>
                      <a:lnTo>
                        <a:pt x="37" y="40"/>
                      </a:lnTo>
                      <a:lnTo>
                        <a:pt x="41" y="39"/>
                      </a:lnTo>
                      <a:lnTo>
                        <a:pt x="47" y="34"/>
                      </a:lnTo>
                      <a:lnTo>
                        <a:pt x="47" y="31"/>
                      </a:lnTo>
                      <a:lnTo>
                        <a:pt x="48" y="27"/>
                      </a:lnTo>
                      <a:lnTo>
                        <a:pt x="47" y="23"/>
                      </a:lnTo>
                      <a:lnTo>
                        <a:pt x="45" y="20"/>
                      </a:lnTo>
                      <a:lnTo>
                        <a:pt x="43" y="16"/>
                      </a:lnTo>
                      <a:lnTo>
                        <a:pt x="40" y="14"/>
                      </a:lnTo>
                      <a:lnTo>
                        <a:pt x="37" y="14"/>
                      </a:lnTo>
                      <a:lnTo>
                        <a:pt x="33" y="12"/>
                      </a:lnTo>
                      <a:lnTo>
                        <a:pt x="28" y="12"/>
                      </a:lnTo>
                      <a:lnTo>
                        <a:pt x="24" y="15"/>
                      </a:lnTo>
                      <a:lnTo>
                        <a:pt x="21" y="16"/>
                      </a:lnTo>
                      <a:lnTo>
                        <a:pt x="19" y="20"/>
                      </a:lnTo>
                      <a:lnTo>
                        <a:pt x="15" y="28"/>
                      </a:lnTo>
                      <a:lnTo>
                        <a:pt x="3" y="27"/>
                      </a:lnTo>
                      <a:lnTo>
                        <a:pt x="5" y="16"/>
                      </a:lnTo>
                      <a:lnTo>
                        <a:pt x="8" y="12"/>
                      </a:lnTo>
                      <a:lnTo>
                        <a:pt x="12" y="8"/>
                      </a:lnTo>
                      <a:lnTo>
                        <a:pt x="16" y="6"/>
                      </a:lnTo>
                      <a:lnTo>
                        <a:pt x="21" y="3"/>
                      </a:lnTo>
                      <a:lnTo>
                        <a:pt x="27" y="2"/>
                      </a:lnTo>
                      <a:lnTo>
                        <a:pt x="31" y="0"/>
                      </a:lnTo>
                      <a:close/>
                    </a:path>
                  </a:pathLst>
                </a:custGeom>
                <a:solidFill>
                  <a:srgbClr val="000000"/>
                </a:solidFill>
                <a:ln w="0">
                  <a:solidFill>
                    <a:srgbClr val="000000"/>
                  </a:solidFill>
                  <a:prstDash val="solid"/>
                  <a:round/>
                  <a:headEnd/>
                  <a:tailEnd/>
                </a:ln>
              </p:spPr>
              <p:txBody>
                <a:bodyPr/>
                <a:lstStyle/>
                <a:p>
                  <a:endParaRPr lang="en-US"/>
                </a:p>
              </p:txBody>
            </p:sp>
            <p:sp>
              <p:nvSpPr>
                <p:cNvPr id="21568" name="Line 311"/>
                <p:cNvSpPr>
                  <a:spLocks noChangeShapeType="1"/>
                </p:cNvSpPr>
                <p:nvPr/>
              </p:nvSpPr>
              <p:spPr bwMode="auto">
                <a:xfrm>
                  <a:off x="2991" y="581"/>
                  <a:ext cx="19" cy="0"/>
                </a:xfrm>
                <a:prstGeom prst="line">
                  <a:avLst/>
                </a:prstGeom>
                <a:noFill/>
                <a:ln w="3175">
                  <a:solidFill>
                    <a:srgbClr val="000000"/>
                  </a:solidFill>
                  <a:round/>
                  <a:headEnd/>
                  <a:tailEnd/>
                </a:ln>
              </p:spPr>
              <p:txBody>
                <a:bodyPr/>
                <a:lstStyle/>
                <a:p>
                  <a:endParaRPr lang="en-US"/>
                </a:p>
              </p:txBody>
            </p:sp>
            <p:sp>
              <p:nvSpPr>
                <p:cNvPr id="21569" name="Line 312"/>
                <p:cNvSpPr>
                  <a:spLocks noChangeShapeType="1"/>
                </p:cNvSpPr>
                <p:nvPr/>
              </p:nvSpPr>
              <p:spPr bwMode="auto">
                <a:xfrm flipH="1">
                  <a:off x="4869" y="581"/>
                  <a:ext cx="20" cy="0"/>
                </a:xfrm>
                <a:prstGeom prst="line">
                  <a:avLst/>
                </a:prstGeom>
                <a:noFill/>
                <a:ln w="3175">
                  <a:solidFill>
                    <a:srgbClr val="000000"/>
                  </a:solidFill>
                  <a:round/>
                  <a:headEnd/>
                  <a:tailEnd/>
                </a:ln>
              </p:spPr>
              <p:txBody>
                <a:bodyPr/>
                <a:lstStyle/>
                <a:p>
                  <a:endParaRPr lang="en-US"/>
                </a:p>
              </p:txBody>
            </p:sp>
            <p:sp>
              <p:nvSpPr>
                <p:cNvPr id="21570" name="Freeform 313"/>
                <p:cNvSpPr>
                  <a:spLocks noEditPoints="1"/>
                </p:cNvSpPr>
                <p:nvPr/>
              </p:nvSpPr>
              <p:spPr bwMode="auto">
                <a:xfrm>
                  <a:off x="2902" y="557"/>
                  <a:ext cx="34" cy="51"/>
                </a:xfrm>
                <a:custGeom>
                  <a:avLst/>
                  <a:gdLst>
                    <a:gd name="T0" fmla="*/ 1 w 68"/>
                    <a:gd name="T1" fmla="*/ 0 h 103"/>
                    <a:gd name="T2" fmla="*/ 1 w 68"/>
                    <a:gd name="T3" fmla="*/ 0 h 103"/>
                    <a:gd name="T4" fmla="*/ 1 w 68"/>
                    <a:gd name="T5" fmla="*/ 1 h 103"/>
                    <a:gd name="T6" fmla="*/ 1 w 68"/>
                    <a:gd name="T7" fmla="*/ 1 h 103"/>
                    <a:gd name="T8" fmla="*/ 1 w 68"/>
                    <a:gd name="T9" fmla="*/ 1 h 103"/>
                    <a:gd name="T10" fmla="*/ 1 w 68"/>
                    <a:gd name="T11" fmla="*/ 1 h 103"/>
                    <a:gd name="T12" fmla="*/ 1 w 68"/>
                    <a:gd name="T13" fmla="*/ 1 h 103"/>
                    <a:gd name="T14" fmla="*/ 1 w 68"/>
                    <a:gd name="T15" fmla="*/ 1 h 103"/>
                    <a:gd name="T16" fmla="*/ 1 w 68"/>
                    <a:gd name="T17" fmla="*/ 1 h 103"/>
                    <a:gd name="T18" fmla="*/ 1 w 68"/>
                    <a:gd name="T19" fmla="*/ 0 h 103"/>
                    <a:gd name="T20" fmla="*/ 1 w 68"/>
                    <a:gd name="T21" fmla="*/ 0 h 103"/>
                    <a:gd name="T22" fmla="*/ 1 w 68"/>
                    <a:gd name="T23" fmla="*/ 0 h 103"/>
                    <a:gd name="T24" fmla="*/ 1 w 68"/>
                    <a:gd name="T25" fmla="*/ 0 h 103"/>
                    <a:gd name="T26" fmla="*/ 1 w 68"/>
                    <a:gd name="T27" fmla="*/ 0 h 103"/>
                    <a:gd name="T28" fmla="*/ 1 w 68"/>
                    <a:gd name="T29" fmla="*/ 0 h 103"/>
                    <a:gd name="T30" fmla="*/ 1 w 68"/>
                    <a:gd name="T31" fmla="*/ 0 h 103"/>
                    <a:gd name="T32" fmla="*/ 1 w 68"/>
                    <a:gd name="T33" fmla="*/ 0 h 103"/>
                    <a:gd name="T34" fmla="*/ 1 w 68"/>
                    <a:gd name="T35" fmla="*/ 0 h 103"/>
                    <a:gd name="T36" fmla="*/ 1 w 68"/>
                    <a:gd name="T37" fmla="*/ 0 h 103"/>
                    <a:gd name="T38" fmla="*/ 1 w 68"/>
                    <a:gd name="T39" fmla="*/ 0 h 103"/>
                    <a:gd name="T40" fmla="*/ 1 w 68"/>
                    <a:gd name="T41" fmla="*/ 0 h 103"/>
                    <a:gd name="T42" fmla="*/ 1 w 68"/>
                    <a:gd name="T43" fmla="*/ 0 h 103"/>
                    <a:gd name="T44" fmla="*/ 1 w 68"/>
                    <a:gd name="T45" fmla="*/ 0 h 103"/>
                    <a:gd name="T46" fmla="*/ 1 w 68"/>
                    <a:gd name="T47" fmla="*/ 0 h 103"/>
                    <a:gd name="T48" fmla="*/ 1 w 68"/>
                    <a:gd name="T49" fmla="*/ 0 h 103"/>
                    <a:gd name="T50" fmla="*/ 1 w 68"/>
                    <a:gd name="T51" fmla="*/ 0 h 103"/>
                    <a:gd name="T52" fmla="*/ 1 w 68"/>
                    <a:gd name="T53" fmla="*/ 1 h 103"/>
                    <a:gd name="T54" fmla="*/ 1 w 68"/>
                    <a:gd name="T55" fmla="*/ 1 h 103"/>
                    <a:gd name="T56" fmla="*/ 1 w 68"/>
                    <a:gd name="T57" fmla="*/ 1 h 103"/>
                    <a:gd name="T58" fmla="*/ 1 w 68"/>
                    <a:gd name="T59" fmla="*/ 1 h 103"/>
                    <a:gd name="T60" fmla="*/ 1 w 68"/>
                    <a:gd name="T61" fmla="*/ 1 h 103"/>
                    <a:gd name="T62" fmla="*/ 1 w 68"/>
                    <a:gd name="T63" fmla="*/ 1 h 103"/>
                    <a:gd name="T64" fmla="*/ 1 w 68"/>
                    <a:gd name="T65" fmla="*/ 1 h 103"/>
                    <a:gd name="T66" fmla="*/ 1 w 68"/>
                    <a:gd name="T67" fmla="*/ 1 h 103"/>
                    <a:gd name="T68" fmla="*/ 1 w 68"/>
                    <a:gd name="T69" fmla="*/ 0 h 103"/>
                    <a:gd name="T70" fmla="*/ 1 w 68"/>
                    <a:gd name="T71" fmla="*/ 0 h 103"/>
                    <a:gd name="T72" fmla="*/ 1 w 68"/>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103"/>
                    <a:gd name="T113" fmla="*/ 68 w 68"/>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103">
                      <a:moveTo>
                        <a:pt x="33" y="47"/>
                      </a:moveTo>
                      <a:lnTo>
                        <a:pt x="28" y="48"/>
                      </a:lnTo>
                      <a:lnTo>
                        <a:pt x="24" y="50"/>
                      </a:lnTo>
                      <a:lnTo>
                        <a:pt x="16" y="58"/>
                      </a:lnTo>
                      <a:lnTo>
                        <a:pt x="13" y="68"/>
                      </a:lnTo>
                      <a:lnTo>
                        <a:pt x="15" y="75"/>
                      </a:lnTo>
                      <a:lnTo>
                        <a:pt x="16" y="80"/>
                      </a:lnTo>
                      <a:lnTo>
                        <a:pt x="19" y="85"/>
                      </a:lnTo>
                      <a:lnTo>
                        <a:pt x="21" y="87"/>
                      </a:lnTo>
                      <a:lnTo>
                        <a:pt x="27" y="90"/>
                      </a:lnTo>
                      <a:lnTo>
                        <a:pt x="31" y="91"/>
                      </a:lnTo>
                      <a:lnTo>
                        <a:pt x="40" y="91"/>
                      </a:lnTo>
                      <a:lnTo>
                        <a:pt x="43" y="90"/>
                      </a:lnTo>
                      <a:lnTo>
                        <a:pt x="47" y="89"/>
                      </a:lnTo>
                      <a:lnTo>
                        <a:pt x="48" y="86"/>
                      </a:lnTo>
                      <a:lnTo>
                        <a:pt x="54" y="78"/>
                      </a:lnTo>
                      <a:lnTo>
                        <a:pt x="55" y="74"/>
                      </a:lnTo>
                      <a:lnTo>
                        <a:pt x="55" y="64"/>
                      </a:lnTo>
                      <a:lnTo>
                        <a:pt x="52" y="56"/>
                      </a:lnTo>
                      <a:lnTo>
                        <a:pt x="48" y="54"/>
                      </a:lnTo>
                      <a:lnTo>
                        <a:pt x="43" y="48"/>
                      </a:lnTo>
                      <a:lnTo>
                        <a:pt x="39" y="48"/>
                      </a:lnTo>
                      <a:lnTo>
                        <a:pt x="33" y="47"/>
                      </a:lnTo>
                      <a:close/>
                      <a:moveTo>
                        <a:pt x="37" y="0"/>
                      </a:moveTo>
                      <a:lnTo>
                        <a:pt x="48" y="3"/>
                      </a:lnTo>
                      <a:lnTo>
                        <a:pt x="54" y="6"/>
                      </a:lnTo>
                      <a:lnTo>
                        <a:pt x="58" y="8"/>
                      </a:lnTo>
                      <a:lnTo>
                        <a:pt x="63" y="16"/>
                      </a:lnTo>
                      <a:lnTo>
                        <a:pt x="66" y="22"/>
                      </a:lnTo>
                      <a:lnTo>
                        <a:pt x="67" y="27"/>
                      </a:lnTo>
                      <a:lnTo>
                        <a:pt x="54" y="28"/>
                      </a:lnTo>
                      <a:lnTo>
                        <a:pt x="51" y="20"/>
                      </a:lnTo>
                      <a:lnTo>
                        <a:pt x="48" y="19"/>
                      </a:lnTo>
                      <a:lnTo>
                        <a:pt x="43" y="14"/>
                      </a:lnTo>
                      <a:lnTo>
                        <a:pt x="40" y="12"/>
                      </a:lnTo>
                      <a:lnTo>
                        <a:pt x="37" y="12"/>
                      </a:lnTo>
                      <a:lnTo>
                        <a:pt x="31" y="14"/>
                      </a:lnTo>
                      <a:lnTo>
                        <a:pt x="25" y="15"/>
                      </a:lnTo>
                      <a:lnTo>
                        <a:pt x="23" y="19"/>
                      </a:lnTo>
                      <a:lnTo>
                        <a:pt x="20" y="22"/>
                      </a:lnTo>
                      <a:lnTo>
                        <a:pt x="16" y="27"/>
                      </a:lnTo>
                      <a:lnTo>
                        <a:pt x="15" y="36"/>
                      </a:lnTo>
                      <a:lnTo>
                        <a:pt x="13" y="50"/>
                      </a:lnTo>
                      <a:lnTo>
                        <a:pt x="17" y="46"/>
                      </a:lnTo>
                      <a:lnTo>
                        <a:pt x="20" y="42"/>
                      </a:lnTo>
                      <a:lnTo>
                        <a:pt x="24" y="39"/>
                      </a:lnTo>
                      <a:lnTo>
                        <a:pt x="28" y="38"/>
                      </a:lnTo>
                      <a:lnTo>
                        <a:pt x="33" y="36"/>
                      </a:lnTo>
                      <a:lnTo>
                        <a:pt x="44" y="36"/>
                      </a:lnTo>
                      <a:lnTo>
                        <a:pt x="50" y="38"/>
                      </a:lnTo>
                      <a:lnTo>
                        <a:pt x="55" y="40"/>
                      </a:lnTo>
                      <a:lnTo>
                        <a:pt x="59" y="44"/>
                      </a:lnTo>
                      <a:lnTo>
                        <a:pt x="66" y="55"/>
                      </a:lnTo>
                      <a:lnTo>
                        <a:pt x="68" y="68"/>
                      </a:lnTo>
                      <a:lnTo>
                        <a:pt x="67" y="75"/>
                      </a:lnTo>
                      <a:lnTo>
                        <a:pt x="66" y="80"/>
                      </a:lnTo>
                      <a:lnTo>
                        <a:pt x="63" y="86"/>
                      </a:lnTo>
                      <a:lnTo>
                        <a:pt x="62" y="90"/>
                      </a:lnTo>
                      <a:lnTo>
                        <a:pt x="59" y="94"/>
                      </a:lnTo>
                      <a:lnTo>
                        <a:pt x="56" y="97"/>
                      </a:lnTo>
                      <a:lnTo>
                        <a:pt x="52" y="99"/>
                      </a:lnTo>
                      <a:lnTo>
                        <a:pt x="47" y="102"/>
                      </a:lnTo>
                      <a:lnTo>
                        <a:pt x="42" y="103"/>
                      </a:lnTo>
                      <a:lnTo>
                        <a:pt x="36" y="103"/>
                      </a:lnTo>
                      <a:lnTo>
                        <a:pt x="21" y="101"/>
                      </a:lnTo>
                      <a:lnTo>
                        <a:pt x="11" y="91"/>
                      </a:lnTo>
                      <a:lnTo>
                        <a:pt x="5" y="83"/>
                      </a:lnTo>
                      <a:lnTo>
                        <a:pt x="1" y="71"/>
                      </a:lnTo>
                      <a:lnTo>
                        <a:pt x="0" y="55"/>
                      </a:lnTo>
                      <a:lnTo>
                        <a:pt x="1" y="38"/>
                      </a:lnTo>
                      <a:lnTo>
                        <a:pt x="5" y="23"/>
                      </a:lnTo>
                      <a:lnTo>
                        <a:pt x="12" y="12"/>
                      </a:lnTo>
                      <a:lnTo>
                        <a:pt x="23" y="4"/>
                      </a:lnTo>
                      <a:lnTo>
                        <a:pt x="37" y="0"/>
                      </a:lnTo>
                      <a:close/>
                    </a:path>
                  </a:pathLst>
                </a:custGeom>
                <a:solidFill>
                  <a:srgbClr val="000000"/>
                </a:solidFill>
                <a:ln w="0">
                  <a:solidFill>
                    <a:srgbClr val="000000"/>
                  </a:solidFill>
                  <a:prstDash val="solid"/>
                  <a:round/>
                  <a:headEnd/>
                  <a:tailEnd/>
                </a:ln>
              </p:spPr>
              <p:txBody>
                <a:bodyPr/>
                <a:lstStyle/>
                <a:p>
                  <a:endParaRPr lang="en-US"/>
                </a:p>
              </p:txBody>
            </p:sp>
            <p:sp>
              <p:nvSpPr>
                <p:cNvPr id="21571" name="Freeform 314"/>
                <p:cNvSpPr>
                  <a:spLocks noEditPoints="1"/>
                </p:cNvSpPr>
                <p:nvPr/>
              </p:nvSpPr>
              <p:spPr bwMode="auto">
                <a:xfrm>
                  <a:off x="2939" y="557"/>
                  <a:ext cx="36" cy="50"/>
                </a:xfrm>
                <a:custGeom>
                  <a:avLst/>
                  <a:gdLst>
                    <a:gd name="T0" fmla="*/ 1 w 71"/>
                    <a:gd name="T1" fmla="*/ 1 h 100"/>
                    <a:gd name="T2" fmla="*/ 1 w 71"/>
                    <a:gd name="T3" fmla="*/ 1 h 100"/>
                    <a:gd name="T4" fmla="*/ 1 w 71"/>
                    <a:gd name="T5" fmla="*/ 1 h 100"/>
                    <a:gd name="T6" fmla="*/ 1 w 71"/>
                    <a:gd name="T7" fmla="*/ 1 h 100"/>
                    <a:gd name="T8" fmla="*/ 1 w 71"/>
                    <a:gd name="T9" fmla="*/ 0 h 100"/>
                    <a:gd name="T10" fmla="*/ 1 w 71"/>
                    <a:gd name="T11" fmla="*/ 0 h 100"/>
                    <a:gd name="T12" fmla="*/ 1 w 71"/>
                    <a:gd name="T13" fmla="*/ 1 h 100"/>
                    <a:gd name="T14" fmla="*/ 2 w 71"/>
                    <a:gd name="T15" fmla="*/ 1 h 100"/>
                    <a:gd name="T16" fmla="*/ 2 w 71"/>
                    <a:gd name="T17" fmla="*/ 2 h 100"/>
                    <a:gd name="T18" fmla="*/ 1 w 71"/>
                    <a:gd name="T19" fmla="*/ 2 h 100"/>
                    <a:gd name="T20" fmla="*/ 1 w 71"/>
                    <a:gd name="T21" fmla="*/ 2 h 100"/>
                    <a:gd name="T22" fmla="*/ 1 w 71"/>
                    <a:gd name="T23" fmla="*/ 2 h 100"/>
                    <a:gd name="T24" fmla="*/ 1 w 71"/>
                    <a:gd name="T25" fmla="*/ 2 h 100"/>
                    <a:gd name="T26" fmla="*/ 0 w 71"/>
                    <a:gd name="T27" fmla="*/ 2 h 100"/>
                    <a:gd name="T28" fmla="*/ 0 w 71"/>
                    <a:gd name="T29" fmla="*/ 1 h 100"/>
                    <a:gd name="T30" fmla="*/ 1 w 71"/>
                    <a:gd name="T31" fmla="*/ 0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100"/>
                    <a:gd name="T50" fmla="*/ 71 w 71"/>
                    <a:gd name="T51" fmla="*/ 100 h 1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100">
                      <a:moveTo>
                        <a:pt x="45" y="25"/>
                      </a:moveTo>
                      <a:lnTo>
                        <a:pt x="16" y="64"/>
                      </a:lnTo>
                      <a:lnTo>
                        <a:pt x="45" y="64"/>
                      </a:lnTo>
                      <a:lnTo>
                        <a:pt x="45" y="25"/>
                      </a:lnTo>
                      <a:close/>
                      <a:moveTo>
                        <a:pt x="48" y="0"/>
                      </a:moveTo>
                      <a:lnTo>
                        <a:pt x="59" y="0"/>
                      </a:lnTo>
                      <a:lnTo>
                        <a:pt x="59" y="64"/>
                      </a:lnTo>
                      <a:lnTo>
                        <a:pt x="71" y="64"/>
                      </a:lnTo>
                      <a:lnTo>
                        <a:pt x="71" y="76"/>
                      </a:lnTo>
                      <a:lnTo>
                        <a:pt x="59" y="76"/>
                      </a:lnTo>
                      <a:lnTo>
                        <a:pt x="59" y="100"/>
                      </a:lnTo>
                      <a:lnTo>
                        <a:pt x="45" y="100"/>
                      </a:lnTo>
                      <a:lnTo>
                        <a:pt x="45" y="76"/>
                      </a:lnTo>
                      <a:lnTo>
                        <a:pt x="0" y="76"/>
                      </a:lnTo>
                      <a:lnTo>
                        <a:pt x="0" y="64"/>
                      </a:lnTo>
                      <a:lnTo>
                        <a:pt x="48" y="0"/>
                      </a:lnTo>
                      <a:close/>
                    </a:path>
                  </a:pathLst>
                </a:custGeom>
                <a:solidFill>
                  <a:srgbClr val="000000"/>
                </a:solidFill>
                <a:ln w="0">
                  <a:solidFill>
                    <a:srgbClr val="000000"/>
                  </a:solidFill>
                  <a:prstDash val="solid"/>
                  <a:round/>
                  <a:headEnd/>
                  <a:tailEnd/>
                </a:ln>
              </p:spPr>
              <p:txBody>
                <a:bodyPr/>
                <a:lstStyle/>
                <a:p>
                  <a:endParaRPr lang="en-US"/>
                </a:p>
              </p:txBody>
            </p:sp>
            <p:sp>
              <p:nvSpPr>
                <p:cNvPr id="21572" name="Line 315"/>
                <p:cNvSpPr>
                  <a:spLocks noChangeShapeType="1"/>
                </p:cNvSpPr>
                <p:nvPr/>
              </p:nvSpPr>
              <p:spPr bwMode="auto">
                <a:xfrm>
                  <a:off x="2991" y="581"/>
                  <a:ext cx="1898" cy="0"/>
                </a:xfrm>
                <a:prstGeom prst="line">
                  <a:avLst/>
                </a:prstGeom>
                <a:noFill/>
                <a:ln w="3175">
                  <a:solidFill>
                    <a:srgbClr val="000000"/>
                  </a:solidFill>
                  <a:round/>
                  <a:headEnd/>
                  <a:tailEnd/>
                </a:ln>
              </p:spPr>
              <p:txBody>
                <a:bodyPr/>
                <a:lstStyle/>
                <a:p>
                  <a:endParaRPr lang="en-US"/>
                </a:p>
              </p:txBody>
            </p:sp>
            <p:sp>
              <p:nvSpPr>
                <p:cNvPr id="21573" name="Line 316"/>
                <p:cNvSpPr>
                  <a:spLocks noChangeShapeType="1"/>
                </p:cNvSpPr>
                <p:nvPr/>
              </p:nvSpPr>
              <p:spPr bwMode="auto">
                <a:xfrm>
                  <a:off x="2991" y="2003"/>
                  <a:ext cx="1898" cy="0"/>
                </a:xfrm>
                <a:prstGeom prst="line">
                  <a:avLst/>
                </a:prstGeom>
                <a:noFill/>
                <a:ln w="3175">
                  <a:solidFill>
                    <a:srgbClr val="000000"/>
                  </a:solidFill>
                  <a:round/>
                  <a:headEnd/>
                  <a:tailEnd/>
                </a:ln>
              </p:spPr>
              <p:txBody>
                <a:bodyPr/>
                <a:lstStyle/>
                <a:p>
                  <a:endParaRPr lang="en-US"/>
                </a:p>
              </p:txBody>
            </p:sp>
            <p:sp>
              <p:nvSpPr>
                <p:cNvPr id="21574" name="Line 317"/>
                <p:cNvSpPr>
                  <a:spLocks noChangeShapeType="1"/>
                </p:cNvSpPr>
                <p:nvPr/>
              </p:nvSpPr>
              <p:spPr bwMode="auto">
                <a:xfrm flipV="1">
                  <a:off x="4889" y="581"/>
                  <a:ext cx="0" cy="1422"/>
                </a:xfrm>
                <a:prstGeom prst="line">
                  <a:avLst/>
                </a:prstGeom>
                <a:noFill/>
                <a:ln w="3175">
                  <a:solidFill>
                    <a:srgbClr val="000000"/>
                  </a:solidFill>
                  <a:round/>
                  <a:headEnd/>
                  <a:tailEnd/>
                </a:ln>
              </p:spPr>
              <p:txBody>
                <a:bodyPr/>
                <a:lstStyle/>
                <a:p>
                  <a:endParaRPr lang="en-US"/>
                </a:p>
              </p:txBody>
            </p:sp>
            <p:sp>
              <p:nvSpPr>
                <p:cNvPr id="21575" name="Line 318"/>
                <p:cNvSpPr>
                  <a:spLocks noChangeShapeType="1"/>
                </p:cNvSpPr>
                <p:nvPr/>
              </p:nvSpPr>
              <p:spPr bwMode="auto">
                <a:xfrm flipV="1">
                  <a:off x="2991" y="581"/>
                  <a:ext cx="0" cy="1422"/>
                </a:xfrm>
                <a:prstGeom prst="line">
                  <a:avLst/>
                </a:prstGeom>
                <a:noFill/>
                <a:ln w="3175">
                  <a:solidFill>
                    <a:srgbClr val="000000"/>
                  </a:solidFill>
                  <a:round/>
                  <a:headEnd/>
                  <a:tailEnd/>
                </a:ln>
              </p:spPr>
              <p:txBody>
                <a:bodyPr/>
                <a:lstStyle/>
                <a:p>
                  <a:endParaRPr lang="en-US"/>
                </a:p>
              </p:txBody>
            </p:sp>
            <p:sp>
              <p:nvSpPr>
                <p:cNvPr id="21576" name="Freeform 319"/>
                <p:cNvSpPr>
                  <a:spLocks noEditPoints="1"/>
                </p:cNvSpPr>
                <p:nvPr/>
              </p:nvSpPr>
              <p:spPr bwMode="auto">
                <a:xfrm>
                  <a:off x="2991" y="894"/>
                  <a:ext cx="1352" cy="354"/>
                </a:xfrm>
                <a:custGeom>
                  <a:avLst/>
                  <a:gdLst>
                    <a:gd name="T0" fmla="*/ 1 w 2703"/>
                    <a:gd name="T1" fmla="*/ 12 h 707"/>
                    <a:gd name="T2" fmla="*/ 1 w 2703"/>
                    <a:gd name="T3" fmla="*/ 11 h 707"/>
                    <a:gd name="T4" fmla="*/ 2 w 2703"/>
                    <a:gd name="T5" fmla="*/ 11 h 707"/>
                    <a:gd name="T6" fmla="*/ 4 w 2703"/>
                    <a:gd name="T7" fmla="*/ 10 h 707"/>
                    <a:gd name="T8" fmla="*/ 4 w 2703"/>
                    <a:gd name="T9" fmla="*/ 10 h 707"/>
                    <a:gd name="T10" fmla="*/ 6 w 2703"/>
                    <a:gd name="T11" fmla="*/ 10 h 707"/>
                    <a:gd name="T12" fmla="*/ 6 w 2703"/>
                    <a:gd name="T13" fmla="*/ 10 h 707"/>
                    <a:gd name="T14" fmla="*/ 7 w 2703"/>
                    <a:gd name="T15" fmla="*/ 10 h 707"/>
                    <a:gd name="T16" fmla="*/ 9 w 2703"/>
                    <a:gd name="T17" fmla="*/ 9 h 707"/>
                    <a:gd name="T18" fmla="*/ 8 w 2703"/>
                    <a:gd name="T19" fmla="*/ 9 h 707"/>
                    <a:gd name="T20" fmla="*/ 11 w 2703"/>
                    <a:gd name="T21" fmla="*/ 9 h 707"/>
                    <a:gd name="T22" fmla="*/ 11 w 2703"/>
                    <a:gd name="T23" fmla="*/ 9 h 707"/>
                    <a:gd name="T24" fmla="*/ 12 w 2703"/>
                    <a:gd name="T25" fmla="*/ 9 h 707"/>
                    <a:gd name="T26" fmla="*/ 14 w 2703"/>
                    <a:gd name="T27" fmla="*/ 8 h 707"/>
                    <a:gd name="T28" fmla="*/ 13 w 2703"/>
                    <a:gd name="T29" fmla="*/ 8 h 707"/>
                    <a:gd name="T30" fmla="*/ 16 w 2703"/>
                    <a:gd name="T31" fmla="*/ 8 h 707"/>
                    <a:gd name="T32" fmla="*/ 16 w 2703"/>
                    <a:gd name="T33" fmla="*/ 7 h 707"/>
                    <a:gd name="T34" fmla="*/ 16 w 2703"/>
                    <a:gd name="T35" fmla="*/ 7 h 707"/>
                    <a:gd name="T36" fmla="*/ 19 w 2703"/>
                    <a:gd name="T37" fmla="*/ 7 h 707"/>
                    <a:gd name="T38" fmla="*/ 18 w 2703"/>
                    <a:gd name="T39" fmla="*/ 7 h 707"/>
                    <a:gd name="T40" fmla="*/ 20 w 2703"/>
                    <a:gd name="T41" fmla="*/ 6 h 707"/>
                    <a:gd name="T42" fmla="*/ 20 w 2703"/>
                    <a:gd name="T43" fmla="*/ 6 h 707"/>
                    <a:gd name="T44" fmla="*/ 21 w 2703"/>
                    <a:gd name="T45" fmla="*/ 6 h 707"/>
                    <a:gd name="T46" fmla="*/ 24 w 2703"/>
                    <a:gd name="T47" fmla="*/ 5 h 707"/>
                    <a:gd name="T48" fmla="*/ 23 w 2703"/>
                    <a:gd name="T49" fmla="*/ 6 h 707"/>
                    <a:gd name="T50" fmla="*/ 25 w 2703"/>
                    <a:gd name="T51" fmla="*/ 5 h 707"/>
                    <a:gd name="T52" fmla="*/ 25 w 2703"/>
                    <a:gd name="T53" fmla="*/ 5 h 707"/>
                    <a:gd name="T54" fmla="*/ 26 w 2703"/>
                    <a:gd name="T55" fmla="*/ 5 h 707"/>
                    <a:gd name="T56" fmla="*/ 28 w 2703"/>
                    <a:gd name="T57" fmla="*/ 4 h 707"/>
                    <a:gd name="T58" fmla="*/ 28 w 2703"/>
                    <a:gd name="T59" fmla="*/ 4 h 707"/>
                    <a:gd name="T60" fmla="*/ 30 w 2703"/>
                    <a:gd name="T61" fmla="*/ 4 h 707"/>
                    <a:gd name="T62" fmla="*/ 30 w 2703"/>
                    <a:gd name="T63" fmla="*/ 4 h 707"/>
                    <a:gd name="T64" fmla="*/ 31 w 2703"/>
                    <a:gd name="T65" fmla="*/ 4 h 707"/>
                    <a:gd name="T66" fmla="*/ 33 w 2703"/>
                    <a:gd name="T67" fmla="*/ 3 h 707"/>
                    <a:gd name="T68" fmla="*/ 32 w 2703"/>
                    <a:gd name="T69" fmla="*/ 3 h 707"/>
                    <a:gd name="T70" fmla="*/ 35 w 2703"/>
                    <a:gd name="T71" fmla="*/ 3 h 707"/>
                    <a:gd name="T72" fmla="*/ 35 w 2703"/>
                    <a:gd name="T73" fmla="*/ 3 h 707"/>
                    <a:gd name="T74" fmla="*/ 36 w 2703"/>
                    <a:gd name="T75" fmla="*/ 3 h 707"/>
                    <a:gd name="T76" fmla="*/ 38 w 2703"/>
                    <a:gd name="T77" fmla="*/ 2 h 707"/>
                    <a:gd name="T78" fmla="*/ 37 w 2703"/>
                    <a:gd name="T79" fmla="*/ 2 h 707"/>
                    <a:gd name="T80" fmla="*/ 40 w 2703"/>
                    <a:gd name="T81" fmla="*/ 2 h 707"/>
                    <a:gd name="T82" fmla="*/ 39 w 2703"/>
                    <a:gd name="T83" fmla="*/ 1 h 707"/>
                    <a:gd name="T84" fmla="*/ 40 w 2703"/>
                    <a:gd name="T85" fmla="*/ 1 h 707"/>
                    <a:gd name="T86" fmla="*/ 43 w 2703"/>
                    <a:gd name="T87" fmla="*/ 0 h 707"/>
                    <a:gd name="T88" fmla="*/ 42 w 2703"/>
                    <a:gd name="T89" fmla="*/ 1 h 7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3"/>
                    <a:gd name="T136" fmla="*/ 0 h 707"/>
                    <a:gd name="T137" fmla="*/ 2703 w 2703"/>
                    <a:gd name="T138" fmla="*/ 707 h 7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3" h="707">
                      <a:moveTo>
                        <a:pt x="49" y="677"/>
                      </a:moveTo>
                      <a:lnTo>
                        <a:pt x="53" y="694"/>
                      </a:lnTo>
                      <a:lnTo>
                        <a:pt x="2" y="707"/>
                      </a:lnTo>
                      <a:lnTo>
                        <a:pt x="0" y="695"/>
                      </a:lnTo>
                      <a:lnTo>
                        <a:pt x="0" y="690"/>
                      </a:lnTo>
                      <a:lnTo>
                        <a:pt x="49" y="677"/>
                      </a:lnTo>
                      <a:close/>
                      <a:moveTo>
                        <a:pt x="151" y="650"/>
                      </a:moveTo>
                      <a:lnTo>
                        <a:pt x="155" y="667"/>
                      </a:lnTo>
                      <a:lnTo>
                        <a:pt x="104" y="681"/>
                      </a:lnTo>
                      <a:lnTo>
                        <a:pt x="100" y="663"/>
                      </a:lnTo>
                      <a:lnTo>
                        <a:pt x="151" y="650"/>
                      </a:lnTo>
                      <a:close/>
                      <a:moveTo>
                        <a:pt x="252" y="625"/>
                      </a:moveTo>
                      <a:lnTo>
                        <a:pt x="256" y="642"/>
                      </a:lnTo>
                      <a:lnTo>
                        <a:pt x="206" y="655"/>
                      </a:lnTo>
                      <a:lnTo>
                        <a:pt x="202" y="638"/>
                      </a:lnTo>
                      <a:lnTo>
                        <a:pt x="252" y="625"/>
                      </a:lnTo>
                      <a:close/>
                      <a:moveTo>
                        <a:pt x="354" y="598"/>
                      </a:moveTo>
                      <a:lnTo>
                        <a:pt x="358" y="615"/>
                      </a:lnTo>
                      <a:lnTo>
                        <a:pt x="307" y="629"/>
                      </a:lnTo>
                      <a:lnTo>
                        <a:pt x="303" y="611"/>
                      </a:lnTo>
                      <a:lnTo>
                        <a:pt x="354" y="598"/>
                      </a:lnTo>
                      <a:close/>
                      <a:moveTo>
                        <a:pt x="457" y="573"/>
                      </a:moveTo>
                      <a:lnTo>
                        <a:pt x="461" y="590"/>
                      </a:lnTo>
                      <a:lnTo>
                        <a:pt x="410" y="603"/>
                      </a:lnTo>
                      <a:lnTo>
                        <a:pt x="406" y="586"/>
                      </a:lnTo>
                      <a:lnTo>
                        <a:pt x="457" y="573"/>
                      </a:lnTo>
                      <a:close/>
                      <a:moveTo>
                        <a:pt x="558" y="546"/>
                      </a:moveTo>
                      <a:lnTo>
                        <a:pt x="562" y="563"/>
                      </a:lnTo>
                      <a:lnTo>
                        <a:pt x="512" y="577"/>
                      </a:lnTo>
                      <a:lnTo>
                        <a:pt x="508" y="559"/>
                      </a:lnTo>
                      <a:lnTo>
                        <a:pt x="558" y="546"/>
                      </a:lnTo>
                      <a:close/>
                      <a:moveTo>
                        <a:pt x="660" y="521"/>
                      </a:moveTo>
                      <a:lnTo>
                        <a:pt x="664" y="538"/>
                      </a:lnTo>
                      <a:lnTo>
                        <a:pt x="613" y="551"/>
                      </a:lnTo>
                      <a:lnTo>
                        <a:pt x="609" y="534"/>
                      </a:lnTo>
                      <a:lnTo>
                        <a:pt x="660" y="521"/>
                      </a:lnTo>
                      <a:close/>
                      <a:moveTo>
                        <a:pt x="763" y="494"/>
                      </a:moveTo>
                      <a:lnTo>
                        <a:pt x="767" y="511"/>
                      </a:lnTo>
                      <a:lnTo>
                        <a:pt x="715" y="525"/>
                      </a:lnTo>
                      <a:lnTo>
                        <a:pt x="711" y="507"/>
                      </a:lnTo>
                      <a:lnTo>
                        <a:pt x="763" y="494"/>
                      </a:lnTo>
                      <a:close/>
                      <a:moveTo>
                        <a:pt x="864" y="468"/>
                      </a:moveTo>
                      <a:lnTo>
                        <a:pt x="868" y="486"/>
                      </a:lnTo>
                      <a:lnTo>
                        <a:pt x="818" y="499"/>
                      </a:lnTo>
                      <a:lnTo>
                        <a:pt x="814" y="482"/>
                      </a:lnTo>
                      <a:lnTo>
                        <a:pt x="864" y="468"/>
                      </a:lnTo>
                      <a:close/>
                      <a:moveTo>
                        <a:pt x="966" y="442"/>
                      </a:moveTo>
                      <a:lnTo>
                        <a:pt x="970" y="459"/>
                      </a:lnTo>
                      <a:lnTo>
                        <a:pt x="919" y="472"/>
                      </a:lnTo>
                      <a:lnTo>
                        <a:pt x="915" y="455"/>
                      </a:lnTo>
                      <a:lnTo>
                        <a:pt x="966" y="442"/>
                      </a:lnTo>
                      <a:close/>
                      <a:moveTo>
                        <a:pt x="1068" y="416"/>
                      </a:moveTo>
                      <a:lnTo>
                        <a:pt x="1072" y="434"/>
                      </a:lnTo>
                      <a:lnTo>
                        <a:pt x="1021" y="447"/>
                      </a:lnTo>
                      <a:lnTo>
                        <a:pt x="1017" y="430"/>
                      </a:lnTo>
                      <a:lnTo>
                        <a:pt x="1068" y="416"/>
                      </a:lnTo>
                      <a:close/>
                      <a:moveTo>
                        <a:pt x="1170" y="390"/>
                      </a:moveTo>
                      <a:lnTo>
                        <a:pt x="1174" y="407"/>
                      </a:lnTo>
                      <a:lnTo>
                        <a:pt x="1124" y="420"/>
                      </a:lnTo>
                      <a:lnTo>
                        <a:pt x="1120" y="403"/>
                      </a:lnTo>
                      <a:lnTo>
                        <a:pt x="1170" y="390"/>
                      </a:lnTo>
                      <a:close/>
                      <a:moveTo>
                        <a:pt x="1272" y="364"/>
                      </a:moveTo>
                      <a:lnTo>
                        <a:pt x="1276" y="382"/>
                      </a:lnTo>
                      <a:lnTo>
                        <a:pt x="1225" y="395"/>
                      </a:lnTo>
                      <a:lnTo>
                        <a:pt x="1221" y="378"/>
                      </a:lnTo>
                      <a:lnTo>
                        <a:pt x="1272" y="364"/>
                      </a:lnTo>
                      <a:close/>
                      <a:moveTo>
                        <a:pt x="1374" y="338"/>
                      </a:moveTo>
                      <a:lnTo>
                        <a:pt x="1378" y="355"/>
                      </a:lnTo>
                      <a:lnTo>
                        <a:pt x="1327" y="368"/>
                      </a:lnTo>
                      <a:lnTo>
                        <a:pt x="1323" y="351"/>
                      </a:lnTo>
                      <a:lnTo>
                        <a:pt x="1374" y="338"/>
                      </a:lnTo>
                      <a:close/>
                      <a:moveTo>
                        <a:pt x="1476" y="312"/>
                      </a:moveTo>
                      <a:lnTo>
                        <a:pt x="1481" y="330"/>
                      </a:lnTo>
                      <a:lnTo>
                        <a:pt x="1428" y="343"/>
                      </a:lnTo>
                      <a:lnTo>
                        <a:pt x="1424" y="326"/>
                      </a:lnTo>
                      <a:lnTo>
                        <a:pt x="1476" y="312"/>
                      </a:lnTo>
                      <a:close/>
                      <a:moveTo>
                        <a:pt x="1578" y="286"/>
                      </a:moveTo>
                      <a:lnTo>
                        <a:pt x="1582" y="303"/>
                      </a:lnTo>
                      <a:lnTo>
                        <a:pt x="1531" y="316"/>
                      </a:lnTo>
                      <a:lnTo>
                        <a:pt x="1527" y="299"/>
                      </a:lnTo>
                      <a:lnTo>
                        <a:pt x="1578" y="286"/>
                      </a:lnTo>
                      <a:close/>
                      <a:moveTo>
                        <a:pt x="1680" y="260"/>
                      </a:moveTo>
                      <a:lnTo>
                        <a:pt x="1684" y="278"/>
                      </a:lnTo>
                      <a:lnTo>
                        <a:pt x="1633" y="291"/>
                      </a:lnTo>
                      <a:lnTo>
                        <a:pt x="1629" y="274"/>
                      </a:lnTo>
                      <a:lnTo>
                        <a:pt x="1680" y="260"/>
                      </a:lnTo>
                      <a:close/>
                      <a:moveTo>
                        <a:pt x="1781" y="234"/>
                      </a:moveTo>
                      <a:lnTo>
                        <a:pt x="1785" y="251"/>
                      </a:lnTo>
                      <a:lnTo>
                        <a:pt x="1734" y="264"/>
                      </a:lnTo>
                      <a:lnTo>
                        <a:pt x="1730" y="247"/>
                      </a:lnTo>
                      <a:lnTo>
                        <a:pt x="1781" y="234"/>
                      </a:lnTo>
                      <a:close/>
                      <a:moveTo>
                        <a:pt x="1884" y="208"/>
                      </a:moveTo>
                      <a:lnTo>
                        <a:pt x="1888" y="225"/>
                      </a:lnTo>
                      <a:lnTo>
                        <a:pt x="1836" y="239"/>
                      </a:lnTo>
                      <a:lnTo>
                        <a:pt x="1832" y="221"/>
                      </a:lnTo>
                      <a:lnTo>
                        <a:pt x="1884" y="208"/>
                      </a:lnTo>
                      <a:close/>
                      <a:moveTo>
                        <a:pt x="1986" y="181"/>
                      </a:moveTo>
                      <a:lnTo>
                        <a:pt x="1990" y="199"/>
                      </a:lnTo>
                      <a:lnTo>
                        <a:pt x="1939" y="212"/>
                      </a:lnTo>
                      <a:lnTo>
                        <a:pt x="1935" y="195"/>
                      </a:lnTo>
                      <a:lnTo>
                        <a:pt x="1986" y="181"/>
                      </a:lnTo>
                      <a:close/>
                      <a:moveTo>
                        <a:pt x="2087" y="156"/>
                      </a:moveTo>
                      <a:lnTo>
                        <a:pt x="2091" y="173"/>
                      </a:lnTo>
                      <a:lnTo>
                        <a:pt x="2040" y="187"/>
                      </a:lnTo>
                      <a:lnTo>
                        <a:pt x="2036" y="169"/>
                      </a:lnTo>
                      <a:lnTo>
                        <a:pt x="2087" y="156"/>
                      </a:lnTo>
                      <a:close/>
                      <a:moveTo>
                        <a:pt x="2189" y="131"/>
                      </a:moveTo>
                      <a:lnTo>
                        <a:pt x="2193" y="148"/>
                      </a:lnTo>
                      <a:lnTo>
                        <a:pt x="2142" y="160"/>
                      </a:lnTo>
                      <a:lnTo>
                        <a:pt x="2138" y="143"/>
                      </a:lnTo>
                      <a:lnTo>
                        <a:pt x="2189" y="131"/>
                      </a:lnTo>
                      <a:close/>
                      <a:moveTo>
                        <a:pt x="2292" y="104"/>
                      </a:moveTo>
                      <a:lnTo>
                        <a:pt x="2296" y="121"/>
                      </a:lnTo>
                      <a:lnTo>
                        <a:pt x="2245" y="135"/>
                      </a:lnTo>
                      <a:lnTo>
                        <a:pt x="2241" y="117"/>
                      </a:lnTo>
                      <a:lnTo>
                        <a:pt x="2292" y="104"/>
                      </a:lnTo>
                      <a:close/>
                      <a:moveTo>
                        <a:pt x="2393" y="79"/>
                      </a:moveTo>
                      <a:lnTo>
                        <a:pt x="2397" y="96"/>
                      </a:lnTo>
                      <a:lnTo>
                        <a:pt x="2346" y="108"/>
                      </a:lnTo>
                      <a:lnTo>
                        <a:pt x="2342" y="91"/>
                      </a:lnTo>
                      <a:lnTo>
                        <a:pt x="2393" y="79"/>
                      </a:lnTo>
                      <a:close/>
                      <a:moveTo>
                        <a:pt x="2495" y="52"/>
                      </a:moveTo>
                      <a:lnTo>
                        <a:pt x="2499" y="69"/>
                      </a:lnTo>
                      <a:lnTo>
                        <a:pt x="2448" y="83"/>
                      </a:lnTo>
                      <a:lnTo>
                        <a:pt x="2444" y="65"/>
                      </a:lnTo>
                      <a:lnTo>
                        <a:pt x="2495" y="52"/>
                      </a:lnTo>
                      <a:close/>
                      <a:moveTo>
                        <a:pt x="2598" y="27"/>
                      </a:moveTo>
                      <a:lnTo>
                        <a:pt x="2602" y="44"/>
                      </a:lnTo>
                      <a:lnTo>
                        <a:pt x="2550" y="56"/>
                      </a:lnTo>
                      <a:lnTo>
                        <a:pt x="2546" y="39"/>
                      </a:lnTo>
                      <a:lnTo>
                        <a:pt x="2598" y="27"/>
                      </a:lnTo>
                      <a:close/>
                      <a:moveTo>
                        <a:pt x="2699" y="0"/>
                      </a:moveTo>
                      <a:lnTo>
                        <a:pt x="2703" y="17"/>
                      </a:lnTo>
                      <a:lnTo>
                        <a:pt x="2652" y="31"/>
                      </a:lnTo>
                      <a:lnTo>
                        <a:pt x="2648" y="13"/>
                      </a:lnTo>
                      <a:lnTo>
                        <a:pt x="2699" y="0"/>
                      </a:lnTo>
                      <a:close/>
                    </a:path>
                  </a:pathLst>
                </a:custGeom>
                <a:solidFill>
                  <a:srgbClr val="000000"/>
                </a:solidFill>
                <a:ln w="0">
                  <a:solidFill>
                    <a:srgbClr val="000000"/>
                  </a:solidFill>
                  <a:prstDash val="solid"/>
                  <a:round/>
                  <a:headEnd/>
                  <a:tailEnd/>
                </a:ln>
              </p:spPr>
              <p:txBody>
                <a:bodyPr/>
                <a:lstStyle/>
                <a:p>
                  <a:endParaRPr lang="en-US"/>
                </a:p>
              </p:txBody>
            </p:sp>
            <p:sp>
              <p:nvSpPr>
                <p:cNvPr id="21577" name="Freeform 320"/>
                <p:cNvSpPr>
                  <a:spLocks noEditPoints="1"/>
                </p:cNvSpPr>
                <p:nvPr/>
              </p:nvSpPr>
              <p:spPr bwMode="auto">
                <a:xfrm>
                  <a:off x="3558" y="741"/>
                  <a:ext cx="1318" cy="927"/>
                </a:xfrm>
                <a:custGeom>
                  <a:avLst/>
                  <a:gdLst>
                    <a:gd name="T0" fmla="*/ 41 w 2636"/>
                    <a:gd name="T1" fmla="*/ 29 h 1854"/>
                    <a:gd name="T2" fmla="*/ 40 w 2636"/>
                    <a:gd name="T3" fmla="*/ 28 h 1854"/>
                    <a:gd name="T4" fmla="*/ 40 w 2636"/>
                    <a:gd name="T5" fmla="*/ 28 h 1854"/>
                    <a:gd name="T6" fmla="*/ 39 w 2636"/>
                    <a:gd name="T7" fmla="*/ 27 h 1854"/>
                    <a:gd name="T8" fmla="*/ 38 w 2636"/>
                    <a:gd name="T9" fmla="*/ 27 h 1854"/>
                    <a:gd name="T10" fmla="*/ 38 w 2636"/>
                    <a:gd name="T11" fmla="*/ 26 h 1854"/>
                    <a:gd name="T12" fmla="*/ 37 w 2636"/>
                    <a:gd name="T13" fmla="*/ 26 h 1854"/>
                    <a:gd name="T14" fmla="*/ 36 w 2636"/>
                    <a:gd name="T15" fmla="*/ 25 h 1854"/>
                    <a:gd name="T16" fmla="*/ 36 w 2636"/>
                    <a:gd name="T17" fmla="*/ 25 h 1854"/>
                    <a:gd name="T18" fmla="*/ 35 w 2636"/>
                    <a:gd name="T19" fmla="*/ 25 h 1854"/>
                    <a:gd name="T20" fmla="*/ 33 w 2636"/>
                    <a:gd name="T21" fmla="*/ 23 h 1854"/>
                    <a:gd name="T22" fmla="*/ 33 w 2636"/>
                    <a:gd name="T23" fmla="*/ 24 h 1854"/>
                    <a:gd name="T24" fmla="*/ 33 w 2636"/>
                    <a:gd name="T25" fmla="*/ 23 h 1854"/>
                    <a:gd name="T26" fmla="*/ 31 w 2636"/>
                    <a:gd name="T27" fmla="*/ 23 h 1854"/>
                    <a:gd name="T28" fmla="*/ 29 w 2636"/>
                    <a:gd name="T29" fmla="*/ 21 h 1854"/>
                    <a:gd name="T30" fmla="*/ 29 w 2636"/>
                    <a:gd name="T31" fmla="*/ 21 h 1854"/>
                    <a:gd name="T32" fmla="*/ 29 w 2636"/>
                    <a:gd name="T33" fmla="*/ 21 h 1854"/>
                    <a:gd name="T34" fmla="*/ 28 w 2636"/>
                    <a:gd name="T35" fmla="*/ 20 h 1854"/>
                    <a:gd name="T36" fmla="*/ 27 w 2636"/>
                    <a:gd name="T37" fmla="*/ 20 h 1854"/>
                    <a:gd name="T38" fmla="*/ 25 w 2636"/>
                    <a:gd name="T39" fmla="*/ 18 h 1854"/>
                    <a:gd name="T40" fmla="*/ 25 w 2636"/>
                    <a:gd name="T41" fmla="*/ 19 h 1854"/>
                    <a:gd name="T42" fmla="*/ 25 w 2636"/>
                    <a:gd name="T43" fmla="*/ 18 h 1854"/>
                    <a:gd name="T44" fmla="*/ 24 w 2636"/>
                    <a:gd name="T45" fmla="*/ 17 h 1854"/>
                    <a:gd name="T46" fmla="*/ 23 w 2636"/>
                    <a:gd name="T47" fmla="*/ 17 h 1854"/>
                    <a:gd name="T48" fmla="*/ 21 w 2636"/>
                    <a:gd name="T49" fmla="*/ 15 h 1854"/>
                    <a:gd name="T50" fmla="*/ 21 w 2636"/>
                    <a:gd name="T51" fmla="*/ 15 h 1854"/>
                    <a:gd name="T52" fmla="*/ 21 w 2636"/>
                    <a:gd name="T53" fmla="*/ 14 h 1854"/>
                    <a:gd name="T54" fmla="*/ 21 w 2636"/>
                    <a:gd name="T55" fmla="*/ 14 h 1854"/>
                    <a:gd name="T56" fmla="*/ 20 w 2636"/>
                    <a:gd name="T57" fmla="*/ 14 h 1854"/>
                    <a:gd name="T58" fmla="*/ 18 w 2636"/>
                    <a:gd name="T59" fmla="*/ 13 h 1854"/>
                    <a:gd name="T60" fmla="*/ 18 w 2636"/>
                    <a:gd name="T61" fmla="*/ 13 h 1854"/>
                    <a:gd name="T62" fmla="*/ 17 w 2636"/>
                    <a:gd name="T63" fmla="*/ 12 h 1854"/>
                    <a:gd name="T64" fmla="*/ 17 w 2636"/>
                    <a:gd name="T65" fmla="*/ 12 h 1854"/>
                    <a:gd name="T66" fmla="*/ 15 w 2636"/>
                    <a:gd name="T67" fmla="*/ 12 h 1854"/>
                    <a:gd name="T68" fmla="*/ 13 w 2636"/>
                    <a:gd name="T69" fmla="*/ 10 h 1854"/>
                    <a:gd name="T70" fmla="*/ 13 w 2636"/>
                    <a:gd name="T71" fmla="*/ 10 h 1854"/>
                    <a:gd name="T72" fmla="*/ 12 w 2636"/>
                    <a:gd name="T73" fmla="*/ 9 h 1854"/>
                    <a:gd name="T74" fmla="*/ 12 w 2636"/>
                    <a:gd name="T75" fmla="*/ 9 h 1854"/>
                    <a:gd name="T76" fmla="*/ 11 w 2636"/>
                    <a:gd name="T77" fmla="*/ 9 h 1854"/>
                    <a:gd name="T78" fmla="*/ 10 w 2636"/>
                    <a:gd name="T79" fmla="*/ 7 h 1854"/>
                    <a:gd name="T80" fmla="*/ 10 w 2636"/>
                    <a:gd name="T81" fmla="*/ 7 h 1854"/>
                    <a:gd name="T82" fmla="*/ 9 w 2636"/>
                    <a:gd name="T83" fmla="*/ 7 h 1854"/>
                    <a:gd name="T84" fmla="*/ 9 w 2636"/>
                    <a:gd name="T85" fmla="*/ 6 h 1854"/>
                    <a:gd name="T86" fmla="*/ 7 w 2636"/>
                    <a:gd name="T87" fmla="*/ 6 h 1854"/>
                    <a:gd name="T88" fmla="*/ 5 w 2636"/>
                    <a:gd name="T89" fmla="*/ 4 h 1854"/>
                    <a:gd name="T90" fmla="*/ 5 w 2636"/>
                    <a:gd name="T91" fmla="*/ 4 h 1854"/>
                    <a:gd name="T92" fmla="*/ 5 w 2636"/>
                    <a:gd name="T93" fmla="*/ 4 h 1854"/>
                    <a:gd name="T94" fmla="*/ 5 w 2636"/>
                    <a:gd name="T95" fmla="*/ 3 h 1854"/>
                    <a:gd name="T96" fmla="*/ 3 w 2636"/>
                    <a:gd name="T97" fmla="*/ 3 h 1854"/>
                    <a:gd name="T98" fmla="*/ 1 w 2636"/>
                    <a:gd name="T99" fmla="*/ 1 h 1854"/>
                    <a:gd name="T100" fmla="*/ 1 w 2636"/>
                    <a:gd name="T101" fmla="*/ 2 h 1854"/>
                    <a:gd name="T102" fmla="*/ 1 w 2636"/>
                    <a:gd name="T103" fmla="*/ 1 h 1854"/>
                    <a:gd name="T104" fmla="*/ 1 w 2636"/>
                    <a:gd name="T105" fmla="*/ 0 h 18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36"/>
                    <a:gd name="T160" fmla="*/ 0 h 1854"/>
                    <a:gd name="T161" fmla="*/ 2636 w 2636"/>
                    <a:gd name="T162" fmla="*/ 1854 h 18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36" h="1854">
                      <a:moveTo>
                        <a:pt x="2593" y="1810"/>
                      </a:moveTo>
                      <a:lnTo>
                        <a:pt x="2636" y="1839"/>
                      </a:lnTo>
                      <a:lnTo>
                        <a:pt x="2626" y="1854"/>
                      </a:lnTo>
                      <a:lnTo>
                        <a:pt x="2584" y="1825"/>
                      </a:lnTo>
                      <a:lnTo>
                        <a:pt x="2593" y="1810"/>
                      </a:lnTo>
                      <a:close/>
                      <a:moveTo>
                        <a:pt x="2507" y="1750"/>
                      </a:moveTo>
                      <a:lnTo>
                        <a:pt x="2550" y="1779"/>
                      </a:lnTo>
                      <a:lnTo>
                        <a:pt x="2541" y="1794"/>
                      </a:lnTo>
                      <a:lnTo>
                        <a:pt x="2498" y="1765"/>
                      </a:lnTo>
                      <a:lnTo>
                        <a:pt x="2507" y="1750"/>
                      </a:lnTo>
                      <a:close/>
                      <a:moveTo>
                        <a:pt x="2421" y="1690"/>
                      </a:moveTo>
                      <a:lnTo>
                        <a:pt x="2463" y="1719"/>
                      </a:lnTo>
                      <a:lnTo>
                        <a:pt x="2454" y="1734"/>
                      </a:lnTo>
                      <a:lnTo>
                        <a:pt x="2411" y="1705"/>
                      </a:lnTo>
                      <a:lnTo>
                        <a:pt x="2421" y="1690"/>
                      </a:lnTo>
                      <a:close/>
                      <a:moveTo>
                        <a:pt x="2335" y="1628"/>
                      </a:moveTo>
                      <a:lnTo>
                        <a:pt x="2371" y="1655"/>
                      </a:lnTo>
                      <a:lnTo>
                        <a:pt x="2378" y="1659"/>
                      </a:lnTo>
                      <a:lnTo>
                        <a:pt x="2368" y="1674"/>
                      </a:lnTo>
                      <a:lnTo>
                        <a:pt x="2362" y="1670"/>
                      </a:lnTo>
                      <a:lnTo>
                        <a:pt x="2326" y="1643"/>
                      </a:lnTo>
                      <a:lnTo>
                        <a:pt x="2335" y="1628"/>
                      </a:lnTo>
                      <a:close/>
                      <a:moveTo>
                        <a:pt x="2248" y="1568"/>
                      </a:moveTo>
                      <a:lnTo>
                        <a:pt x="2291" y="1599"/>
                      </a:lnTo>
                      <a:lnTo>
                        <a:pt x="2282" y="1614"/>
                      </a:lnTo>
                      <a:lnTo>
                        <a:pt x="2239" y="1583"/>
                      </a:lnTo>
                      <a:lnTo>
                        <a:pt x="2248" y="1568"/>
                      </a:lnTo>
                      <a:close/>
                      <a:moveTo>
                        <a:pt x="2163" y="1508"/>
                      </a:moveTo>
                      <a:lnTo>
                        <a:pt x="2205" y="1538"/>
                      </a:lnTo>
                      <a:lnTo>
                        <a:pt x="2196" y="1552"/>
                      </a:lnTo>
                      <a:lnTo>
                        <a:pt x="2153" y="1523"/>
                      </a:lnTo>
                      <a:lnTo>
                        <a:pt x="2163" y="1508"/>
                      </a:lnTo>
                      <a:close/>
                      <a:moveTo>
                        <a:pt x="2076" y="1447"/>
                      </a:moveTo>
                      <a:lnTo>
                        <a:pt x="2077" y="1448"/>
                      </a:lnTo>
                      <a:lnTo>
                        <a:pt x="2120" y="1478"/>
                      </a:lnTo>
                      <a:lnTo>
                        <a:pt x="2111" y="1492"/>
                      </a:lnTo>
                      <a:lnTo>
                        <a:pt x="2068" y="1463"/>
                      </a:lnTo>
                      <a:lnTo>
                        <a:pt x="2066" y="1462"/>
                      </a:lnTo>
                      <a:lnTo>
                        <a:pt x="2076" y="1447"/>
                      </a:lnTo>
                      <a:close/>
                      <a:moveTo>
                        <a:pt x="1990" y="1387"/>
                      </a:moveTo>
                      <a:lnTo>
                        <a:pt x="2033" y="1418"/>
                      </a:lnTo>
                      <a:lnTo>
                        <a:pt x="2024" y="1432"/>
                      </a:lnTo>
                      <a:lnTo>
                        <a:pt x="1981" y="1402"/>
                      </a:lnTo>
                      <a:lnTo>
                        <a:pt x="1990" y="1387"/>
                      </a:lnTo>
                      <a:close/>
                      <a:moveTo>
                        <a:pt x="1905" y="1327"/>
                      </a:moveTo>
                      <a:lnTo>
                        <a:pt x="1947" y="1357"/>
                      </a:lnTo>
                      <a:lnTo>
                        <a:pt x="1938" y="1372"/>
                      </a:lnTo>
                      <a:lnTo>
                        <a:pt x="1895" y="1341"/>
                      </a:lnTo>
                      <a:lnTo>
                        <a:pt x="1905" y="1327"/>
                      </a:lnTo>
                      <a:close/>
                      <a:moveTo>
                        <a:pt x="1818" y="1267"/>
                      </a:moveTo>
                      <a:lnTo>
                        <a:pt x="1861" y="1296"/>
                      </a:lnTo>
                      <a:lnTo>
                        <a:pt x="1851" y="1311"/>
                      </a:lnTo>
                      <a:lnTo>
                        <a:pt x="1808" y="1281"/>
                      </a:lnTo>
                      <a:lnTo>
                        <a:pt x="1818" y="1267"/>
                      </a:lnTo>
                      <a:close/>
                      <a:moveTo>
                        <a:pt x="1732" y="1207"/>
                      </a:moveTo>
                      <a:lnTo>
                        <a:pt x="1775" y="1236"/>
                      </a:lnTo>
                      <a:lnTo>
                        <a:pt x="1766" y="1251"/>
                      </a:lnTo>
                      <a:lnTo>
                        <a:pt x="1723" y="1221"/>
                      </a:lnTo>
                      <a:lnTo>
                        <a:pt x="1732" y="1207"/>
                      </a:lnTo>
                      <a:close/>
                      <a:moveTo>
                        <a:pt x="1645" y="1145"/>
                      </a:moveTo>
                      <a:lnTo>
                        <a:pt x="1688" y="1176"/>
                      </a:lnTo>
                      <a:lnTo>
                        <a:pt x="1679" y="1191"/>
                      </a:lnTo>
                      <a:lnTo>
                        <a:pt x="1636" y="1160"/>
                      </a:lnTo>
                      <a:lnTo>
                        <a:pt x="1645" y="1145"/>
                      </a:lnTo>
                      <a:close/>
                      <a:moveTo>
                        <a:pt x="1560" y="1085"/>
                      </a:moveTo>
                      <a:lnTo>
                        <a:pt x="1603" y="1116"/>
                      </a:lnTo>
                      <a:lnTo>
                        <a:pt x="1593" y="1131"/>
                      </a:lnTo>
                      <a:lnTo>
                        <a:pt x="1551" y="1100"/>
                      </a:lnTo>
                      <a:lnTo>
                        <a:pt x="1560" y="1085"/>
                      </a:lnTo>
                      <a:close/>
                      <a:moveTo>
                        <a:pt x="1473" y="1025"/>
                      </a:moveTo>
                      <a:lnTo>
                        <a:pt x="1516" y="1056"/>
                      </a:lnTo>
                      <a:lnTo>
                        <a:pt x="1506" y="1070"/>
                      </a:lnTo>
                      <a:lnTo>
                        <a:pt x="1464" y="1040"/>
                      </a:lnTo>
                      <a:lnTo>
                        <a:pt x="1473" y="1025"/>
                      </a:lnTo>
                      <a:close/>
                      <a:moveTo>
                        <a:pt x="1388" y="965"/>
                      </a:moveTo>
                      <a:lnTo>
                        <a:pt x="1430" y="994"/>
                      </a:lnTo>
                      <a:lnTo>
                        <a:pt x="1421" y="1009"/>
                      </a:lnTo>
                      <a:lnTo>
                        <a:pt x="1378" y="980"/>
                      </a:lnTo>
                      <a:lnTo>
                        <a:pt x="1388" y="965"/>
                      </a:lnTo>
                      <a:close/>
                      <a:moveTo>
                        <a:pt x="1301" y="905"/>
                      </a:moveTo>
                      <a:lnTo>
                        <a:pt x="1345" y="934"/>
                      </a:lnTo>
                      <a:lnTo>
                        <a:pt x="1335" y="949"/>
                      </a:lnTo>
                      <a:lnTo>
                        <a:pt x="1291" y="920"/>
                      </a:lnTo>
                      <a:lnTo>
                        <a:pt x="1301" y="905"/>
                      </a:lnTo>
                      <a:close/>
                      <a:moveTo>
                        <a:pt x="1215" y="844"/>
                      </a:moveTo>
                      <a:lnTo>
                        <a:pt x="1258" y="874"/>
                      </a:lnTo>
                      <a:lnTo>
                        <a:pt x="1249" y="889"/>
                      </a:lnTo>
                      <a:lnTo>
                        <a:pt x="1206" y="858"/>
                      </a:lnTo>
                      <a:lnTo>
                        <a:pt x="1215" y="844"/>
                      </a:lnTo>
                      <a:close/>
                      <a:moveTo>
                        <a:pt x="1128" y="783"/>
                      </a:moveTo>
                      <a:lnTo>
                        <a:pt x="1172" y="814"/>
                      </a:lnTo>
                      <a:lnTo>
                        <a:pt x="1163" y="829"/>
                      </a:lnTo>
                      <a:lnTo>
                        <a:pt x="1119" y="798"/>
                      </a:lnTo>
                      <a:lnTo>
                        <a:pt x="1128" y="783"/>
                      </a:lnTo>
                      <a:close/>
                      <a:moveTo>
                        <a:pt x="1043" y="723"/>
                      </a:moveTo>
                      <a:lnTo>
                        <a:pt x="1086" y="754"/>
                      </a:lnTo>
                      <a:lnTo>
                        <a:pt x="1076" y="769"/>
                      </a:lnTo>
                      <a:lnTo>
                        <a:pt x="1033" y="738"/>
                      </a:lnTo>
                      <a:lnTo>
                        <a:pt x="1043" y="723"/>
                      </a:lnTo>
                      <a:close/>
                      <a:moveTo>
                        <a:pt x="957" y="663"/>
                      </a:moveTo>
                      <a:lnTo>
                        <a:pt x="1000" y="693"/>
                      </a:lnTo>
                      <a:lnTo>
                        <a:pt x="991" y="707"/>
                      </a:lnTo>
                      <a:lnTo>
                        <a:pt x="948" y="678"/>
                      </a:lnTo>
                      <a:lnTo>
                        <a:pt x="957" y="663"/>
                      </a:lnTo>
                      <a:close/>
                      <a:moveTo>
                        <a:pt x="870" y="603"/>
                      </a:moveTo>
                      <a:lnTo>
                        <a:pt x="913" y="633"/>
                      </a:lnTo>
                      <a:lnTo>
                        <a:pt x="904" y="647"/>
                      </a:lnTo>
                      <a:lnTo>
                        <a:pt x="861" y="618"/>
                      </a:lnTo>
                      <a:lnTo>
                        <a:pt x="870" y="603"/>
                      </a:lnTo>
                      <a:close/>
                      <a:moveTo>
                        <a:pt x="785" y="542"/>
                      </a:moveTo>
                      <a:lnTo>
                        <a:pt x="828" y="573"/>
                      </a:lnTo>
                      <a:lnTo>
                        <a:pt x="818" y="587"/>
                      </a:lnTo>
                      <a:lnTo>
                        <a:pt x="775" y="557"/>
                      </a:lnTo>
                      <a:lnTo>
                        <a:pt x="785" y="542"/>
                      </a:lnTo>
                      <a:close/>
                      <a:moveTo>
                        <a:pt x="698" y="482"/>
                      </a:moveTo>
                      <a:lnTo>
                        <a:pt x="741" y="512"/>
                      </a:lnTo>
                      <a:lnTo>
                        <a:pt x="731" y="527"/>
                      </a:lnTo>
                      <a:lnTo>
                        <a:pt x="689" y="496"/>
                      </a:lnTo>
                      <a:lnTo>
                        <a:pt x="698" y="482"/>
                      </a:lnTo>
                      <a:close/>
                      <a:moveTo>
                        <a:pt x="612" y="422"/>
                      </a:moveTo>
                      <a:lnTo>
                        <a:pt x="655" y="452"/>
                      </a:lnTo>
                      <a:lnTo>
                        <a:pt x="646" y="467"/>
                      </a:lnTo>
                      <a:lnTo>
                        <a:pt x="603" y="436"/>
                      </a:lnTo>
                      <a:lnTo>
                        <a:pt x="612" y="422"/>
                      </a:lnTo>
                      <a:close/>
                      <a:moveTo>
                        <a:pt x="526" y="362"/>
                      </a:moveTo>
                      <a:lnTo>
                        <a:pt x="568" y="391"/>
                      </a:lnTo>
                      <a:lnTo>
                        <a:pt x="559" y="406"/>
                      </a:lnTo>
                      <a:lnTo>
                        <a:pt x="516" y="376"/>
                      </a:lnTo>
                      <a:lnTo>
                        <a:pt x="526" y="362"/>
                      </a:lnTo>
                      <a:close/>
                      <a:moveTo>
                        <a:pt x="440" y="302"/>
                      </a:moveTo>
                      <a:lnTo>
                        <a:pt x="483" y="331"/>
                      </a:lnTo>
                      <a:lnTo>
                        <a:pt x="473" y="346"/>
                      </a:lnTo>
                      <a:lnTo>
                        <a:pt x="431" y="316"/>
                      </a:lnTo>
                      <a:lnTo>
                        <a:pt x="440" y="302"/>
                      </a:lnTo>
                      <a:close/>
                      <a:moveTo>
                        <a:pt x="353" y="240"/>
                      </a:moveTo>
                      <a:lnTo>
                        <a:pt x="397" y="271"/>
                      </a:lnTo>
                      <a:lnTo>
                        <a:pt x="388" y="286"/>
                      </a:lnTo>
                      <a:lnTo>
                        <a:pt x="344" y="255"/>
                      </a:lnTo>
                      <a:lnTo>
                        <a:pt x="353" y="240"/>
                      </a:lnTo>
                      <a:close/>
                      <a:moveTo>
                        <a:pt x="268" y="180"/>
                      </a:moveTo>
                      <a:lnTo>
                        <a:pt x="310" y="211"/>
                      </a:lnTo>
                      <a:lnTo>
                        <a:pt x="301" y="225"/>
                      </a:lnTo>
                      <a:lnTo>
                        <a:pt x="258" y="195"/>
                      </a:lnTo>
                      <a:lnTo>
                        <a:pt x="268" y="180"/>
                      </a:lnTo>
                      <a:close/>
                      <a:moveTo>
                        <a:pt x="181" y="120"/>
                      </a:moveTo>
                      <a:lnTo>
                        <a:pt x="225" y="151"/>
                      </a:lnTo>
                      <a:lnTo>
                        <a:pt x="216" y="165"/>
                      </a:lnTo>
                      <a:lnTo>
                        <a:pt x="171" y="135"/>
                      </a:lnTo>
                      <a:lnTo>
                        <a:pt x="181" y="120"/>
                      </a:lnTo>
                      <a:close/>
                      <a:moveTo>
                        <a:pt x="95" y="60"/>
                      </a:moveTo>
                      <a:lnTo>
                        <a:pt x="138" y="89"/>
                      </a:lnTo>
                      <a:lnTo>
                        <a:pt x="129" y="104"/>
                      </a:lnTo>
                      <a:lnTo>
                        <a:pt x="86" y="75"/>
                      </a:lnTo>
                      <a:lnTo>
                        <a:pt x="95" y="60"/>
                      </a:lnTo>
                      <a:close/>
                      <a:moveTo>
                        <a:pt x="10" y="0"/>
                      </a:moveTo>
                      <a:lnTo>
                        <a:pt x="53" y="29"/>
                      </a:lnTo>
                      <a:lnTo>
                        <a:pt x="43" y="44"/>
                      </a:lnTo>
                      <a:lnTo>
                        <a:pt x="0" y="15"/>
                      </a:lnTo>
                      <a:lnTo>
                        <a:pt x="10" y="0"/>
                      </a:lnTo>
                      <a:close/>
                    </a:path>
                  </a:pathLst>
                </a:custGeom>
                <a:solidFill>
                  <a:srgbClr val="000000"/>
                </a:solidFill>
                <a:ln w="0">
                  <a:solidFill>
                    <a:srgbClr val="000000"/>
                  </a:solidFill>
                  <a:prstDash val="solid"/>
                  <a:round/>
                  <a:headEnd/>
                  <a:tailEnd/>
                </a:ln>
              </p:spPr>
              <p:txBody>
                <a:bodyPr/>
                <a:lstStyle/>
                <a:p>
                  <a:endParaRPr lang="en-US"/>
                </a:p>
              </p:txBody>
            </p:sp>
            <p:sp>
              <p:nvSpPr>
                <p:cNvPr id="21578" name="Freeform 321"/>
                <p:cNvSpPr>
                  <a:spLocks noEditPoints="1"/>
                </p:cNvSpPr>
                <p:nvPr/>
              </p:nvSpPr>
              <p:spPr bwMode="auto">
                <a:xfrm>
                  <a:off x="3046" y="581"/>
                  <a:ext cx="4" cy="1422"/>
                </a:xfrm>
                <a:custGeom>
                  <a:avLst/>
                  <a:gdLst>
                    <a:gd name="T0" fmla="*/ 0 w 10"/>
                    <a:gd name="T1" fmla="*/ 45 h 2843"/>
                    <a:gd name="T2" fmla="*/ 0 w 10"/>
                    <a:gd name="T3" fmla="*/ 44 h 2843"/>
                    <a:gd name="T4" fmla="*/ 0 w 10"/>
                    <a:gd name="T5" fmla="*/ 43 h 2843"/>
                    <a:gd name="T6" fmla="*/ 0 w 10"/>
                    <a:gd name="T7" fmla="*/ 41 h 2843"/>
                    <a:gd name="T8" fmla="*/ 0 w 10"/>
                    <a:gd name="T9" fmla="*/ 41 h 2843"/>
                    <a:gd name="T10" fmla="*/ 0 w 10"/>
                    <a:gd name="T11" fmla="*/ 41 h 2843"/>
                    <a:gd name="T12" fmla="*/ 0 w 10"/>
                    <a:gd name="T13" fmla="*/ 40 h 2843"/>
                    <a:gd name="T14" fmla="*/ 0 w 10"/>
                    <a:gd name="T15" fmla="*/ 39 h 2843"/>
                    <a:gd name="T16" fmla="*/ 0 w 10"/>
                    <a:gd name="T17" fmla="*/ 38 h 2843"/>
                    <a:gd name="T18" fmla="*/ 0 w 10"/>
                    <a:gd name="T19" fmla="*/ 38 h 2843"/>
                    <a:gd name="T20" fmla="*/ 0 w 10"/>
                    <a:gd name="T21" fmla="*/ 37 h 2843"/>
                    <a:gd name="T22" fmla="*/ 0 w 10"/>
                    <a:gd name="T23" fmla="*/ 36 h 2843"/>
                    <a:gd name="T24" fmla="*/ 0 w 10"/>
                    <a:gd name="T25" fmla="*/ 35 h 2843"/>
                    <a:gd name="T26" fmla="*/ 0 w 10"/>
                    <a:gd name="T27" fmla="*/ 34 h 2843"/>
                    <a:gd name="T28" fmla="*/ 0 w 10"/>
                    <a:gd name="T29" fmla="*/ 34 h 2843"/>
                    <a:gd name="T30" fmla="*/ 0 w 10"/>
                    <a:gd name="T31" fmla="*/ 33 h 2843"/>
                    <a:gd name="T32" fmla="*/ 0 w 10"/>
                    <a:gd name="T33" fmla="*/ 32 h 2843"/>
                    <a:gd name="T34" fmla="*/ 0 w 10"/>
                    <a:gd name="T35" fmla="*/ 31 h 2843"/>
                    <a:gd name="T36" fmla="*/ 0 w 10"/>
                    <a:gd name="T37" fmla="*/ 30 h 2843"/>
                    <a:gd name="T38" fmla="*/ 0 w 10"/>
                    <a:gd name="T39" fmla="*/ 30 h 2843"/>
                    <a:gd name="T40" fmla="*/ 0 w 10"/>
                    <a:gd name="T41" fmla="*/ 29 h 2843"/>
                    <a:gd name="T42" fmla="*/ 0 w 10"/>
                    <a:gd name="T43" fmla="*/ 28 h 2843"/>
                    <a:gd name="T44" fmla="*/ 0 w 10"/>
                    <a:gd name="T45" fmla="*/ 27 h 2843"/>
                    <a:gd name="T46" fmla="*/ 0 w 10"/>
                    <a:gd name="T47" fmla="*/ 26 h 2843"/>
                    <a:gd name="T48" fmla="*/ 0 w 10"/>
                    <a:gd name="T49" fmla="*/ 26 h 2843"/>
                    <a:gd name="T50" fmla="*/ 0 w 10"/>
                    <a:gd name="T51" fmla="*/ 25 h 2843"/>
                    <a:gd name="T52" fmla="*/ 0 w 10"/>
                    <a:gd name="T53" fmla="*/ 24 h 2843"/>
                    <a:gd name="T54" fmla="*/ 0 w 10"/>
                    <a:gd name="T55" fmla="*/ 23 h 2843"/>
                    <a:gd name="T56" fmla="*/ 0 w 10"/>
                    <a:gd name="T57" fmla="*/ 22 h 2843"/>
                    <a:gd name="T58" fmla="*/ 0 w 10"/>
                    <a:gd name="T59" fmla="*/ 22 h 2843"/>
                    <a:gd name="T60" fmla="*/ 0 w 10"/>
                    <a:gd name="T61" fmla="*/ 21 h 2843"/>
                    <a:gd name="T62" fmla="*/ 0 w 10"/>
                    <a:gd name="T63" fmla="*/ 20 h 2843"/>
                    <a:gd name="T64" fmla="*/ 0 w 10"/>
                    <a:gd name="T65" fmla="*/ 19 h 2843"/>
                    <a:gd name="T66" fmla="*/ 0 w 10"/>
                    <a:gd name="T67" fmla="*/ 18 h 2843"/>
                    <a:gd name="T68" fmla="*/ 0 w 10"/>
                    <a:gd name="T69" fmla="*/ 18 h 2843"/>
                    <a:gd name="T70" fmla="*/ 0 w 10"/>
                    <a:gd name="T71" fmla="*/ 17 h 2843"/>
                    <a:gd name="T72" fmla="*/ 0 w 10"/>
                    <a:gd name="T73" fmla="*/ 16 h 2843"/>
                    <a:gd name="T74" fmla="*/ 0 w 10"/>
                    <a:gd name="T75" fmla="*/ 15 h 2843"/>
                    <a:gd name="T76" fmla="*/ 0 w 10"/>
                    <a:gd name="T77" fmla="*/ 14 h 2843"/>
                    <a:gd name="T78" fmla="*/ 0 w 10"/>
                    <a:gd name="T79" fmla="*/ 14 h 2843"/>
                    <a:gd name="T80" fmla="*/ 0 w 10"/>
                    <a:gd name="T81" fmla="*/ 13 h 2843"/>
                    <a:gd name="T82" fmla="*/ 0 w 10"/>
                    <a:gd name="T83" fmla="*/ 13 h 2843"/>
                    <a:gd name="T84" fmla="*/ 0 w 10"/>
                    <a:gd name="T85" fmla="*/ 11 h 2843"/>
                    <a:gd name="T86" fmla="*/ 0 w 10"/>
                    <a:gd name="T87" fmla="*/ 10 h 2843"/>
                    <a:gd name="T88" fmla="*/ 0 w 10"/>
                    <a:gd name="T89" fmla="*/ 10 h 2843"/>
                    <a:gd name="T90" fmla="*/ 0 w 10"/>
                    <a:gd name="T91" fmla="*/ 9 h 2843"/>
                    <a:gd name="T92" fmla="*/ 0 w 10"/>
                    <a:gd name="T93" fmla="*/ 9 h 2843"/>
                    <a:gd name="T94" fmla="*/ 0 w 10"/>
                    <a:gd name="T95" fmla="*/ 7 h 2843"/>
                    <a:gd name="T96" fmla="*/ 0 w 10"/>
                    <a:gd name="T97" fmla="*/ 6 h 2843"/>
                    <a:gd name="T98" fmla="*/ 0 w 10"/>
                    <a:gd name="T99" fmla="*/ 6 h 2843"/>
                    <a:gd name="T100" fmla="*/ 0 w 10"/>
                    <a:gd name="T101" fmla="*/ 5 h 2843"/>
                    <a:gd name="T102" fmla="*/ 0 w 10"/>
                    <a:gd name="T103" fmla="*/ 5 h 2843"/>
                    <a:gd name="T104" fmla="*/ 0 w 10"/>
                    <a:gd name="T105" fmla="*/ 3 h 2843"/>
                    <a:gd name="T106" fmla="*/ 0 w 10"/>
                    <a:gd name="T107" fmla="*/ 2 h 2843"/>
                    <a:gd name="T108" fmla="*/ 0 w 10"/>
                    <a:gd name="T109" fmla="*/ 2 h 2843"/>
                    <a:gd name="T110" fmla="*/ 0 w 10"/>
                    <a:gd name="T111" fmla="*/ 1 h 2843"/>
                    <a:gd name="T112" fmla="*/ 0 w 10"/>
                    <a:gd name="T113" fmla="*/ 1 h 28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
                    <a:gd name="T172" fmla="*/ 0 h 2843"/>
                    <a:gd name="T173" fmla="*/ 10 w 10"/>
                    <a:gd name="T174" fmla="*/ 2843 h 28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 h="2843">
                      <a:moveTo>
                        <a:pt x="0" y="2839"/>
                      </a:moveTo>
                      <a:lnTo>
                        <a:pt x="10" y="2839"/>
                      </a:lnTo>
                      <a:lnTo>
                        <a:pt x="10" y="2843"/>
                      </a:lnTo>
                      <a:lnTo>
                        <a:pt x="0" y="2843"/>
                      </a:lnTo>
                      <a:lnTo>
                        <a:pt x="0" y="2839"/>
                      </a:lnTo>
                      <a:close/>
                      <a:moveTo>
                        <a:pt x="0" y="2751"/>
                      </a:moveTo>
                      <a:lnTo>
                        <a:pt x="10" y="2751"/>
                      </a:lnTo>
                      <a:lnTo>
                        <a:pt x="10" y="2803"/>
                      </a:lnTo>
                      <a:lnTo>
                        <a:pt x="0" y="2803"/>
                      </a:lnTo>
                      <a:lnTo>
                        <a:pt x="0" y="2751"/>
                      </a:lnTo>
                      <a:close/>
                      <a:moveTo>
                        <a:pt x="0" y="2711"/>
                      </a:moveTo>
                      <a:lnTo>
                        <a:pt x="10" y="2711"/>
                      </a:lnTo>
                      <a:lnTo>
                        <a:pt x="10" y="2716"/>
                      </a:lnTo>
                      <a:lnTo>
                        <a:pt x="0" y="2716"/>
                      </a:lnTo>
                      <a:lnTo>
                        <a:pt x="0" y="2711"/>
                      </a:lnTo>
                      <a:close/>
                      <a:moveTo>
                        <a:pt x="0" y="2624"/>
                      </a:moveTo>
                      <a:lnTo>
                        <a:pt x="10" y="2624"/>
                      </a:lnTo>
                      <a:lnTo>
                        <a:pt x="10" y="2676"/>
                      </a:lnTo>
                      <a:lnTo>
                        <a:pt x="0" y="2676"/>
                      </a:lnTo>
                      <a:lnTo>
                        <a:pt x="0" y="2624"/>
                      </a:lnTo>
                      <a:close/>
                      <a:moveTo>
                        <a:pt x="0" y="2584"/>
                      </a:moveTo>
                      <a:lnTo>
                        <a:pt x="10" y="2584"/>
                      </a:lnTo>
                      <a:lnTo>
                        <a:pt x="10" y="2588"/>
                      </a:lnTo>
                      <a:lnTo>
                        <a:pt x="0" y="2588"/>
                      </a:lnTo>
                      <a:lnTo>
                        <a:pt x="0" y="2584"/>
                      </a:lnTo>
                      <a:close/>
                      <a:moveTo>
                        <a:pt x="0" y="2496"/>
                      </a:moveTo>
                      <a:lnTo>
                        <a:pt x="10" y="2496"/>
                      </a:lnTo>
                      <a:lnTo>
                        <a:pt x="10" y="2550"/>
                      </a:lnTo>
                      <a:lnTo>
                        <a:pt x="0" y="2550"/>
                      </a:lnTo>
                      <a:lnTo>
                        <a:pt x="0" y="2496"/>
                      </a:lnTo>
                      <a:close/>
                      <a:moveTo>
                        <a:pt x="0" y="2457"/>
                      </a:moveTo>
                      <a:lnTo>
                        <a:pt x="10" y="2457"/>
                      </a:lnTo>
                      <a:lnTo>
                        <a:pt x="10" y="2461"/>
                      </a:lnTo>
                      <a:lnTo>
                        <a:pt x="0" y="2461"/>
                      </a:lnTo>
                      <a:lnTo>
                        <a:pt x="0" y="2457"/>
                      </a:lnTo>
                      <a:close/>
                      <a:moveTo>
                        <a:pt x="0" y="2369"/>
                      </a:moveTo>
                      <a:lnTo>
                        <a:pt x="10" y="2369"/>
                      </a:lnTo>
                      <a:lnTo>
                        <a:pt x="10" y="2423"/>
                      </a:lnTo>
                      <a:lnTo>
                        <a:pt x="0" y="2423"/>
                      </a:lnTo>
                      <a:lnTo>
                        <a:pt x="0" y="2369"/>
                      </a:lnTo>
                      <a:close/>
                      <a:moveTo>
                        <a:pt x="0" y="2331"/>
                      </a:moveTo>
                      <a:lnTo>
                        <a:pt x="10" y="2331"/>
                      </a:lnTo>
                      <a:lnTo>
                        <a:pt x="10" y="2335"/>
                      </a:lnTo>
                      <a:lnTo>
                        <a:pt x="0" y="2335"/>
                      </a:lnTo>
                      <a:lnTo>
                        <a:pt x="0" y="2331"/>
                      </a:lnTo>
                      <a:close/>
                      <a:moveTo>
                        <a:pt x="0" y="2243"/>
                      </a:moveTo>
                      <a:lnTo>
                        <a:pt x="10" y="2243"/>
                      </a:lnTo>
                      <a:lnTo>
                        <a:pt x="10" y="2295"/>
                      </a:lnTo>
                      <a:lnTo>
                        <a:pt x="0" y="2295"/>
                      </a:lnTo>
                      <a:lnTo>
                        <a:pt x="0" y="2243"/>
                      </a:lnTo>
                      <a:close/>
                      <a:moveTo>
                        <a:pt x="0" y="2202"/>
                      </a:moveTo>
                      <a:lnTo>
                        <a:pt x="10" y="2202"/>
                      </a:lnTo>
                      <a:lnTo>
                        <a:pt x="10" y="2208"/>
                      </a:lnTo>
                      <a:lnTo>
                        <a:pt x="0" y="2208"/>
                      </a:lnTo>
                      <a:lnTo>
                        <a:pt x="0" y="2202"/>
                      </a:lnTo>
                      <a:close/>
                      <a:moveTo>
                        <a:pt x="0" y="2116"/>
                      </a:moveTo>
                      <a:lnTo>
                        <a:pt x="10" y="2116"/>
                      </a:lnTo>
                      <a:lnTo>
                        <a:pt x="10" y="2168"/>
                      </a:lnTo>
                      <a:lnTo>
                        <a:pt x="0" y="2168"/>
                      </a:lnTo>
                      <a:lnTo>
                        <a:pt x="0" y="2116"/>
                      </a:lnTo>
                      <a:close/>
                      <a:moveTo>
                        <a:pt x="0" y="2076"/>
                      </a:moveTo>
                      <a:lnTo>
                        <a:pt x="10" y="2076"/>
                      </a:lnTo>
                      <a:lnTo>
                        <a:pt x="10" y="2080"/>
                      </a:lnTo>
                      <a:lnTo>
                        <a:pt x="0" y="2080"/>
                      </a:lnTo>
                      <a:lnTo>
                        <a:pt x="0" y="2076"/>
                      </a:lnTo>
                      <a:close/>
                      <a:moveTo>
                        <a:pt x="0" y="1988"/>
                      </a:moveTo>
                      <a:lnTo>
                        <a:pt x="10" y="1988"/>
                      </a:lnTo>
                      <a:lnTo>
                        <a:pt x="10" y="2041"/>
                      </a:lnTo>
                      <a:lnTo>
                        <a:pt x="0" y="2041"/>
                      </a:lnTo>
                      <a:lnTo>
                        <a:pt x="0" y="1988"/>
                      </a:lnTo>
                      <a:close/>
                      <a:moveTo>
                        <a:pt x="0" y="1949"/>
                      </a:moveTo>
                      <a:lnTo>
                        <a:pt x="10" y="1949"/>
                      </a:lnTo>
                      <a:lnTo>
                        <a:pt x="10" y="1953"/>
                      </a:lnTo>
                      <a:lnTo>
                        <a:pt x="0" y="1953"/>
                      </a:lnTo>
                      <a:lnTo>
                        <a:pt x="0" y="1949"/>
                      </a:lnTo>
                      <a:close/>
                      <a:moveTo>
                        <a:pt x="0" y="1861"/>
                      </a:moveTo>
                      <a:lnTo>
                        <a:pt x="10" y="1861"/>
                      </a:lnTo>
                      <a:lnTo>
                        <a:pt x="10" y="1913"/>
                      </a:lnTo>
                      <a:lnTo>
                        <a:pt x="0" y="1913"/>
                      </a:lnTo>
                      <a:lnTo>
                        <a:pt x="0" y="1861"/>
                      </a:lnTo>
                      <a:close/>
                      <a:moveTo>
                        <a:pt x="0" y="1821"/>
                      </a:moveTo>
                      <a:lnTo>
                        <a:pt x="10" y="1821"/>
                      </a:lnTo>
                      <a:lnTo>
                        <a:pt x="10" y="1826"/>
                      </a:lnTo>
                      <a:lnTo>
                        <a:pt x="0" y="1826"/>
                      </a:lnTo>
                      <a:lnTo>
                        <a:pt x="0" y="1821"/>
                      </a:lnTo>
                      <a:close/>
                      <a:moveTo>
                        <a:pt x="0" y="1734"/>
                      </a:moveTo>
                      <a:lnTo>
                        <a:pt x="10" y="1734"/>
                      </a:lnTo>
                      <a:lnTo>
                        <a:pt x="10" y="1786"/>
                      </a:lnTo>
                      <a:lnTo>
                        <a:pt x="0" y="1786"/>
                      </a:lnTo>
                      <a:lnTo>
                        <a:pt x="0" y="1734"/>
                      </a:lnTo>
                      <a:close/>
                      <a:moveTo>
                        <a:pt x="0" y="1694"/>
                      </a:moveTo>
                      <a:lnTo>
                        <a:pt x="10" y="1694"/>
                      </a:lnTo>
                      <a:lnTo>
                        <a:pt x="10" y="1698"/>
                      </a:lnTo>
                      <a:lnTo>
                        <a:pt x="0" y="1698"/>
                      </a:lnTo>
                      <a:lnTo>
                        <a:pt x="0" y="1694"/>
                      </a:lnTo>
                      <a:close/>
                      <a:moveTo>
                        <a:pt x="0" y="1606"/>
                      </a:moveTo>
                      <a:lnTo>
                        <a:pt x="10" y="1606"/>
                      </a:lnTo>
                      <a:lnTo>
                        <a:pt x="10" y="1659"/>
                      </a:lnTo>
                      <a:lnTo>
                        <a:pt x="0" y="1659"/>
                      </a:lnTo>
                      <a:lnTo>
                        <a:pt x="0" y="1606"/>
                      </a:lnTo>
                      <a:close/>
                      <a:moveTo>
                        <a:pt x="0" y="1567"/>
                      </a:moveTo>
                      <a:lnTo>
                        <a:pt x="10" y="1567"/>
                      </a:lnTo>
                      <a:lnTo>
                        <a:pt x="10" y="1571"/>
                      </a:lnTo>
                      <a:lnTo>
                        <a:pt x="0" y="1571"/>
                      </a:lnTo>
                      <a:lnTo>
                        <a:pt x="0" y="1567"/>
                      </a:lnTo>
                      <a:close/>
                      <a:moveTo>
                        <a:pt x="0" y="1479"/>
                      </a:moveTo>
                      <a:lnTo>
                        <a:pt x="10" y="1479"/>
                      </a:lnTo>
                      <a:lnTo>
                        <a:pt x="10" y="1531"/>
                      </a:lnTo>
                      <a:lnTo>
                        <a:pt x="0" y="1531"/>
                      </a:lnTo>
                      <a:lnTo>
                        <a:pt x="0" y="1479"/>
                      </a:lnTo>
                      <a:close/>
                      <a:moveTo>
                        <a:pt x="0" y="1439"/>
                      </a:moveTo>
                      <a:lnTo>
                        <a:pt x="10" y="1439"/>
                      </a:lnTo>
                      <a:lnTo>
                        <a:pt x="10" y="1444"/>
                      </a:lnTo>
                      <a:lnTo>
                        <a:pt x="0" y="1444"/>
                      </a:lnTo>
                      <a:lnTo>
                        <a:pt x="0" y="1439"/>
                      </a:lnTo>
                      <a:close/>
                      <a:moveTo>
                        <a:pt x="0" y="1352"/>
                      </a:moveTo>
                      <a:lnTo>
                        <a:pt x="10" y="1352"/>
                      </a:lnTo>
                      <a:lnTo>
                        <a:pt x="10" y="1404"/>
                      </a:lnTo>
                      <a:lnTo>
                        <a:pt x="0" y="1404"/>
                      </a:lnTo>
                      <a:lnTo>
                        <a:pt x="0" y="1352"/>
                      </a:lnTo>
                      <a:close/>
                      <a:moveTo>
                        <a:pt x="0" y="1312"/>
                      </a:moveTo>
                      <a:lnTo>
                        <a:pt x="10" y="1312"/>
                      </a:lnTo>
                      <a:lnTo>
                        <a:pt x="10" y="1316"/>
                      </a:lnTo>
                      <a:lnTo>
                        <a:pt x="0" y="1316"/>
                      </a:lnTo>
                      <a:lnTo>
                        <a:pt x="0" y="1312"/>
                      </a:lnTo>
                      <a:close/>
                      <a:moveTo>
                        <a:pt x="0" y="1224"/>
                      </a:moveTo>
                      <a:lnTo>
                        <a:pt x="10" y="1224"/>
                      </a:lnTo>
                      <a:lnTo>
                        <a:pt x="10" y="1277"/>
                      </a:lnTo>
                      <a:lnTo>
                        <a:pt x="0" y="1277"/>
                      </a:lnTo>
                      <a:lnTo>
                        <a:pt x="0" y="1224"/>
                      </a:lnTo>
                      <a:close/>
                      <a:moveTo>
                        <a:pt x="0" y="1185"/>
                      </a:moveTo>
                      <a:lnTo>
                        <a:pt x="10" y="1185"/>
                      </a:lnTo>
                      <a:lnTo>
                        <a:pt x="10" y="1189"/>
                      </a:lnTo>
                      <a:lnTo>
                        <a:pt x="0" y="1189"/>
                      </a:lnTo>
                      <a:lnTo>
                        <a:pt x="0" y="1185"/>
                      </a:lnTo>
                      <a:close/>
                      <a:moveTo>
                        <a:pt x="0" y="1097"/>
                      </a:moveTo>
                      <a:lnTo>
                        <a:pt x="10" y="1097"/>
                      </a:lnTo>
                      <a:lnTo>
                        <a:pt x="10" y="1151"/>
                      </a:lnTo>
                      <a:lnTo>
                        <a:pt x="0" y="1151"/>
                      </a:lnTo>
                      <a:lnTo>
                        <a:pt x="0" y="1097"/>
                      </a:lnTo>
                      <a:close/>
                      <a:moveTo>
                        <a:pt x="0" y="1058"/>
                      </a:moveTo>
                      <a:lnTo>
                        <a:pt x="10" y="1058"/>
                      </a:lnTo>
                      <a:lnTo>
                        <a:pt x="10" y="1062"/>
                      </a:lnTo>
                      <a:lnTo>
                        <a:pt x="0" y="1062"/>
                      </a:lnTo>
                      <a:lnTo>
                        <a:pt x="0" y="1058"/>
                      </a:lnTo>
                      <a:close/>
                      <a:moveTo>
                        <a:pt x="0" y="970"/>
                      </a:moveTo>
                      <a:lnTo>
                        <a:pt x="10" y="970"/>
                      </a:lnTo>
                      <a:lnTo>
                        <a:pt x="10" y="1022"/>
                      </a:lnTo>
                      <a:lnTo>
                        <a:pt x="0" y="1022"/>
                      </a:lnTo>
                      <a:lnTo>
                        <a:pt x="0" y="970"/>
                      </a:lnTo>
                      <a:close/>
                      <a:moveTo>
                        <a:pt x="0" y="930"/>
                      </a:moveTo>
                      <a:lnTo>
                        <a:pt x="10" y="930"/>
                      </a:lnTo>
                      <a:lnTo>
                        <a:pt x="10" y="936"/>
                      </a:lnTo>
                      <a:lnTo>
                        <a:pt x="0" y="936"/>
                      </a:lnTo>
                      <a:lnTo>
                        <a:pt x="0" y="930"/>
                      </a:lnTo>
                      <a:close/>
                      <a:moveTo>
                        <a:pt x="0" y="843"/>
                      </a:moveTo>
                      <a:lnTo>
                        <a:pt x="10" y="843"/>
                      </a:lnTo>
                      <a:lnTo>
                        <a:pt x="10" y="896"/>
                      </a:lnTo>
                      <a:lnTo>
                        <a:pt x="0" y="896"/>
                      </a:lnTo>
                      <a:lnTo>
                        <a:pt x="0" y="843"/>
                      </a:lnTo>
                      <a:close/>
                      <a:moveTo>
                        <a:pt x="0" y="803"/>
                      </a:moveTo>
                      <a:lnTo>
                        <a:pt x="10" y="803"/>
                      </a:lnTo>
                      <a:lnTo>
                        <a:pt x="10" y="807"/>
                      </a:lnTo>
                      <a:lnTo>
                        <a:pt x="0" y="807"/>
                      </a:lnTo>
                      <a:lnTo>
                        <a:pt x="0" y="803"/>
                      </a:lnTo>
                      <a:close/>
                      <a:moveTo>
                        <a:pt x="0" y="715"/>
                      </a:moveTo>
                      <a:lnTo>
                        <a:pt x="10" y="715"/>
                      </a:lnTo>
                      <a:lnTo>
                        <a:pt x="10" y="769"/>
                      </a:lnTo>
                      <a:lnTo>
                        <a:pt x="0" y="769"/>
                      </a:lnTo>
                      <a:lnTo>
                        <a:pt x="0" y="715"/>
                      </a:lnTo>
                      <a:close/>
                      <a:moveTo>
                        <a:pt x="0" y="677"/>
                      </a:moveTo>
                      <a:lnTo>
                        <a:pt x="10" y="677"/>
                      </a:lnTo>
                      <a:lnTo>
                        <a:pt x="10" y="681"/>
                      </a:lnTo>
                      <a:lnTo>
                        <a:pt x="0" y="681"/>
                      </a:lnTo>
                      <a:lnTo>
                        <a:pt x="0" y="677"/>
                      </a:lnTo>
                      <a:close/>
                      <a:moveTo>
                        <a:pt x="0" y="589"/>
                      </a:moveTo>
                      <a:lnTo>
                        <a:pt x="10" y="589"/>
                      </a:lnTo>
                      <a:lnTo>
                        <a:pt x="10" y="641"/>
                      </a:lnTo>
                      <a:lnTo>
                        <a:pt x="0" y="641"/>
                      </a:lnTo>
                      <a:lnTo>
                        <a:pt x="0" y="589"/>
                      </a:lnTo>
                      <a:close/>
                      <a:moveTo>
                        <a:pt x="0" y="548"/>
                      </a:moveTo>
                      <a:lnTo>
                        <a:pt x="10" y="548"/>
                      </a:lnTo>
                      <a:lnTo>
                        <a:pt x="10" y="554"/>
                      </a:lnTo>
                      <a:lnTo>
                        <a:pt x="0" y="554"/>
                      </a:lnTo>
                      <a:lnTo>
                        <a:pt x="0" y="548"/>
                      </a:lnTo>
                      <a:close/>
                      <a:moveTo>
                        <a:pt x="0" y="462"/>
                      </a:moveTo>
                      <a:lnTo>
                        <a:pt x="10" y="462"/>
                      </a:lnTo>
                      <a:lnTo>
                        <a:pt x="10" y="514"/>
                      </a:lnTo>
                      <a:lnTo>
                        <a:pt x="0" y="514"/>
                      </a:lnTo>
                      <a:lnTo>
                        <a:pt x="0" y="462"/>
                      </a:lnTo>
                      <a:close/>
                      <a:moveTo>
                        <a:pt x="0" y="422"/>
                      </a:moveTo>
                      <a:lnTo>
                        <a:pt x="10" y="422"/>
                      </a:lnTo>
                      <a:lnTo>
                        <a:pt x="10" y="426"/>
                      </a:lnTo>
                      <a:lnTo>
                        <a:pt x="0" y="426"/>
                      </a:lnTo>
                      <a:lnTo>
                        <a:pt x="0" y="422"/>
                      </a:lnTo>
                      <a:close/>
                      <a:moveTo>
                        <a:pt x="0" y="334"/>
                      </a:moveTo>
                      <a:lnTo>
                        <a:pt x="10" y="334"/>
                      </a:lnTo>
                      <a:lnTo>
                        <a:pt x="10" y="387"/>
                      </a:lnTo>
                      <a:lnTo>
                        <a:pt x="0" y="387"/>
                      </a:lnTo>
                      <a:lnTo>
                        <a:pt x="0" y="334"/>
                      </a:lnTo>
                      <a:close/>
                      <a:moveTo>
                        <a:pt x="0" y="295"/>
                      </a:moveTo>
                      <a:lnTo>
                        <a:pt x="10" y="295"/>
                      </a:lnTo>
                      <a:lnTo>
                        <a:pt x="10" y="299"/>
                      </a:lnTo>
                      <a:lnTo>
                        <a:pt x="0" y="299"/>
                      </a:lnTo>
                      <a:lnTo>
                        <a:pt x="0" y="295"/>
                      </a:lnTo>
                      <a:close/>
                      <a:moveTo>
                        <a:pt x="0" y="207"/>
                      </a:moveTo>
                      <a:lnTo>
                        <a:pt x="10" y="207"/>
                      </a:lnTo>
                      <a:lnTo>
                        <a:pt x="10" y="259"/>
                      </a:lnTo>
                      <a:lnTo>
                        <a:pt x="0" y="259"/>
                      </a:lnTo>
                      <a:lnTo>
                        <a:pt x="0" y="207"/>
                      </a:lnTo>
                      <a:close/>
                      <a:moveTo>
                        <a:pt x="0" y="167"/>
                      </a:moveTo>
                      <a:lnTo>
                        <a:pt x="10" y="167"/>
                      </a:lnTo>
                      <a:lnTo>
                        <a:pt x="10" y="172"/>
                      </a:lnTo>
                      <a:lnTo>
                        <a:pt x="0" y="172"/>
                      </a:lnTo>
                      <a:lnTo>
                        <a:pt x="0" y="167"/>
                      </a:lnTo>
                      <a:close/>
                      <a:moveTo>
                        <a:pt x="0" y="80"/>
                      </a:moveTo>
                      <a:lnTo>
                        <a:pt x="10" y="80"/>
                      </a:lnTo>
                      <a:lnTo>
                        <a:pt x="10" y="132"/>
                      </a:lnTo>
                      <a:lnTo>
                        <a:pt x="0" y="132"/>
                      </a:lnTo>
                      <a:lnTo>
                        <a:pt x="0" y="80"/>
                      </a:lnTo>
                      <a:close/>
                      <a:moveTo>
                        <a:pt x="0" y="40"/>
                      </a:moveTo>
                      <a:lnTo>
                        <a:pt x="10" y="40"/>
                      </a:lnTo>
                      <a:lnTo>
                        <a:pt x="10" y="44"/>
                      </a:lnTo>
                      <a:lnTo>
                        <a:pt x="0" y="44"/>
                      </a:lnTo>
                      <a:lnTo>
                        <a:pt x="0" y="40"/>
                      </a:lnTo>
                      <a:close/>
                      <a:moveTo>
                        <a:pt x="0" y="0"/>
                      </a:moveTo>
                      <a:lnTo>
                        <a:pt x="10" y="0"/>
                      </a:lnTo>
                      <a:lnTo>
                        <a:pt x="10"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579" name="Freeform 322"/>
                <p:cNvSpPr>
                  <a:spLocks noEditPoints="1"/>
                </p:cNvSpPr>
                <p:nvPr/>
              </p:nvSpPr>
              <p:spPr bwMode="auto">
                <a:xfrm>
                  <a:off x="3918" y="581"/>
                  <a:ext cx="5" cy="1422"/>
                </a:xfrm>
                <a:custGeom>
                  <a:avLst/>
                  <a:gdLst>
                    <a:gd name="T0" fmla="*/ 0 w 9"/>
                    <a:gd name="T1" fmla="*/ 45 h 2843"/>
                    <a:gd name="T2" fmla="*/ 1 w 9"/>
                    <a:gd name="T3" fmla="*/ 44 h 2843"/>
                    <a:gd name="T4" fmla="*/ 1 w 9"/>
                    <a:gd name="T5" fmla="*/ 43 h 2843"/>
                    <a:gd name="T6" fmla="*/ 0 w 9"/>
                    <a:gd name="T7" fmla="*/ 41 h 2843"/>
                    <a:gd name="T8" fmla="*/ 0 w 9"/>
                    <a:gd name="T9" fmla="*/ 41 h 2843"/>
                    <a:gd name="T10" fmla="*/ 0 w 9"/>
                    <a:gd name="T11" fmla="*/ 41 h 2843"/>
                    <a:gd name="T12" fmla="*/ 1 w 9"/>
                    <a:gd name="T13" fmla="*/ 40 h 2843"/>
                    <a:gd name="T14" fmla="*/ 1 w 9"/>
                    <a:gd name="T15" fmla="*/ 39 h 2843"/>
                    <a:gd name="T16" fmla="*/ 0 w 9"/>
                    <a:gd name="T17" fmla="*/ 38 h 2843"/>
                    <a:gd name="T18" fmla="*/ 0 w 9"/>
                    <a:gd name="T19" fmla="*/ 38 h 2843"/>
                    <a:gd name="T20" fmla="*/ 0 w 9"/>
                    <a:gd name="T21" fmla="*/ 37 h 2843"/>
                    <a:gd name="T22" fmla="*/ 1 w 9"/>
                    <a:gd name="T23" fmla="*/ 36 h 2843"/>
                    <a:gd name="T24" fmla="*/ 1 w 9"/>
                    <a:gd name="T25" fmla="*/ 35 h 2843"/>
                    <a:gd name="T26" fmla="*/ 0 w 9"/>
                    <a:gd name="T27" fmla="*/ 34 h 2843"/>
                    <a:gd name="T28" fmla="*/ 0 w 9"/>
                    <a:gd name="T29" fmla="*/ 34 h 2843"/>
                    <a:gd name="T30" fmla="*/ 0 w 9"/>
                    <a:gd name="T31" fmla="*/ 33 h 2843"/>
                    <a:gd name="T32" fmla="*/ 1 w 9"/>
                    <a:gd name="T33" fmla="*/ 32 h 2843"/>
                    <a:gd name="T34" fmla="*/ 1 w 9"/>
                    <a:gd name="T35" fmla="*/ 31 h 2843"/>
                    <a:gd name="T36" fmla="*/ 0 w 9"/>
                    <a:gd name="T37" fmla="*/ 30 h 2843"/>
                    <a:gd name="T38" fmla="*/ 0 w 9"/>
                    <a:gd name="T39" fmla="*/ 30 h 2843"/>
                    <a:gd name="T40" fmla="*/ 0 w 9"/>
                    <a:gd name="T41" fmla="*/ 29 h 2843"/>
                    <a:gd name="T42" fmla="*/ 1 w 9"/>
                    <a:gd name="T43" fmla="*/ 28 h 2843"/>
                    <a:gd name="T44" fmla="*/ 1 w 9"/>
                    <a:gd name="T45" fmla="*/ 27 h 2843"/>
                    <a:gd name="T46" fmla="*/ 0 w 9"/>
                    <a:gd name="T47" fmla="*/ 26 h 2843"/>
                    <a:gd name="T48" fmla="*/ 0 w 9"/>
                    <a:gd name="T49" fmla="*/ 26 h 2843"/>
                    <a:gd name="T50" fmla="*/ 0 w 9"/>
                    <a:gd name="T51" fmla="*/ 25 h 2843"/>
                    <a:gd name="T52" fmla="*/ 1 w 9"/>
                    <a:gd name="T53" fmla="*/ 24 h 2843"/>
                    <a:gd name="T54" fmla="*/ 1 w 9"/>
                    <a:gd name="T55" fmla="*/ 23 h 2843"/>
                    <a:gd name="T56" fmla="*/ 0 w 9"/>
                    <a:gd name="T57" fmla="*/ 22 h 2843"/>
                    <a:gd name="T58" fmla="*/ 0 w 9"/>
                    <a:gd name="T59" fmla="*/ 22 h 2843"/>
                    <a:gd name="T60" fmla="*/ 0 w 9"/>
                    <a:gd name="T61" fmla="*/ 21 h 2843"/>
                    <a:gd name="T62" fmla="*/ 1 w 9"/>
                    <a:gd name="T63" fmla="*/ 20 h 2843"/>
                    <a:gd name="T64" fmla="*/ 1 w 9"/>
                    <a:gd name="T65" fmla="*/ 19 h 2843"/>
                    <a:gd name="T66" fmla="*/ 0 w 9"/>
                    <a:gd name="T67" fmla="*/ 18 h 2843"/>
                    <a:gd name="T68" fmla="*/ 0 w 9"/>
                    <a:gd name="T69" fmla="*/ 18 h 2843"/>
                    <a:gd name="T70" fmla="*/ 0 w 9"/>
                    <a:gd name="T71" fmla="*/ 17 h 2843"/>
                    <a:gd name="T72" fmla="*/ 1 w 9"/>
                    <a:gd name="T73" fmla="*/ 16 h 2843"/>
                    <a:gd name="T74" fmla="*/ 1 w 9"/>
                    <a:gd name="T75" fmla="*/ 15 h 2843"/>
                    <a:gd name="T76" fmla="*/ 0 w 9"/>
                    <a:gd name="T77" fmla="*/ 14 h 2843"/>
                    <a:gd name="T78" fmla="*/ 0 w 9"/>
                    <a:gd name="T79" fmla="*/ 14 h 2843"/>
                    <a:gd name="T80" fmla="*/ 0 w 9"/>
                    <a:gd name="T81" fmla="*/ 13 h 2843"/>
                    <a:gd name="T82" fmla="*/ 1 w 9"/>
                    <a:gd name="T83" fmla="*/ 13 h 2843"/>
                    <a:gd name="T84" fmla="*/ 1 w 9"/>
                    <a:gd name="T85" fmla="*/ 11 h 2843"/>
                    <a:gd name="T86" fmla="*/ 0 w 9"/>
                    <a:gd name="T87" fmla="*/ 10 h 2843"/>
                    <a:gd name="T88" fmla="*/ 0 w 9"/>
                    <a:gd name="T89" fmla="*/ 10 h 2843"/>
                    <a:gd name="T90" fmla="*/ 0 w 9"/>
                    <a:gd name="T91" fmla="*/ 9 h 2843"/>
                    <a:gd name="T92" fmla="*/ 1 w 9"/>
                    <a:gd name="T93" fmla="*/ 9 h 2843"/>
                    <a:gd name="T94" fmla="*/ 1 w 9"/>
                    <a:gd name="T95" fmla="*/ 7 h 2843"/>
                    <a:gd name="T96" fmla="*/ 0 w 9"/>
                    <a:gd name="T97" fmla="*/ 6 h 2843"/>
                    <a:gd name="T98" fmla="*/ 0 w 9"/>
                    <a:gd name="T99" fmla="*/ 6 h 2843"/>
                    <a:gd name="T100" fmla="*/ 0 w 9"/>
                    <a:gd name="T101" fmla="*/ 5 h 2843"/>
                    <a:gd name="T102" fmla="*/ 1 w 9"/>
                    <a:gd name="T103" fmla="*/ 5 h 2843"/>
                    <a:gd name="T104" fmla="*/ 1 w 9"/>
                    <a:gd name="T105" fmla="*/ 3 h 2843"/>
                    <a:gd name="T106" fmla="*/ 0 w 9"/>
                    <a:gd name="T107" fmla="*/ 2 h 2843"/>
                    <a:gd name="T108" fmla="*/ 0 w 9"/>
                    <a:gd name="T109" fmla="*/ 2 h 2843"/>
                    <a:gd name="T110" fmla="*/ 0 w 9"/>
                    <a:gd name="T111" fmla="*/ 1 h 2843"/>
                    <a:gd name="T112" fmla="*/ 1 w 9"/>
                    <a:gd name="T113" fmla="*/ 1 h 28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
                    <a:gd name="T172" fmla="*/ 0 h 2843"/>
                    <a:gd name="T173" fmla="*/ 9 w 9"/>
                    <a:gd name="T174" fmla="*/ 2843 h 28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 h="2843">
                      <a:moveTo>
                        <a:pt x="0" y="2839"/>
                      </a:moveTo>
                      <a:lnTo>
                        <a:pt x="9" y="2839"/>
                      </a:lnTo>
                      <a:lnTo>
                        <a:pt x="9" y="2843"/>
                      </a:lnTo>
                      <a:lnTo>
                        <a:pt x="0" y="2843"/>
                      </a:lnTo>
                      <a:lnTo>
                        <a:pt x="0" y="2839"/>
                      </a:lnTo>
                      <a:close/>
                      <a:moveTo>
                        <a:pt x="0" y="2751"/>
                      </a:moveTo>
                      <a:lnTo>
                        <a:pt x="9" y="2751"/>
                      </a:lnTo>
                      <a:lnTo>
                        <a:pt x="9" y="2803"/>
                      </a:lnTo>
                      <a:lnTo>
                        <a:pt x="0" y="2803"/>
                      </a:lnTo>
                      <a:lnTo>
                        <a:pt x="0" y="2751"/>
                      </a:lnTo>
                      <a:close/>
                      <a:moveTo>
                        <a:pt x="0" y="2711"/>
                      </a:moveTo>
                      <a:lnTo>
                        <a:pt x="9" y="2711"/>
                      </a:lnTo>
                      <a:lnTo>
                        <a:pt x="9" y="2716"/>
                      </a:lnTo>
                      <a:lnTo>
                        <a:pt x="0" y="2716"/>
                      </a:lnTo>
                      <a:lnTo>
                        <a:pt x="0" y="2711"/>
                      </a:lnTo>
                      <a:close/>
                      <a:moveTo>
                        <a:pt x="0" y="2624"/>
                      </a:moveTo>
                      <a:lnTo>
                        <a:pt x="9" y="2624"/>
                      </a:lnTo>
                      <a:lnTo>
                        <a:pt x="9" y="2676"/>
                      </a:lnTo>
                      <a:lnTo>
                        <a:pt x="0" y="2676"/>
                      </a:lnTo>
                      <a:lnTo>
                        <a:pt x="0" y="2624"/>
                      </a:lnTo>
                      <a:close/>
                      <a:moveTo>
                        <a:pt x="0" y="2584"/>
                      </a:moveTo>
                      <a:lnTo>
                        <a:pt x="9" y="2584"/>
                      </a:lnTo>
                      <a:lnTo>
                        <a:pt x="9" y="2588"/>
                      </a:lnTo>
                      <a:lnTo>
                        <a:pt x="0" y="2588"/>
                      </a:lnTo>
                      <a:lnTo>
                        <a:pt x="0" y="2584"/>
                      </a:lnTo>
                      <a:close/>
                      <a:moveTo>
                        <a:pt x="0" y="2496"/>
                      </a:moveTo>
                      <a:lnTo>
                        <a:pt x="9" y="2496"/>
                      </a:lnTo>
                      <a:lnTo>
                        <a:pt x="9" y="2550"/>
                      </a:lnTo>
                      <a:lnTo>
                        <a:pt x="0" y="2550"/>
                      </a:lnTo>
                      <a:lnTo>
                        <a:pt x="0" y="2496"/>
                      </a:lnTo>
                      <a:close/>
                      <a:moveTo>
                        <a:pt x="0" y="2457"/>
                      </a:moveTo>
                      <a:lnTo>
                        <a:pt x="9" y="2457"/>
                      </a:lnTo>
                      <a:lnTo>
                        <a:pt x="9" y="2461"/>
                      </a:lnTo>
                      <a:lnTo>
                        <a:pt x="0" y="2461"/>
                      </a:lnTo>
                      <a:lnTo>
                        <a:pt x="0" y="2457"/>
                      </a:lnTo>
                      <a:close/>
                      <a:moveTo>
                        <a:pt x="0" y="2369"/>
                      </a:moveTo>
                      <a:lnTo>
                        <a:pt x="9" y="2369"/>
                      </a:lnTo>
                      <a:lnTo>
                        <a:pt x="9" y="2423"/>
                      </a:lnTo>
                      <a:lnTo>
                        <a:pt x="0" y="2423"/>
                      </a:lnTo>
                      <a:lnTo>
                        <a:pt x="0" y="2369"/>
                      </a:lnTo>
                      <a:close/>
                      <a:moveTo>
                        <a:pt x="0" y="2331"/>
                      </a:moveTo>
                      <a:lnTo>
                        <a:pt x="9" y="2331"/>
                      </a:lnTo>
                      <a:lnTo>
                        <a:pt x="9" y="2335"/>
                      </a:lnTo>
                      <a:lnTo>
                        <a:pt x="0" y="2335"/>
                      </a:lnTo>
                      <a:lnTo>
                        <a:pt x="0" y="2331"/>
                      </a:lnTo>
                      <a:close/>
                      <a:moveTo>
                        <a:pt x="0" y="2243"/>
                      </a:moveTo>
                      <a:lnTo>
                        <a:pt x="9" y="2243"/>
                      </a:lnTo>
                      <a:lnTo>
                        <a:pt x="9" y="2295"/>
                      </a:lnTo>
                      <a:lnTo>
                        <a:pt x="0" y="2295"/>
                      </a:lnTo>
                      <a:lnTo>
                        <a:pt x="0" y="2243"/>
                      </a:lnTo>
                      <a:close/>
                      <a:moveTo>
                        <a:pt x="0" y="2202"/>
                      </a:moveTo>
                      <a:lnTo>
                        <a:pt x="9" y="2202"/>
                      </a:lnTo>
                      <a:lnTo>
                        <a:pt x="9" y="2208"/>
                      </a:lnTo>
                      <a:lnTo>
                        <a:pt x="0" y="2208"/>
                      </a:lnTo>
                      <a:lnTo>
                        <a:pt x="0" y="2202"/>
                      </a:lnTo>
                      <a:close/>
                      <a:moveTo>
                        <a:pt x="0" y="2116"/>
                      </a:moveTo>
                      <a:lnTo>
                        <a:pt x="9" y="2116"/>
                      </a:lnTo>
                      <a:lnTo>
                        <a:pt x="9" y="2168"/>
                      </a:lnTo>
                      <a:lnTo>
                        <a:pt x="0" y="2168"/>
                      </a:lnTo>
                      <a:lnTo>
                        <a:pt x="0" y="2116"/>
                      </a:lnTo>
                      <a:close/>
                      <a:moveTo>
                        <a:pt x="0" y="2076"/>
                      </a:moveTo>
                      <a:lnTo>
                        <a:pt x="9" y="2076"/>
                      </a:lnTo>
                      <a:lnTo>
                        <a:pt x="9" y="2080"/>
                      </a:lnTo>
                      <a:lnTo>
                        <a:pt x="0" y="2080"/>
                      </a:lnTo>
                      <a:lnTo>
                        <a:pt x="0" y="2076"/>
                      </a:lnTo>
                      <a:close/>
                      <a:moveTo>
                        <a:pt x="0" y="1988"/>
                      </a:moveTo>
                      <a:lnTo>
                        <a:pt x="9" y="1988"/>
                      </a:lnTo>
                      <a:lnTo>
                        <a:pt x="9" y="2041"/>
                      </a:lnTo>
                      <a:lnTo>
                        <a:pt x="0" y="2041"/>
                      </a:lnTo>
                      <a:lnTo>
                        <a:pt x="0" y="1988"/>
                      </a:lnTo>
                      <a:close/>
                      <a:moveTo>
                        <a:pt x="0" y="1949"/>
                      </a:moveTo>
                      <a:lnTo>
                        <a:pt x="9" y="1949"/>
                      </a:lnTo>
                      <a:lnTo>
                        <a:pt x="9" y="1953"/>
                      </a:lnTo>
                      <a:lnTo>
                        <a:pt x="0" y="1953"/>
                      </a:lnTo>
                      <a:lnTo>
                        <a:pt x="0" y="1949"/>
                      </a:lnTo>
                      <a:close/>
                      <a:moveTo>
                        <a:pt x="0" y="1861"/>
                      </a:moveTo>
                      <a:lnTo>
                        <a:pt x="9" y="1861"/>
                      </a:lnTo>
                      <a:lnTo>
                        <a:pt x="9" y="1913"/>
                      </a:lnTo>
                      <a:lnTo>
                        <a:pt x="0" y="1913"/>
                      </a:lnTo>
                      <a:lnTo>
                        <a:pt x="0" y="1861"/>
                      </a:lnTo>
                      <a:close/>
                      <a:moveTo>
                        <a:pt x="0" y="1821"/>
                      </a:moveTo>
                      <a:lnTo>
                        <a:pt x="9" y="1821"/>
                      </a:lnTo>
                      <a:lnTo>
                        <a:pt x="9" y="1826"/>
                      </a:lnTo>
                      <a:lnTo>
                        <a:pt x="0" y="1826"/>
                      </a:lnTo>
                      <a:lnTo>
                        <a:pt x="0" y="1821"/>
                      </a:lnTo>
                      <a:close/>
                      <a:moveTo>
                        <a:pt x="0" y="1734"/>
                      </a:moveTo>
                      <a:lnTo>
                        <a:pt x="9" y="1734"/>
                      </a:lnTo>
                      <a:lnTo>
                        <a:pt x="9" y="1786"/>
                      </a:lnTo>
                      <a:lnTo>
                        <a:pt x="0" y="1786"/>
                      </a:lnTo>
                      <a:lnTo>
                        <a:pt x="0" y="1734"/>
                      </a:lnTo>
                      <a:close/>
                      <a:moveTo>
                        <a:pt x="0" y="1694"/>
                      </a:moveTo>
                      <a:lnTo>
                        <a:pt x="9" y="1694"/>
                      </a:lnTo>
                      <a:lnTo>
                        <a:pt x="9" y="1698"/>
                      </a:lnTo>
                      <a:lnTo>
                        <a:pt x="0" y="1698"/>
                      </a:lnTo>
                      <a:lnTo>
                        <a:pt x="0" y="1694"/>
                      </a:lnTo>
                      <a:close/>
                      <a:moveTo>
                        <a:pt x="0" y="1606"/>
                      </a:moveTo>
                      <a:lnTo>
                        <a:pt x="9" y="1606"/>
                      </a:lnTo>
                      <a:lnTo>
                        <a:pt x="9" y="1659"/>
                      </a:lnTo>
                      <a:lnTo>
                        <a:pt x="0" y="1659"/>
                      </a:lnTo>
                      <a:lnTo>
                        <a:pt x="0" y="1606"/>
                      </a:lnTo>
                      <a:close/>
                      <a:moveTo>
                        <a:pt x="0" y="1567"/>
                      </a:moveTo>
                      <a:lnTo>
                        <a:pt x="9" y="1567"/>
                      </a:lnTo>
                      <a:lnTo>
                        <a:pt x="9" y="1571"/>
                      </a:lnTo>
                      <a:lnTo>
                        <a:pt x="0" y="1571"/>
                      </a:lnTo>
                      <a:lnTo>
                        <a:pt x="0" y="1567"/>
                      </a:lnTo>
                      <a:close/>
                      <a:moveTo>
                        <a:pt x="0" y="1479"/>
                      </a:moveTo>
                      <a:lnTo>
                        <a:pt x="9" y="1479"/>
                      </a:lnTo>
                      <a:lnTo>
                        <a:pt x="9" y="1531"/>
                      </a:lnTo>
                      <a:lnTo>
                        <a:pt x="0" y="1531"/>
                      </a:lnTo>
                      <a:lnTo>
                        <a:pt x="0" y="1479"/>
                      </a:lnTo>
                      <a:close/>
                      <a:moveTo>
                        <a:pt x="0" y="1439"/>
                      </a:moveTo>
                      <a:lnTo>
                        <a:pt x="9" y="1439"/>
                      </a:lnTo>
                      <a:lnTo>
                        <a:pt x="9" y="1444"/>
                      </a:lnTo>
                      <a:lnTo>
                        <a:pt x="0" y="1444"/>
                      </a:lnTo>
                      <a:lnTo>
                        <a:pt x="0" y="1439"/>
                      </a:lnTo>
                      <a:close/>
                      <a:moveTo>
                        <a:pt x="0" y="1352"/>
                      </a:moveTo>
                      <a:lnTo>
                        <a:pt x="9" y="1352"/>
                      </a:lnTo>
                      <a:lnTo>
                        <a:pt x="9" y="1404"/>
                      </a:lnTo>
                      <a:lnTo>
                        <a:pt x="0" y="1404"/>
                      </a:lnTo>
                      <a:lnTo>
                        <a:pt x="0" y="1352"/>
                      </a:lnTo>
                      <a:close/>
                      <a:moveTo>
                        <a:pt x="0" y="1312"/>
                      </a:moveTo>
                      <a:lnTo>
                        <a:pt x="9" y="1312"/>
                      </a:lnTo>
                      <a:lnTo>
                        <a:pt x="9" y="1316"/>
                      </a:lnTo>
                      <a:lnTo>
                        <a:pt x="0" y="1316"/>
                      </a:lnTo>
                      <a:lnTo>
                        <a:pt x="0" y="1312"/>
                      </a:lnTo>
                      <a:close/>
                      <a:moveTo>
                        <a:pt x="0" y="1224"/>
                      </a:moveTo>
                      <a:lnTo>
                        <a:pt x="9" y="1224"/>
                      </a:lnTo>
                      <a:lnTo>
                        <a:pt x="9" y="1277"/>
                      </a:lnTo>
                      <a:lnTo>
                        <a:pt x="0" y="1277"/>
                      </a:lnTo>
                      <a:lnTo>
                        <a:pt x="0" y="1224"/>
                      </a:lnTo>
                      <a:close/>
                      <a:moveTo>
                        <a:pt x="0" y="1185"/>
                      </a:moveTo>
                      <a:lnTo>
                        <a:pt x="9" y="1185"/>
                      </a:lnTo>
                      <a:lnTo>
                        <a:pt x="9" y="1189"/>
                      </a:lnTo>
                      <a:lnTo>
                        <a:pt x="0" y="1189"/>
                      </a:lnTo>
                      <a:lnTo>
                        <a:pt x="0" y="1185"/>
                      </a:lnTo>
                      <a:close/>
                      <a:moveTo>
                        <a:pt x="0" y="1097"/>
                      </a:moveTo>
                      <a:lnTo>
                        <a:pt x="9" y="1097"/>
                      </a:lnTo>
                      <a:lnTo>
                        <a:pt x="9" y="1151"/>
                      </a:lnTo>
                      <a:lnTo>
                        <a:pt x="0" y="1151"/>
                      </a:lnTo>
                      <a:lnTo>
                        <a:pt x="0" y="1097"/>
                      </a:lnTo>
                      <a:close/>
                      <a:moveTo>
                        <a:pt x="0" y="1058"/>
                      </a:moveTo>
                      <a:lnTo>
                        <a:pt x="9" y="1058"/>
                      </a:lnTo>
                      <a:lnTo>
                        <a:pt x="9" y="1062"/>
                      </a:lnTo>
                      <a:lnTo>
                        <a:pt x="0" y="1062"/>
                      </a:lnTo>
                      <a:lnTo>
                        <a:pt x="0" y="1058"/>
                      </a:lnTo>
                      <a:close/>
                      <a:moveTo>
                        <a:pt x="0" y="970"/>
                      </a:moveTo>
                      <a:lnTo>
                        <a:pt x="9" y="970"/>
                      </a:lnTo>
                      <a:lnTo>
                        <a:pt x="9" y="1022"/>
                      </a:lnTo>
                      <a:lnTo>
                        <a:pt x="0" y="1022"/>
                      </a:lnTo>
                      <a:lnTo>
                        <a:pt x="0" y="970"/>
                      </a:lnTo>
                      <a:close/>
                      <a:moveTo>
                        <a:pt x="0" y="930"/>
                      </a:moveTo>
                      <a:lnTo>
                        <a:pt x="9" y="930"/>
                      </a:lnTo>
                      <a:lnTo>
                        <a:pt x="9" y="936"/>
                      </a:lnTo>
                      <a:lnTo>
                        <a:pt x="0" y="936"/>
                      </a:lnTo>
                      <a:lnTo>
                        <a:pt x="0" y="930"/>
                      </a:lnTo>
                      <a:close/>
                      <a:moveTo>
                        <a:pt x="0" y="843"/>
                      </a:moveTo>
                      <a:lnTo>
                        <a:pt x="9" y="843"/>
                      </a:lnTo>
                      <a:lnTo>
                        <a:pt x="9" y="896"/>
                      </a:lnTo>
                      <a:lnTo>
                        <a:pt x="0" y="896"/>
                      </a:lnTo>
                      <a:lnTo>
                        <a:pt x="0" y="843"/>
                      </a:lnTo>
                      <a:close/>
                      <a:moveTo>
                        <a:pt x="0" y="803"/>
                      </a:moveTo>
                      <a:lnTo>
                        <a:pt x="9" y="803"/>
                      </a:lnTo>
                      <a:lnTo>
                        <a:pt x="9" y="807"/>
                      </a:lnTo>
                      <a:lnTo>
                        <a:pt x="0" y="807"/>
                      </a:lnTo>
                      <a:lnTo>
                        <a:pt x="0" y="803"/>
                      </a:lnTo>
                      <a:close/>
                      <a:moveTo>
                        <a:pt x="0" y="715"/>
                      </a:moveTo>
                      <a:lnTo>
                        <a:pt x="9" y="715"/>
                      </a:lnTo>
                      <a:lnTo>
                        <a:pt x="9" y="769"/>
                      </a:lnTo>
                      <a:lnTo>
                        <a:pt x="0" y="769"/>
                      </a:lnTo>
                      <a:lnTo>
                        <a:pt x="0" y="715"/>
                      </a:lnTo>
                      <a:close/>
                      <a:moveTo>
                        <a:pt x="0" y="677"/>
                      </a:moveTo>
                      <a:lnTo>
                        <a:pt x="9" y="677"/>
                      </a:lnTo>
                      <a:lnTo>
                        <a:pt x="9" y="681"/>
                      </a:lnTo>
                      <a:lnTo>
                        <a:pt x="0" y="681"/>
                      </a:lnTo>
                      <a:lnTo>
                        <a:pt x="0" y="677"/>
                      </a:lnTo>
                      <a:close/>
                      <a:moveTo>
                        <a:pt x="0" y="589"/>
                      </a:moveTo>
                      <a:lnTo>
                        <a:pt x="9" y="589"/>
                      </a:lnTo>
                      <a:lnTo>
                        <a:pt x="9" y="641"/>
                      </a:lnTo>
                      <a:lnTo>
                        <a:pt x="0" y="641"/>
                      </a:lnTo>
                      <a:lnTo>
                        <a:pt x="0" y="589"/>
                      </a:lnTo>
                      <a:close/>
                      <a:moveTo>
                        <a:pt x="0" y="548"/>
                      </a:moveTo>
                      <a:lnTo>
                        <a:pt x="9" y="548"/>
                      </a:lnTo>
                      <a:lnTo>
                        <a:pt x="9" y="554"/>
                      </a:lnTo>
                      <a:lnTo>
                        <a:pt x="0" y="554"/>
                      </a:lnTo>
                      <a:lnTo>
                        <a:pt x="0" y="548"/>
                      </a:lnTo>
                      <a:close/>
                      <a:moveTo>
                        <a:pt x="0" y="462"/>
                      </a:moveTo>
                      <a:lnTo>
                        <a:pt x="9" y="462"/>
                      </a:lnTo>
                      <a:lnTo>
                        <a:pt x="9" y="514"/>
                      </a:lnTo>
                      <a:lnTo>
                        <a:pt x="0" y="514"/>
                      </a:lnTo>
                      <a:lnTo>
                        <a:pt x="0" y="462"/>
                      </a:lnTo>
                      <a:close/>
                      <a:moveTo>
                        <a:pt x="0" y="422"/>
                      </a:moveTo>
                      <a:lnTo>
                        <a:pt x="9" y="422"/>
                      </a:lnTo>
                      <a:lnTo>
                        <a:pt x="9" y="426"/>
                      </a:lnTo>
                      <a:lnTo>
                        <a:pt x="0" y="426"/>
                      </a:lnTo>
                      <a:lnTo>
                        <a:pt x="0" y="422"/>
                      </a:lnTo>
                      <a:close/>
                      <a:moveTo>
                        <a:pt x="0" y="334"/>
                      </a:moveTo>
                      <a:lnTo>
                        <a:pt x="9" y="334"/>
                      </a:lnTo>
                      <a:lnTo>
                        <a:pt x="9" y="387"/>
                      </a:lnTo>
                      <a:lnTo>
                        <a:pt x="0" y="387"/>
                      </a:lnTo>
                      <a:lnTo>
                        <a:pt x="0" y="334"/>
                      </a:lnTo>
                      <a:close/>
                      <a:moveTo>
                        <a:pt x="0" y="295"/>
                      </a:moveTo>
                      <a:lnTo>
                        <a:pt x="9" y="295"/>
                      </a:lnTo>
                      <a:lnTo>
                        <a:pt x="9" y="299"/>
                      </a:lnTo>
                      <a:lnTo>
                        <a:pt x="0" y="299"/>
                      </a:lnTo>
                      <a:lnTo>
                        <a:pt x="0" y="295"/>
                      </a:lnTo>
                      <a:close/>
                      <a:moveTo>
                        <a:pt x="0" y="207"/>
                      </a:moveTo>
                      <a:lnTo>
                        <a:pt x="9" y="207"/>
                      </a:lnTo>
                      <a:lnTo>
                        <a:pt x="9" y="259"/>
                      </a:lnTo>
                      <a:lnTo>
                        <a:pt x="0" y="259"/>
                      </a:lnTo>
                      <a:lnTo>
                        <a:pt x="0" y="207"/>
                      </a:lnTo>
                      <a:close/>
                      <a:moveTo>
                        <a:pt x="0" y="167"/>
                      </a:moveTo>
                      <a:lnTo>
                        <a:pt x="9" y="167"/>
                      </a:lnTo>
                      <a:lnTo>
                        <a:pt x="9" y="172"/>
                      </a:lnTo>
                      <a:lnTo>
                        <a:pt x="0" y="172"/>
                      </a:lnTo>
                      <a:lnTo>
                        <a:pt x="0" y="167"/>
                      </a:lnTo>
                      <a:close/>
                      <a:moveTo>
                        <a:pt x="0" y="80"/>
                      </a:moveTo>
                      <a:lnTo>
                        <a:pt x="9" y="80"/>
                      </a:lnTo>
                      <a:lnTo>
                        <a:pt x="9" y="132"/>
                      </a:lnTo>
                      <a:lnTo>
                        <a:pt x="0" y="132"/>
                      </a:lnTo>
                      <a:lnTo>
                        <a:pt x="0" y="80"/>
                      </a:lnTo>
                      <a:close/>
                      <a:moveTo>
                        <a:pt x="0" y="40"/>
                      </a:moveTo>
                      <a:lnTo>
                        <a:pt x="9" y="40"/>
                      </a:lnTo>
                      <a:lnTo>
                        <a:pt x="9" y="44"/>
                      </a:lnTo>
                      <a:lnTo>
                        <a:pt x="0" y="44"/>
                      </a:lnTo>
                      <a:lnTo>
                        <a:pt x="0" y="40"/>
                      </a:lnTo>
                      <a:close/>
                      <a:moveTo>
                        <a:pt x="0" y="0"/>
                      </a:moveTo>
                      <a:lnTo>
                        <a:pt x="9" y="0"/>
                      </a:lnTo>
                      <a:lnTo>
                        <a:pt x="9"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580" name="Freeform 323"/>
                <p:cNvSpPr>
                  <a:spLocks/>
                </p:cNvSpPr>
                <p:nvPr/>
              </p:nvSpPr>
              <p:spPr bwMode="auto">
                <a:xfrm>
                  <a:off x="3156" y="1098"/>
                  <a:ext cx="53" cy="53"/>
                </a:xfrm>
                <a:custGeom>
                  <a:avLst/>
                  <a:gdLst>
                    <a:gd name="T0" fmla="*/ 1 w 105"/>
                    <a:gd name="T1" fmla="*/ 0 h 106"/>
                    <a:gd name="T2" fmla="*/ 2 w 105"/>
                    <a:gd name="T3" fmla="*/ 1 h 106"/>
                    <a:gd name="T4" fmla="*/ 2 w 105"/>
                    <a:gd name="T5" fmla="*/ 1 h 106"/>
                    <a:gd name="T6" fmla="*/ 2 w 105"/>
                    <a:gd name="T7" fmla="*/ 1 h 106"/>
                    <a:gd name="T8" fmla="*/ 2 w 105"/>
                    <a:gd name="T9" fmla="*/ 1 h 106"/>
                    <a:gd name="T10" fmla="*/ 2 w 105"/>
                    <a:gd name="T11" fmla="*/ 1 h 106"/>
                    <a:gd name="T12" fmla="*/ 2 w 105"/>
                    <a:gd name="T13" fmla="*/ 2 h 106"/>
                    <a:gd name="T14" fmla="*/ 2 w 105"/>
                    <a:gd name="T15" fmla="*/ 2 h 106"/>
                    <a:gd name="T16" fmla="*/ 2 w 105"/>
                    <a:gd name="T17" fmla="*/ 2 h 106"/>
                    <a:gd name="T18" fmla="*/ 2 w 105"/>
                    <a:gd name="T19" fmla="*/ 2 h 106"/>
                    <a:gd name="T20" fmla="*/ 1 w 105"/>
                    <a:gd name="T21" fmla="*/ 2 h 106"/>
                    <a:gd name="T22" fmla="*/ 1 w 105"/>
                    <a:gd name="T23" fmla="*/ 2 h 106"/>
                    <a:gd name="T24" fmla="*/ 1 w 105"/>
                    <a:gd name="T25" fmla="*/ 2 h 106"/>
                    <a:gd name="T26" fmla="*/ 1 w 105"/>
                    <a:gd name="T27" fmla="*/ 2 h 106"/>
                    <a:gd name="T28" fmla="*/ 1 w 105"/>
                    <a:gd name="T29" fmla="*/ 2 h 106"/>
                    <a:gd name="T30" fmla="*/ 0 w 105"/>
                    <a:gd name="T31" fmla="*/ 1 h 106"/>
                    <a:gd name="T32" fmla="*/ 1 w 105"/>
                    <a:gd name="T33" fmla="*/ 1 h 106"/>
                    <a:gd name="T34" fmla="*/ 1 w 105"/>
                    <a:gd name="T35" fmla="*/ 1 h 106"/>
                    <a:gd name="T36" fmla="*/ 1 w 105"/>
                    <a:gd name="T37" fmla="*/ 1 h 106"/>
                    <a:gd name="T38" fmla="*/ 1 w 105"/>
                    <a:gd name="T39" fmla="*/ 1 h 106"/>
                    <a:gd name="T40" fmla="*/ 1 w 105"/>
                    <a:gd name="T41" fmla="*/ 0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06"/>
                    <a:gd name="T65" fmla="*/ 105 w 105"/>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06">
                      <a:moveTo>
                        <a:pt x="52" y="0"/>
                      </a:moveTo>
                      <a:lnTo>
                        <a:pt x="69" y="3"/>
                      </a:lnTo>
                      <a:lnTo>
                        <a:pt x="84" y="11"/>
                      </a:lnTo>
                      <a:lnTo>
                        <a:pt x="95" y="21"/>
                      </a:lnTo>
                      <a:lnTo>
                        <a:pt x="103" y="36"/>
                      </a:lnTo>
                      <a:lnTo>
                        <a:pt x="105" y="52"/>
                      </a:lnTo>
                      <a:lnTo>
                        <a:pt x="103" y="69"/>
                      </a:lnTo>
                      <a:lnTo>
                        <a:pt x="95" y="84"/>
                      </a:lnTo>
                      <a:lnTo>
                        <a:pt x="84" y="95"/>
                      </a:lnTo>
                      <a:lnTo>
                        <a:pt x="69" y="103"/>
                      </a:lnTo>
                      <a:lnTo>
                        <a:pt x="52" y="106"/>
                      </a:lnTo>
                      <a:lnTo>
                        <a:pt x="35" y="103"/>
                      </a:lnTo>
                      <a:lnTo>
                        <a:pt x="21" y="95"/>
                      </a:lnTo>
                      <a:lnTo>
                        <a:pt x="9" y="84"/>
                      </a:lnTo>
                      <a:lnTo>
                        <a:pt x="3" y="69"/>
                      </a:lnTo>
                      <a:lnTo>
                        <a:pt x="0" y="52"/>
                      </a:lnTo>
                      <a:lnTo>
                        <a:pt x="3" y="36"/>
                      </a:lnTo>
                      <a:lnTo>
                        <a:pt x="9" y="21"/>
                      </a:lnTo>
                      <a:lnTo>
                        <a:pt x="21" y="11"/>
                      </a:lnTo>
                      <a:lnTo>
                        <a:pt x="35" y="3"/>
                      </a:lnTo>
                      <a:lnTo>
                        <a:pt x="52" y="0"/>
                      </a:lnTo>
                      <a:close/>
                    </a:path>
                  </a:pathLst>
                </a:custGeom>
                <a:solidFill>
                  <a:srgbClr val="808080"/>
                </a:solidFill>
                <a:ln w="0">
                  <a:solidFill>
                    <a:srgbClr val="808080"/>
                  </a:solidFill>
                  <a:prstDash val="solid"/>
                  <a:round/>
                  <a:headEnd/>
                  <a:tailEnd/>
                </a:ln>
              </p:spPr>
              <p:txBody>
                <a:bodyPr/>
                <a:lstStyle/>
                <a:p>
                  <a:endParaRPr lang="en-US"/>
                </a:p>
              </p:txBody>
            </p:sp>
            <p:sp>
              <p:nvSpPr>
                <p:cNvPr id="21581" name="Freeform 324"/>
                <p:cNvSpPr>
                  <a:spLocks/>
                </p:cNvSpPr>
                <p:nvPr/>
              </p:nvSpPr>
              <p:spPr bwMode="auto">
                <a:xfrm>
                  <a:off x="3346" y="1035"/>
                  <a:ext cx="52" cy="52"/>
                </a:xfrm>
                <a:custGeom>
                  <a:avLst/>
                  <a:gdLst>
                    <a:gd name="T0" fmla="*/ 0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1 h 106"/>
                    <a:gd name="T14" fmla="*/ 1 w 106"/>
                    <a:gd name="T15" fmla="*/ 1 h 106"/>
                    <a:gd name="T16" fmla="*/ 1 w 106"/>
                    <a:gd name="T17" fmla="*/ 1 h 106"/>
                    <a:gd name="T18" fmla="*/ 1 w 106"/>
                    <a:gd name="T19" fmla="*/ 1 h 106"/>
                    <a:gd name="T20" fmla="*/ 0 w 106"/>
                    <a:gd name="T21" fmla="*/ 1 h 106"/>
                    <a:gd name="T22" fmla="*/ 0 w 106"/>
                    <a:gd name="T23" fmla="*/ 1 h 106"/>
                    <a:gd name="T24" fmla="*/ 0 w 106"/>
                    <a:gd name="T25" fmla="*/ 1 h 106"/>
                    <a:gd name="T26" fmla="*/ 0 w 106"/>
                    <a:gd name="T27" fmla="*/ 1 h 106"/>
                    <a:gd name="T28" fmla="*/ 0 w 106"/>
                    <a:gd name="T29" fmla="*/ 1 h 106"/>
                    <a:gd name="T30" fmla="*/ 0 w 106"/>
                    <a:gd name="T31" fmla="*/ 0 h 106"/>
                    <a:gd name="T32" fmla="*/ 0 w 106"/>
                    <a:gd name="T33" fmla="*/ 0 h 106"/>
                    <a:gd name="T34" fmla="*/ 0 w 106"/>
                    <a:gd name="T35" fmla="*/ 0 h 106"/>
                    <a:gd name="T36" fmla="*/ 0 w 106"/>
                    <a:gd name="T37" fmla="*/ 0 h 106"/>
                    <a:gd name="T38" fmla="*/ 0 w 106"/>
                    <a:gd name="T39" fmla="*/ 0 h 106"/>
                    <a:gd name="T40" fmla="*/ 0 w 106"/>
                    <a:gd name="T41" fmla="*/ 0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06"/>
                    <a:gd name="T65" fmla="*/ 106 w 106"/>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06">
                      <a:moveTo>
                        <a:pt x="53" y="0"/>
                      </a:moveTo>
                      <a:lnTo>
                        <a:pt x="70" y="3"/>
                      </a:lnTo>
                      <a:lnTo>
                        <a:pt x="85" y="11"/>
                      </a:lnTo>
                      <a:lnTo>
                        <a:pt x="95" y="22"/>
                      </a:lnTo>
                      <a:lnTo>
                        <a:pt x="103" y="36"/>
                      </a:lnTo>
                      <a:lnTo>
                        <a:pt x="106" y="54"/>
                      </a:lnTo>
                      <a:lnTo>
                        <a:pt x="103" y="70"/>
                      </a:lnTo>
                      <a:lnTo>
                        <a:pt x="95" y="84"/>
                      </a:lnTo>
                      <a:lnTo>
                        <a:pt x="85" y="95"/>
                      </a:lnTo>
                      <a:lnTo>
                        <a:pt x="70" y="103"/>
                      </a:lnTo>
                      <a:lnTo>
                        <a:pt x="53" y="106"/>
                      </a:lnTo>
                      <a:lnTo>
                        <a:pt x="35" y="103"/>
                      </a:lnTo>
                      <a:lnTo>
                        <a:pt x="22" y="95"/>
                      </a:lnTo>
                      <a:lnTo>
                        <a:pt x="10" y="84"/>
                      </a:lnTo>
                      <a:lnTo>
                        <a:pt x="3" y="70"/>
                      </a:lnTo>
                      <a:lnTo>
                        <a:pt x="0" y="54"/>
                      </a:lnTo>
                      <a:lnTo>
                        <a:pt x="3" y="36"/>
                      </a:lnTo>
                      <a:lnTo>
                        <a:pt x="10" y="22"/>
                      </a:lnTo>
                      <a:lnTo>
                        <a:pt x="22" y="11"/>
                      </a:lnTo>
                      <a:lnTo>
                        <a:pt x="35" y="3"/>
                      </a:lnTo>
                      <a:lnTo>
                        <a:pt x="53" y="0"/>
                      </a:lnTo>
                      <a:close/>
                    </a:path>
                  </a:pathLst>
                </a:custGeom>
                <a:solidFill>
                  <a:srgbClr val="808080"/>
                </a:solidFill>
                <a:ln w="0">
                  <a:solidFill>
                    <a:srgbClr val="808080"/>
                  </a:solidFill>
                  <a:prstDash val="solid"/>
                  <a:round/>
                  <a:headEnd/>
                  <a:tailEnd/>
                </a:ln>
              </p:spPr>
              <p:txBody>
                <a:bodyPr/>
                <a:lstStyle/>
                <a:p>
                  <a:endParaRPr lang="en-US"/>
                </a:p>
              </p:txBody>
            </p:sp>
            <p:sp>
              <p:nvSpPr>
                <p:cNvPr id="21582" name="Freeform 325"/>
                <p:cNvSpPr>
                  <a:spLocks/>
                </p:cNvSpPr>
                <p:nvPr/>
              </p:nvSpPr>
              <p:spPr bwMode="auto">
                <a:xfrm>
                  <a:off x="3541" y="962"/>
                  <a:ext cx="53" cy="53"/>
                </a:xfrm>
                <a:custGeom>
                  <a:avLst/>
                  <a:gdLst>
                    <a:gd name="T0" fmla="*/ 1 w 105"/>
                    <a:gd name="T1" fmla="*/ 0 h 105"/>
                    <a:gd name="T2" fmla="*/ 2 w 105"/>
                    <a:gd name="T3" fmla="*/ 1 h 105"/>
                    <a:gd name="T4" fmla="*/ 2 w 105"/>
                    <a:gd name="T5" fmla="*/ 1 h 105"/>
                    <a:gd name="T6" fmla="*/ 2 w 105"/>
                    <a:gd name="T7" fmla="*/ 1 h 105"/>
                    <a:gd name="T8" fmla="*/ 2 w 105"/>
                    <a:gd name="T9" fmla="*/ 1 h 105"/>
                    <a:gd name="T10" fmla="*/ 2 w 105"/>
                    <a:gd name="T11" fmla="*/ 1 h 105"/>
                    <a:gd name="T12" fmla="*/ 2 w 105"/>
                    <a:gd name="T13" fmla="*/ 2 h 105"/>
                    <a:gd name="T14" fmla="*/ 2 w 105"/>
                    <a:gd name="T15" fmla="*/ 2 h 105"/>
                    <a:gd name="T16" fmla="*/ 2 w 105"/>
                    <a:gd name="T17" fmla="*/ 2 h 105"/>
                    <a:gd name="T18" fmla="*/ 2 w 105"/>
                    <a:gd name="T19" fmla="*/ 2 h 105"/>
                    <a:gd name="T20" fmla="*/ 1 w 105"/>
                    <a:gd name="T21" fmla="*/ 2 h 105"/>
                    <a:gd name="T22" fmla="*/ 1 w 105"/>
                    <a:gd name="T23" fmla="*/ 2 h 105"/>
                    <a:gd name="T24" fmla="*/ 1 w 105"/>
                    <a:gd name="T25" fmla="*/ 2 h 105"/>
                    <a:gd name="T26" fmla="*/ 1 w 105"/>
                    <a:gd name="T27" fmla="*/ 2 h 105"/>
                    <a:gd name="T28" fmla="*/ 1 w 105"/>
                    <a:gd name="T29" fmla="*/ 2 h 105"/>
                    <a:gd name="T30" fmla="*/ 0 w 105"/>
                    <a:gd name="T31" fmla="*/ 1 h 105"/>
                    <a:gd name="T32" fmla="*/ 1 w 105"/>
                    <a:gd name="T33" fmla="*/ 1 h 105"/>
                    <a:gd name="T34" fmla="*/ 1 w 105"/>
                    <a:gd name="T35" fmla="*/ 1 h 105"/>
                    <a:gd name="T36" fmla="*/ 1 w 105"/>
                    <a:gd name="T37" fmla="*/ 1 h 105"/>
                    <a:gd name="T38" fmla="*/ 1 w 105"/>
                    <a:gd name="T39" fmla="*/ 1 h 105"/>
                    <a:gd name="T40" fmla="*/ 1 w 105"/>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05"/>
                    <a:gd name="T65" fmla="*/ 105 w 105"/>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05">
                      <a:moveTo>
                        <a:pt x="53" y="0"/>
                      </a:moveTo>
                      <a:lnTo>
                        <a:pt x="70" y="2"/>
                      </a:lnTo>
                      <a:lnTo>
                        <a:pt x="84" y="10"/>
                      </a:lnTo>
                      <a:lnTo>
                        <a:pt x="96" y="21"/>
                      </a:lnTo>
                      <a:lnTo>
                        <a:pt x="103" y="36"/>
                      </a:lnTo>
                      <a:lnTo>
                        <a:pt x="105" y="53"/>
                      </a:lnTo>
                      <a:lnTo>
                        <a:pt x="103" y="70"/>
                      </a:lnTo>
                      <a:lnTo>
                        <a:pt x="96" y="84"/>
                      </a:lnTo>
                      <a:lnTo>
                        <a:pt x="84" y="96"/>
                      </a:lnTo>
                      <a:lnTo>
                        <a:pt x="70" y="103"/>
                      </a:lnTo>
                      <a:lnTo>
                        <a:pt x="53" y="105"/>
                      </a:lnTo>
                      <a:lnTo>
                        <a:pt x="36" y="103"/>
                      </a:lnTo>
                      <a:lnTo>
                        <a:pt x="21" y="96"/>
                      </a:lnTo>
                      <a:lnTo>
                        <a:pt x="10" y="84"/>
                      </a:lnTo>
                      <a:lnTo>
                        <a:pt x="2" y="70"/>
                      </a:lnTo>
                      <a:lnTo>
                        <a:pt x="0" y="53"/>
                      </a:lnTo>
                      <a:lnTo>
                        <a:pt x="2" y="36"/>
                      </a:lnTo>
                      <a:lnTo>
                        <a:pt x="10" y="21"/>
                      </a:lnTo>
                      <a:lnTo>
                        <a:pt x="21" y="10"/>
                      </a:lnTo>
                      <a:lnTo>
                        <a:pt x="36" y="2"/>
                      </a:lnTo>
                      <a:lnTo>
                        <a:pt x="53" y="0"/>
                      </a:lnTo>
                      <a:close/>
                    </a:path>
                  </a:pathLst>
                </a:custGeom>
                <a:solidFill>
                  <a:srgbClr val="808080"/>
                </a:solidFill>
                <a:ln w="0">
                  <a:solidFill>
                    <a:srgbClr val="808080"/>
                  </a:solidFill>
                  <a:prstDash val="solid"/>
                  <a:round/>
                  <a:headEnd/>
                  <a:tailEnd/>
                </a:ln>
              </p:spPr>
              <p:txBody>
                <a:bodyPr/>
                <a:lstStyle/>
                <a:p>
                  <a:endParaRPr lang="en-US"/>
                </a:p>
              </p:txBody>
            </p:sp>
            <p:sp>
              <p:nvSpPr>
                <p:cNvPr id="21583" name="Freeform 326"/>
                <p:cNvSpPr>
                  <a:spLocks/>
                </p:cNvSpPr>
                <p:nvPr/>
              </p:nvSpPr>
              <p:spPr bwMode="auto">
                <a:xfrm>
                  <a:off x="3763" y="951"/>
                  <a:ext cx="52" cy="53"/>
                </a:xfrm>
                <a:custGeom>
                  <a:avLst/>
                  <a:gdLst>
                    <a:gd name="T0" fmla="*/ 0 w 106"/>
                    <a:gd name="T1" fmla="*/ 0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2 h 106"/>
                    <a:gd name="T14" fmla="*/ 1 w 106"/>
                    <a:gd name="T15" fmla="*/ 2 h 106"/>
                    <a:gd name="T16" fmla="*/ 1 w 106"/>
                    <a:gd name="T17" fmla="*/ 2 h 106"/>
                    <a:gd name="T18" fmla="*/ 1 w 106"/>
                    <a:gd name="T19" fmla="*/ 2 h 106"/>
                    <a:gd name="T20" fmla="*/ 0 w 106"/>
                    <a:gd name="T21" fmla="*/ 2 h 106"/>
                    <a:gd name="T22" fmla="*/ 0 w 106"/>
                    <a:gd name="T23" fmla="*/ 2 h 106"/>
                    <a:gd name="T24" fmla="*/ 0 w 106"/>
                    <a:gd name="T25" fmla="*/ 2 h 106"/>
                    <a:gd name="T26" fmla="*/ 0 w 106"/>
                    <a:gd name="T27" fmla="*/ 2 h 106"/>
                    <a:gd name="T28" fmla="*/ 0 w 106"/>
                    <a:gd name="T29" fmla="*/ 2 h 106"/>
                    <a:gd name="T30" fmla="*/ 0 w 106"/>
                    <a:gd name="T31" fmla="*/ 1 h 106"/>
                    <a:gd name="T32" fmla="*/ 0 w 106"/>
                    <a:gd name="T33" fmla="*/ 1 h 106"/>
                    <a:gd name="T34" fmla="*/ 0 w 106"/>
                    <a:gd name="T35" fmla="*/ 1 h 106"/>
                    <a:gd name="T36" fmla="*/ 0 w 106"/>
                    <a:gd name="T37" fmla="*/ 1 h 106"/>
                    <a:gd name="T38" fmla="*/ 0 w 106"/>
                    <a:gd name="T39" fmla="*/ 1 h 106"/>
                    <a:gd name="T40" fmla="*/ 0 w 106"/>
                    <a:gd name="T41" fmla="*/ 0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06"/>
                    <a:gd name="T65" fmla="*/ 106 w 106"/>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06">
                      <a:moveTo>
                        <a:pt x="54" y="0"/>
                      </a:moveTo>
                      <a:lnTo>
                        <a:pt x="71" y="3"/>
                      </a:lnTo>
                      <a:lnTo>
                        <a:pt x="85" y="10"/>
                      </a:lnTo>
                      <a:lnTo>
                        <a:pt x="97" y="22"/>
                      </a:lnTo>
                      <a:lnTo>
                        <a:pt x="103" y="35"/>
                      </a:lnTo>
                      <a:lnTo>
                        <a:pt x="106" y="52"/>
                      </a:lnTo>
                      <a:lnTo>
                        <a:pt x="103" y="70"/>
                      </a:lnTo>
                      <a:lnTo>
                        <a:pt x="97" y="84"/>
                      </a:lnTo>
                      <a:lnTo>
                        <a:pt x="85" y="95"/>
                      </a:lnTo>
                      <a:lnTo>
                        <a:pt x="71" y="103"/>
                      </a:lnTo>
                      <a:lnTo>
                        <a:pt x="54" y="106"/>
                      </a:lnTo>
                      <a:lnTo>
                        <a:pt x="36" y="103"/>
                      </a:lnTo>
                      <a:lnTo>
                        <a:pt x="22" y="95"/>
                      </a:lnTo>
                      <a:lnTo>
                        <a:pt x="11" y="84"/>
                      </a:lnTo>
                      <a:lnTo>
                        <a:pt x="3" y="70"/>
                      </a:lnTo>
                      <a:lnTo>
                        <a:pt x="0" y="52"/>
                      </a:lnTo>
                      <a:lnTo>
                        <a:pt x="3" y="35"/>
                      </a:lnTo>
                      <a:lnTo>
                        <a:pt x="11" y="22"/>
                      </a:lnTo>
                      <a:lnTo>
                        <a:pt x="22" y="10"/>
                      </a:lnTo>
                      <a:lnTo>
                        <a:pt x="36" y="3"/>
                      </a:lnTo>
                      <a:lnTo>
                        <a:pt x="54" y="0"/>
                      </a:lnTo>
                      <a:close/>
                    </a:path>
                  </a:pathLst>
                </a:custGeom>
                <a:solidFill>
                  <a:srgbClr val="808080"/>
                </a:solidFill>
                <a:ln w="0">
                  <a:solidFill>
                    <a:srgbClr val="808080"/>
                  </a:solidFill>
                  <a:prstDash val="solid"/>
                  <a:round/>
                  <a:headEnd/>
                  <a:tailEnd/>
                </a:ln>
              </p:spPr>
              <p:txBody>
                <a:bodyPr/>
                <a:lstStyle/>
                <a:p>
                  <a:endParaRPr lang="en-US"/>
                </a:p>
              </p:txBody>
            </p:sp>
            <p:sp>
              <p:nvSpPr>
                <p:cNvPr id="21584" name="Freeform 327"/>
                <p:cNvSpPr>
                  <a:spLocks/>
                </p:cNvSpPr>
                <p:nvPr/>
              </p:nvSpPr>
              <p:spPr bwMode="auto">
                <a:xfrm>
                  <a:off x="3915" y="1003"/>
                  <a:ext cx="53" cy="52"/>
                </a:xfrm>
                <a:custGeom>
                  <a:avLst/>
                  <a:gdLst>
                    <a:gd name="T0" fmla="*/ 1 w 106"/>
                    <a:gd name="T1" fmla="*/ 0 h 106"/>
                    <a:gd name="T2" fmla="*/ 2 w 106"/>
                    <a:gd name="T3" fmla="*/ 0 h 106"/>
                    <a:gd name="T4" fmla="*/ 2 w 106"/>
                    <a:gd name="T5" fmla="*/ 0 h 106"/>
                    <a:gd name="T6" fmla="*/ 2 w 106"/>
                    <a:gd name="T7" fmla="*/ 0 h 106"/>
                    <a:gd name="T8" fmla="*/ 2 w 106"/>
                    <a:gd name="T9" fmla="*/ 0 h 106"/>
                    <a:gd name="T10" fmla="*/ 2 w 106"/>
                    <a:gd name="T11" fmla="*/ 0 h 106"/>
                    <a:gd name="T12" fmla="*/ 2 w 106"/>
                    <a:gd name="T13" fmla="*/ 1 h 106"/>
                    <a:gd name="T14" fmla="*/ 2 w 106"/>
                    <a:gd name="T15" fmla="*/ 1 h 106"/>
                    <a:gd name="T16" fmla="*/ 2 w 106"/>
                    <a:gd name="T17" fmla="*/ 1 h 106"/>
                    <a:gd name="T18" fmla="*/ 2 w 106"/>
                    <a:gd name="T19" fmla="*/ 1 h 106"/>
                    <a:gd name="T20" fmla="*/ 1 w 106"/>
                    <a:gd name="T21" fmla="*/ 1 h 106"/>
                    <a:gd name="T22" fmla="*/ 1 w 106"/>
                    <a:gd name="T23" fmla="*/ 1 h 106"/>
                    <a:gd name="T24" fmla="*/ 1 w 106"/>
                    <a:gd name="T25" fmla="*/ 1 h 106"/>
                    <a:gd name="T26" fmla="*/ 1 w 106"/>
                    <a:gd name="T27" fmla="*/ 1 h 106"/>
                    <a:gd name="T28" fmla="*/ 1 w 106"/>
                    <a:gd name="T29" fmla="*/ 1 h 106"/>
                    <a:gd name="T30" fmla="*/ 0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06"/>
                    <a:gd name="T65" fmla="*/ 106 w 106"/>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06">
                      <a:moveTo>
                        <a:pt x="52" y="0"/>
                      </a:moveTo>
                      <a:lnTo>
                        <a:pt x="69" y="3"/>
                      </a:lnTo>
                      <a:lnTo>
                        <a:pt x="84" y="11"/>
                      </a:lnTo>
                      <a:lnTo>
                        <a:pt x="95" y="22"/>
                      </a:lnTo>
                      <a:lnTo>
                        <a:pt x="103" y="36"/>
                      </a:lnTo>
                      <a:lnTo>
                        <a:pt x="106" y="54"/>
                      </a:lnTo>
                      <a:lnTo>
                        <a:pt x="103" y="70"/>
                      </a:lnTo>
                      <a:lnTo>
                        <a:pt x="95" y="84"/>
                      </a:lnTo>
                      <a:lnTo>
                        <a:pt x="84" y="95"/>
                      </a:lnTo>
                      <a:lnTo>
                        <a:pt x="69" y="103"/>
                      </a:lnTo>
                      <a:lnTo>
                        <a:pt x="52" y="106"/>
                      </a:lnTo>
                      <a:lnTo>
                        <a:pt x="35" y="103"/>
                      </a:lnTo>
                      <a:lnTo>
                        <a:pt x="21" y="95"/>
                      </a:lnTo>
                      <a:lnTo>
                        <a:pt x="9" y="84"/>
                      </a:lnTo>
                      <a:lnTo>
                        <a:pt x="3" y="70"/>
                      </a:lnTo>
                      <a:lnTo>
                        <a:pt x="0" y="54"/>
                      </a:lnTo>
                      <a:lnTo>
                        <a:pt x="3" y="36"/>
                      </a:lnTo>
                      <a:lnTo>
                        <a:pt x="9" y="22"/>
                      </a:lnTo>
                      <a:lnTo>
                        <a:pt x="21" y="11"/>
                      </a:lnTo>
                      <a:lnTo>
                        <a:pt x="35" y="3"/>
                      </a:lnTo>
                      <a:lnTo>
                        <a:pt x="52" y="0"/>
                      </a:lnTo>
                      <a:close/>
                    </a:path>
                  </a:pathLst>
                </a:custGeom>
                <a:solidFill>
                  <a:srgbClr val="808080"/>
                </a:solidFill>
                <a:ln w="0">
                  <a:solidFill>
                    <a:srgbClr val="808080"/>
                  </a:solidFill>
                  <a:prstDash val="solid"/>
                  <a:round/>
                  <a:headEnd/>
                  <a:tailEnd/>
                </a:ln>
              </p:spPr>
              <p:txBody>
                <a:bodyPr/>
                <a:lstStyle/>
                <a:p>
                  <a:endParaRPr lang="en-US"/>
                </a:p>
              </p:txBody>
            </p:sp>
            <p:sp>
              <p:nvSpPr>
                <p:cNvPr id="21585" name="Freeform 328"/>
                <p:cNvSpPr>
                  <a:spLocks/>
                </p:cNvSpPr>
                <p:nvPr/>
              </p:nvSpPr>
              <p:spPr bwMode="auto">
                <a:xfrm>
                  <a:off x="3952" y="1077"/>
                  <a:ext cx="53" cy="52"/>
                </a:xfrm>
                <a:custGeom>
                  <a:avLst/>
                  <a:gdLst>
                    <a:gd name="T0" fmla="*/ 1 w 105"/>
                    <a:gd name="T1" fmla="*/ 0 h 104"/>
                    <a:gd name="T2" fmla="*/ 2 w 105"/>
                    <a:gd name="T3" fmla="*/ 1 h 104"/>
                    <a:gd name="T4" fmla="*/ 2 w 105"/>
                    <a:gd name="T5" fmla="*/ 1 h 104"/>
                    <a:gd name="T6" fmla="*/ 2 w 105"/>
                    <a:gd name="T7" fmla="*/ 1 h 104"/>
                    <a:gd name="T8" fmla="*/ 2 w 105"/>
                    <a:gd name="T9" fmla="*/ 1 h 104"/>
                    <a:gd name="T10" fmla="*/ 2 w 105"/>
                    <a:gd name="T11" fmla="*/ 1 h 104"/>
                    <a:gd name="T12" fmla="*/ 2 w 105"/>
                    <a:gd name="T13" fmla="*/ 2 h 104"/>
                    <a:gd name="T14" fmla="*/ 2 w 105"/>
                    <a:gd name="T15" fmla="*/ 2 h 104"/>
                    <a:gd name="T16" fmla="*/ 2 w 105"/>
                    <a:gd name="T17" fmla="*/ 2 h 104"/>
                    <a:gd name="T18" fmla="*/ 2 w 105"/>
                    <a:gd name="T19" fmla="*/ 2 h 104"/>
                    <a:gd name="T20" fmla="*/ 1 w 105"/>
                    <a:gd name="T21" fmla="*/ 2 h 104"/>
                    <a:gd name="T22" fmla="*/ 1 w 105"/>
                    <a:gd name="T23" fmla="*/ 2 h 104"/>
                    <a:gd name="T24" fmla="*/ 1 w 105"/>
                    <a:gd name="T25" fmla="*/ 2 h 104"/>
                    <a:gd name="T26" fmla="*/ 1 w 105"/>
                    <a:gd name="T27" fmla="*/ 2 h 104"/>
                    <a:gd name="T28" fmla="*/ 1 w 105"/>
                    <a:gd name="T29" fmla="*/ 2 h 104"/>
                    <a:gd name="T30" fmla="*/ 0 w 105"/>
                    <a:gd name="T31" fmla="*/ 1 h 104"/>
                    <a:gd name="T32" fmla="*/ 1 w 105"/>
                    <a:gd name="T33" fmla="*/ 1 h 104"/>
                    <a:gd name="T34" fmla="*/ 1 w 105"/>
                    <a:gd name="T35" fmla="*/ 1 h 104"/>
                    <a:gd name="T36" fmla="*/ 1 w 105"/>
                    <a:gd name="T37" fmla="*/ 1 h 104"/>
                    <a:gd name="T38" fmla="*/ 1 w 105"/>
                    <a:gd name="T39" fmla="*/ 1 h 104"/>
                    <a:gd name="T40" fmla="*/ 1 w 105"/>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04"/>
                    <a:gd name="T65" fmla="*/ 105 w 105"/>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04">
                      <a:moveTo>
                        <a:pt x="53" y="0"/>
                      </a:moveTo>
                      <a:lnTo>
                        <a:pt x="71" y="3"/>
                      </a:lnTo>
                      <a:lnTo>
                        <a:pt x="84" y="10"/>
                      </a:lnTo>
                      <a:lnTo>
                        <a:pt x="96" y="22"/>
                      </a:lnTo>
                      <a:lnTo>
                        <a:pt x="103" y="35"/>
                      </a:lnTo>
                      <a:lnTo>
                        <a:pt x="105" y="52"/>
                      </a:lnTo>
                      <a:lnTo>
                        <a:pt x="103" y="70"/>
                      </a:lnTo>
                      <a:lnTo>
                        <a:pt x="96" y="83"/>
                      </a:lnTo>
                      <a:lnTo>
                        <a:pt x="84" y="95"/>
                      </a:lnTo>
                      <a:lnTo>
                        <a:pt x="71" y="102"/>
                      </a:lnTo>
                      <a:lnTo>
                        <a:pt x="53" y="104"/>
                      </a:lnTo>
                      <a:lnTo>
                        <a:pt x="36" y="102"/>
                      </a:lnTo>
                      <a:lnTo>
                        <a:pt x="21" y="95"/>
                      </a:lnTo>
                      <a:lnTo>
                        <a:pt x="11" y="83"/>
                      </a:lnTo>
                      <a:lnTo>
                        <a:pt x="3" y="70"/>
                      </a:lnTo>
                      <a:lnTo>
                        <a:pt x="0" y="52"/>
                      </a:lnTo>
                      <a:lnTo>
                        <a:pt x="3" y="35"/>
                      </a:lnTo>
                      <a:lnTo>
                        <a:pt x="11" y="22"/>
                      </a:lnTo>
                      <a:lnTo>
                        <a:pt x="21" y="10"/>
                      </a:lnTo>
                      <a:lnTo>
                        <a:pt x="36" y="3"/>
                      </a:lnTo>
                      <a:lnTo>
                        <a:pt x="53" y="0"/>
                      </a:lnTo>
                      <a:close/>
                    </a:path>
                  </a:pathLst>
                </a:custGeom>
                <a:solidFill>
                  <a:srgbClr val="808080"/>
                </a:solidFill>
                <a:ln w="0">
                  <a:solidFill>
                    <a:srgbClr val="808080"/>
                  </a:solidFill>
                  <a:prstDash val="solid"/>
                  <a:round/>
                  <a:headEnd/>
                  <a:tailEnd/>
                </a:ln>
              </p:spPr>
              <p:txBody>
                <a:bodyPr/>
                <a:lstStyle/>
                <a:p>
                  <a:endParaRPr lang="en-US"/>
                </a:p>
              </p:txBody>
            </p:sp>
            <p:sp>
              <p:nvSpPr>
                <p:cNvPr id="21586" name="Line 329"/>
                <p:cNvSpPr>
                  <a:spLocks noChangeShapeType="1"/>
                </p:cNvSpPr>
                <p:nvPr/>
              </p:nvSpPr>
              <p:spPr bwMode="auto">
                <a:xfrm flipH="1">
                  <a:off x="3207" y="1124"/>
                  <a:ext cx="2" cy="9"/>
                </a:xfrm>
                <a:prstGeom prst="line">
                  <a:avLst/>
                </a:prstGeom>
                <a:noFill/>
                <a:ln w="3175">
                  <a:solidFill>
                    <a:srgbClr val="000000"/>
                  </a:solidFill>
                  <a:round/>
                  <a:headEnd/>
                  <a:tailEnd/>
                </a:ln>
              </p:spPr>
              <p:txBody>
                <a:bodyPr/>
                <a:lstStyle/>
                <a:p>
                  <a:endParaRPr lang="en-US"/>
                </a:p>
              </p:txBody>
            </p:sp>
            <p:sp>
              <p:nvSpPr>
                <p:cNvPr id="21587" name="Line 330"/>
                <p:cNvSpPr>
                  <a:spLocks noChangeShapeType="1"/>
                </p:cNvSpPr>
                <p:nvPr/>
              </p:nvSpPr>
              <p:spPr bwMode="auto">
                <a:xfrm flipH="1">
                  <a:off x="3203" y="1133"/>
                  <a:ext cx="4" cy="7"/>
                </a:xfrm>
                <a:prstGeom prst="line">
                  <a:avLst/>
                </a:prstGeom>
                <a:noFill/>
                <a:ln w="3175">
                  <a:solidFill>
                    <a:srgbClr val="000000"/>
                  </a:solidFill>
                  <a:round/>
                  <a:headEnd/>
                  <a:tailEnd/>
                </a:ln>
              </p:spPr>
              <p:txBody>
                <a:bodyPr/>
                <a:lstStyle/>
                <a:p>
                  <a:endParaRPr lang="en-US"/>
                </a:p>
              </p:txBody>
            </p:sp>
            <p:sp>
              <p:nvSpPr>
                <p:cNvPr id="21588" name="Line 331"/>
                <p:cNvSpPr>
                  <a:spLocks noChangeShapeType="1"/>
                </p:cNvSpPr>
                <p:nvPr/>
              </p:nvSpPr>
              <p:spPr bwMode="auto">
                <a:xfrm flipH="1">
                  <a:off x="3198" y="1140"/>
                  <a:ext cx="5" cy="5"/>
                </a:xfrm>
                <a:prstGeom prst="line">
                  <a:avLst/>
                </a:prstGeom>
                <a:noFill/>
                <a:ln w="3175">
                  <a:solidFill>
                    <a:srgbClr val="000000"/>
                  </a:solidFill>
                  <a:round/>
                  <a:headEnd/>
                  <a:tailEnd/>
                </a:ln>
              </p:spPr>
              <p:txBody>
                <a:bodyPr/>
                <a:lstStyle/>
                <a:p>
                  <a:endParaRPr lang="en-US"/>
                </a:p>
              </p:txBody>
            </p:sp>
            <p:sp>
              <p:nvSpPr>
                <p:cNvPr id="21589" name="Line 332"/>
                <p:cNvSpPr>
                  <a:spLocks noChangeShapeType="1"/>
                </p:cNvSpPr>
                <p:nvPr/>
              </p:nvSpPr>
              <p:spPr bwMode="auto">
                <a:xfrm flipH="1">
                  <a:off x="3191" y="1145"/>
                  <a:ext cx="7" cy="4"/>
                </a:xfrm>
                <a:prstGeom prst="line">
                  <a:avLst/>
                </a:prstGeom>
                <a:noFill/>
                <a:ln w="3175">
                  <a:solidFill>
                    <a:srgbClr val="000000"/>
                  </a:solidFill>
                  <a:round/>
                  <a:headEnd/>
                  <a:tailEnd/>
                </a:ln>
              </p:spPr>
              <p:txBody>
                <a:bodyPr/>
                <a:lstStyle/>
                <a:p>
                  <a:endParaRPr lang="en-US"/>
                </a:p>
              </p:txBody>
            </p:sp>
            <p:sp>
              <p:nvSpPr>
                <p:cNvPr id="21590" name="Line 333"/>
                <p:cNvSpPr>
                  <a:spLocks noChangeShapeType="1"/>
                </p:cNvSpPr>
                <p:nvPr/>
              </p:nvSpPr>
              <p:spPr bwMode="auto">
                <a:xfrm flipH="1">
                  <a:off x="3182" y="1149"/>
                  <a:ext cx="9" cy="2"/>
                </a:xfrm>
                <a:prstGeom prst="line">
                  <a:avLst/>
                </a:prstGeom>
                <a:noFill/>
                <a:ln w="3175">
                  <a:solidFill>
                    <a:srgbClr val="000000"/>
                  </a:solidFill>
                  <a:round/>
                  <a:headEnd/>
                  <a:tailEnd/>
                </a:ln>
              </p:spPr>
              <p:txBody>
                <a:bodyPr/>
                <a:lstStyle/>
                <a:p>
                  <a:endParaRPr lang="en-US"/>
                </a:p>
              </p:txBody>
            </p:sp>
            <p:sp>
              <p:nvSpPr>
                <p:cNvPr id="21591" name="Line 334"/>
                <p:cNvSpPr>
                  <a:spLocks noChangeShapeType="1"/>
                </p:cNvSpPr>
                <p:nvPr/>
              </p:nvSpPr>
              <p:spPr bwMode="auto">
                <a:xfrm flipH="1" flipV="1">
                  <a:off x="3173" y="1149"/>
                  <a:ext cx="9" cy="2"/>
                </a:xfrm>
                <a:prstGeom prst="line">
                  <a:avLst/>
                </a:prstGeom>
                <a:noFill/>
                <a:ln w="3175">
                  <a:solidFill>
                    <a:srgbClr val="000000"/>
                  </a:solidFill>
                  <a:round/>
                  <a:headEnd/>
                  <a:tailEnd/>
                </a:ln>
              </p:spPr>
              <p:txBody>
                <a:bodyPr/>
                <a:lstStyle/>
                <a:p>
                  <a:endParaRPr lang="en-US"/>
                </a:p>
              </p:txBody>
            </p:sp>
            <p:sp>
              <p:nvSpPr>
                <p:cNvPr id="21592" name="Line 335"/>
                <p:cNvSpPr>
                  <a:spLocks noChangeShapeType="1"/>
                </p:cNvSpPr>
                <p:nvPr/>
              </p:nvSpPr>
              <p:spPr bwMode="auto">
                <a:xfrm flipH="1" flipV="1">
                  <a:off x="3167" y="1145"/>
                  <a:ext cx="6" cy="4"/>
                </a:xfrm>
                <a:prstGeom prst="line">
                  <a:avLst/>
                </a:prstGeom>
                <a:noFill/>
                <a:ln w="3175">
                  <a:solidFill>
                    <a:srgbClr val="000000"/>
                  </a:solidFill>
                  <a:round/>
                  <a:headEnd/>
                  <a:tailEnd/>
                </a:ln>
              </p:spPr>
              <p:txBody>
                <a:bodyPr/>
                <a:lstStyle/>
                <a:p>
                  <a:endParaRPr lang="en-US"/>
                </a:p>
              </p:txBody>
            </p:sp>
            <p:sp>
              <p:nvSpPr>
                <p:cNvPr id="21593" name="Line 336"/>
                <p:cNvSpPr>
                  <a:spLocks noChangeShapeType="1"/>
                </p:cNvSpPr>
                <p:nvPr/>
              </p:nvSpPr>
              <p:spPr bwMode="auto">
                <a:xfrm flipH="1" flipV="1">
                  <a:off x="3161" y="1140"/>
                  <a:ext cx="6" cy="5"/>
                </a:xfrm>
                <a:prstGeom prst="line">
                  <a:avLst/>
                </a:prstGeom>
                <a:noFill/>
                <a:ln w="3175">
                  <a:solidFill>
                    <a:srgbClr val="000000"/>
                  </a:solidFill>
                  <a:round/>
                  <a:headEnd/>
                  <a:tailEnd/>
                </a:ln>
              </p:spPr>
              <p:txBody>
                <a:bodyPr/>
                <a:lstStyle/>
                <a:p>
                  <a:endParaRPr lang="en-US"/>
                </a:p>
              </p:txBody>
            </p:sp>
            <p:sp>
              <p:nvSpPr>
                <p:cNvPr id="21594" name="Line 337"/>
                <p:cNvSpPr>
                  <a:spLocks noChangeShapeType="1"/>
                </p:cNvSpPr>
                <p:nvPr/>
              </p:nvSpPr>
              <p:spPr bwMode="auto">
                <a:xfrm flipH="1" flipV="1">
                  <a:off x="3157" y="1133"/>
                  <a:ext cx="4" cy="7"/>
                </a:xfrm>
                <a:prstGeom prst="line">
                  <a:avLst/>
                </a:prstGeom>
                <a:noFill/>
                <a:ln w="3175">
                  <a:solidFill>
                    <a:srgbClr val="000000"/>
                  </a:solidFill>
                  <a:round/>
                  <a:headEnd/>
                  <a:tailEnd/>
                </a:ln>
              </p:spPr>
              <p:txBody>
                <a:bodyPr/>
                <a:lstStyle/>
                <a:p>
                  <a:endParaRPr lang="en-US"/>
                </a:p>
              </p:txBody>
            </p:sp>
            <p:sp>
              <p:nvSpPr>
                <p:cNvPr id="21595" name="Line 338"/>
                <p:cNvSpPr>
                  <a:spLocks noChangeShapeType="1"/>
                </p:cNvSpPr>
                <p:nvPr/>
              </p:nvSpPr>
              <p:spPr bwMode="auto">
                <a:xfrm flipH="1" flipV="1">
                  <a:off x="3156" y="1124"/>
                  <a:ext cx="1" cy="9"/>
                </a:xfrm>
                <a:prstGeom prst="line">
                  <a:avLst/>
                </a:prstGeom>
                <a:noFill/>
                <a:ln w="3175">
                  <a:solidFill>
                    <a:srgbClr val="000000"/>
                  </a:solidFill>
                  <a:round/>
                  <a:headEnd/>
                  <a:tailEnd/>
                </a:ln>
              </p:spPr>
              <p:txBody>
                <a:bodyPr/>
                <a:lstStyle/>
                <a:p>
                  <a:endParaRPr lang="en-US"/>
                </a:p>
              </p:txBody>
            </p:sp>
            <p:sp>
              <p:nvSpPr>
                <p:cNvPr id="21596" name="Line 339"/>
                <p:cNvSpPr>
                  <a:spLocks noChangeShapeType="1"/>
                </p:cNvSpPr>
                <p:nvPr/>
              </p:nvSpPr>
              <p:spPr bwMode="auto">
                <a:xfrm flipV="1">
                  <a:off x="3156" y="1116"/>
                  <a:ext cx="1" cy="8"/>
                </a:xfrm>
                <a:prstGeom prst="line">
                  <a:avLst/>
                </a:prstGeom>
                <a:noFill/>
                <a:ln w="3175">
                  <a:solidFill>
                    <a:srgbClr val="000000"/>
                  </a:solidFill>
                  <a:round/>
                  <a:headEnd/>
                  <a:tailEnd/>
                </a:ln>
              </p:spPr>
              <p:txBody>
                <a:bodyPr/>
                <a:lstStyle/>
                <a:p>
                  <a:endParaRPr lang="en-US"/>
                </a:p>
              </p:txBody>
            </p:sp>
            <p:sp>
              <p:nvSpPr>
                <p:cNvPr id="21597" name="Line 340"/>
                <p:cNvSpPr>
                  <a:spLocks noChangeShapeType="1"/>
                </p:cNvSpPr>
                <p:nvPr/>
              </p:nvSpPr>
              <p:spPr bwMode="auto">
                <a:xfrm flipV="1">
                  <a:off x="3157" y="1109"/>
                  <a:ext cx="4" cy="7"/>
                </a:xfrm>
                <a:prstGeom prst="line">
                  <a:avLst/>
                </a:prstGeom>
                <a:noFill/>
                <a:ln w="3175">
                  <a:solidFill>
                    <a:srgbClr val="000000"/>
                  </a:solidFill>
                  <a:round/>
                  <a:headEnd/>
                  <a:tailEnd/>
                </a:ln>
              </p:spPr>
              <p:txBody>
                <a:bodyPr/>
                <a:lstStyle/>
                <a:p>
                  <a:endParaRPr lang="en-US"/>
                </a:p>
              </p:txBody>
            </p:sp>
            <p:sp>
              <p:nvSpPr>
                <p:cNvPr id="21598" name="Line 341"/>
                <p:cNvSpPr>
                  <a:spLocks noChangeShapeType="1"/>
                </p:cNvSpPr>
                <p:nvPr/>
              </p:nvSpPr>
              <p:spPr bwMode="auto">
                <a:xfrm flipV="1">
                  <a:off x="3161" y="1103"/>
                  <a:ext cx="6" cy="6"/>
                </a:xfrm>
                <a:prstGeom prst="line">
                  <a:avLst/>
                </a:prstGeom>
                <a:noFill/>
                <a:ln w="3175">
                  <a:solidFill>
                    <a:srgbClr val="000000"/>
                  </a:solidFill>
                  <a:round/>
                  <a:headEnd/>
                  <a:tailEnd/>
                </a:ln>
              </p:spPr>
              <p:txBody>
                <a:bodyPr/>
                <a:lstStyle/>
                <a:p>
                  <a:endParaRPr lang="en-US"/>
                </a:p>
              </p:txBody>
            </p:sp>
            <p:sp>
              <p:nvSpPr>
                <p:cNvPr id="21599" name="Line 342"/>
                <p:cNvSpPr>
                  <a:spLocks noChangeShapeType="1"/>
                </p:cNvSpPr>
                <p:nvPr/>
              </p:nvSpPr>
              <p:spPr bwMode="auto">
                <a:xfrm flipV="1">
                  <a:off x="3167" y="1099"/>
                  <a:ext cx="6" cy="4"/>
                </a:xfrm>
                <a:prstGeom prst="line">
                  <a:avLst/>
                </a:prstGeom>
                <a:noFill/>
                <a:ln w="3175">
                  <a:solidFill>
                    <a:srgbClr val="000000"/>
                  </a:solidFill>
                  <a:round/>
                  <a:headEnd/>
                  <a:tailEnd/>
                </a:ln>
              </p:spPr>
              <p:txBody>
                <a:bodyPr/>
                <a:lstStyle/>
                <a:p>
                  <a:endParaRPr lang="en-US"/>
                </a:p>
              </p:txBody>
            </p:sp>
            <p:sp>
              <p:nvSpPr>
                <p:cNvPr id="21600" name="Line 343"/>
                <p:cNvSpPr>
                  <a:spLocks noChangeShapeType="1"/>
                </p:cNvSpPr>
                <p:nvPr/>
              </p:nvSpPr>
              <p:spPr bwMode="auto">
                <a:xfrm flipV="1">
                  <a:off x="3173" y="1098"/>
                  <a:ext cx="9" cy="1"/>
                </a:xfrm>
                <a:prstGeom prst="line">
                  <a:avLst/>
                </a:prstGeom>
                <a:noFill/>
                <a:ln w="3175">
                  <a:solidFill>
                    <a:srgbClr val="000000"/>
                  </a:solidFill>
                  <a:round/>
                  <a:headEnd/>
                  <a:tailEnd/>
                </a:ln>
              </p:spPr>
              <p:txBody>
                <a:bodyPr/>
                <a:lstStyle/>
                <a:p>
                  <a:endParaRPr lang="en-US"/>
                </a:p>
              </p:txBody>
            </p:sp>
            <p:sp>
              <p:nvSpPr>
                <p:cNvPr id="21601" name="Line 344"/>
                <p:cNvSpPr>
                  <a:spLocks noChangeShapeType="1"/>
                </p:cNvSpPr>
                <p:nvPr/>
              </p:nvSpPr>
              <p:spPr bwMode="auto">
                <a:xfrm>
                  <a:off x="3182" y="1098"/>
                  <a:ext cx="9" cy="1"/>
                </a:xfrm>
                <a:prstGeom prst="line">
                  <a:avLst/>
                </a:prstGeom>
                <a:noFill/>
                <a:ln w="3175">
                  <a:solidFill>
                    <a:srgbClr val="000000"/>
                  </a:solidFill>
                  <a:round/>
                  <a:headEnd/>
                  <a:tailEnd/>
                </a:ln>
              </p:spPr>
              <p:txBody>
                <a:bodyPr/>
                <a:lstStyle/>
                <a:p>
                  <a:endParaRPr lang="en-US"/>
                </a:p>
              </p:txBody>
            </p:sp>
            <p:sp>
              <p:nvSpPr>
                <p:cNvPr id="21602" name="Line 345"/>
                <p:cNvSpPr>
                  <a:spLocks noChangeShapeType="1"/>
                </p:cNvSpPr>
                <p:nvPr/>
              </p:nvSpPr>
              <p:spPr bwMode="auto">
                <a:xfrm>
                  <a:off x="3191" y="1099"/>
                  <a:ext cx="7" cy="4"/>
                </a:xfrm>
                <a:prstGeom prst="line">
                  <a:avLst/>
                </a:prstGeom>
                <a:noFill/>
                <a:ln w="3175">
                  <a:solidFill>
                    <a:srgbClr val="000000"/>
                  </a:solidFill>
                  <a:round/>
                  <a:headEnd/>
                  <a:tailEnd/>
                </a:ln>
              </p:spPr>
              <p:txBody>
                <a:bodyPr/>
                <a:lstStyle/>
                <a:p>
                  <a:endParaRPr lang="en-US"/>
                </a:p>
              </p:txBody>
            </p:sp>
            <p:sp>
              <p:nvSpPr>
                <p:cNvPr id="21603" name="Line 346"/>
                <p:cNvSpPr>
                  <a:spLocks noChangeShapeType="1"/>
                </p:cNvSpPr>
                <p:nvPr/>
              </p:nvSpPr>
              <p:spPr bwMode="auto">
                <a:xfrm>
                  <a:off x="3198" y="1103"/>
                  <a:ext cx="5" cy="6"/>
                </a:xfrm>
                <a:prstGeom prst="line">
                  <a:avLst/>
                </a:prstGeom>
                <a:noFill/>
                <a:ln w="3175">
                  <a:solidFill>
                    <a:srgbClr val="000000"/>
                  </a:solidFill>
                  <a:round/>
                  <a:headEnd/>
                  <a:tailEnd/>
                </a:ln>
              </p:spPr>
              <p:txBody>
                <a:bodyPr/>
                <a:lstStyle/>
                <a:p>
                  <a:endParaRPr lang="en-US"/>
                </a:p>
              </p:txBody>
            </p:sp>
            <p:sp>
              <p:nvSpPr>
                <p:cNvPr id="21604" name="Line 347"/>
                <p:cNvSpPr>
                  <a:spLocks noChangeShapeType="1"/>
                </p:cNvSpPr>
                <p:nvPr/>
              </p:nvSpPr>
              <p:spPr bwMode="auto">
                <a:xfrm>
                  <a:off x="3203" y="1109"/>
                  <a:ext cx="4" cy="7"/>
                </a:xfrm>
                <a:prstGeom prst="line">
                  <a:avLst/>
                </a:prstGeom>
                <a:noFill/>
                <a:ln w="3175">
                  <a:solidFill>
                    <a:srgbClr val="000000"/>
                  </a:solidFill>
                  <a:round/>
                  <a:headEnd/>
                  <a:tailEnd/>
                </a:ln>
              </p:spPr>
              <p:txBody>
                <a:bodyPr/>
                <a:lstStyle/>
                <a:p>
                  <a:endParaRPr lang="en-US"/>
                </a:p>
              </p:txBody>
            </p:sp>
            <p:sp>
              <p:nvSpPr>
                <p:cNvPr id="21605" name="Line 348"/>
                <p:cNvSpPr>
                  <a:spLocks noChangeShapeType="1"/>
                </p:cNvSpPr>
                <p:nvPr/>
              </p:nvSpPr>
              <p:spPr bwMode="auto">
                <a:xfrm>
                  <a:off x="3207" y="1116"/>
                  <a:ext cx="2" cy="8"/>
                </a:xfrm>
                <a:prstGeom prst="line">
                  <a:avLst/>
                </a:prstGeom>
                <a:noFill/>
                <a:ln w="3175">
                  <a:solidFill>
                    <a:srgbClr val="000000"/>
                  </a:solidFill>
                  <a:round/>
                  <a:headEnd/>
                  <a:tailEnd/>
                </a:ln>
              </p:spPr>
              <p:txBody>
                <a:bodyPr/>
                <a:lstStyle/>
                <a:p>
                  <a:endParaRPr lang="en-US"/>
                </a:p>
              </p:txBody>
            </p:sp>
            <p:sp>
              <p:nvSpPr>
                <p:cNvPr id="21606" name="Line 349"/>
                <p:cNvSpPr>
                  <a:spLocks noChangeShapeType="1"/>
                </p:cNvSpPr>
                <p:nvPr/>
              </p:nvSpPr>
              <p:spPr bwMode="auto">
                <a:xfrm flipH="1">
                  <a:off x="3397" y="1061"/>
                  <a:ext cx="1" cy="8"/>
                </a:xfrm>
                <a:prstGeom prst="line">
                  <a:avLst/>
                </a:prstGeom>
                <a:noFill/>
                <a:ln w="3175">
                  <a:solidFill>
                    <a:srgbClr val="000000"/>
                  </a:solidFill>
                  <a:round/>
                  <a:headEnd/>
                  <a:tailEnd/>
                </a:ln>
              </p:spPr>
              <p:txBody>
                <a:bodyPr/>
                <a:lstStyle/>
                <a:p>
                  <a:endParaRPr lang="en-US"/>
                </a:p>
              </p:txBody>
            </p:sp>
            <p:sp>
              <p:nvSpPr>
                <p:cNvPr id="21607" name="Line 350"/>
                <p:cNvSpPr>
                  <a:spLocks noChangeShapeType="1"/>
                </p:cNvSpPr>
                <p:nvPr/>
              </p:nvSpPr>
              <p:spPr bwMode="auto">
                <a:xfrm flipH="1">
                  <a:off x="3393" y="1069"/>
                  <a:ext cx="4" cy="8"/>
                </a:xfrm>
                <a:prstGeom prst="line">
                  <a:avLst/>
                </a:prstGeom>
                <a:noFill/>
                <a:ln w="3175">
                  <a:solidFill>
                    <a:srgbClr val="000000"/>
                  </a:solidFill>
                  <a:round/>
                  <a:headEnd/>
                  <a:tailEnd/>
                </a:ln>
              </p:spPr>
              <p:txBody>
                <a:bodyPr/>
                <a:lstStyle/>
                <a:p>
                  <a:endParaRPr lang="en-US"/>
                </a:p>
              </p:txBody>
            </p:sp>
            <p:sp>
              <p:nvSpPr>
                <p:cNvPr id="21608" name="Line 351"/>
                <p:cNvSpPr>
                  <a:spLocks noChangeShapeType="1"/>
                </p:cNvSpPr>
                <p:nvPr/>
              </p:nvSpPr>
              <p:spPr bwMode="auto">
                <a:xfrm flipH="1">
                  <a:off x="3388" y="1077"/>
                  <a:ext cx="5" cy="5"/>
                </a:xfrm>
                <a:prstGeom prst="line">
                  <a:avLst/>
                </a:prstGeom>
                <a:noFill/>
                <a:ln w="3175">
                  <a:solidFill>
                    <a:srgbClr val="000000"/>
                  </a:solidFill>
                  <a:round/>
                  <a:headEnd/>
                  <a:tailEnd/>
                </a:ln>
              </p:spPr>
              <p:txBody>
                <a:bodyPr/>
                <a:lstStyle/>
                <a:p>
                  <a:endParaRPr lang="en-US"/>
                </a:p>
              </p:txBody>
            </p:sp>
            <p:sp>
              <p:nvSpPr>
                <p:cNvPr id="21609" name="Line 352"/>
                <p:cNvSpPr>
                  <a:spLocks noChangeShapeType="1"/>
                </p:cNvSpPr>
                <p:nvPr/>
              </p:nvSpPr>
              <p:spPr bwMode="auto">
                <a:xfrm flipH="1">
                  <a:off x="3380" y="1082"/>
                  <a:ext cx="8" cy="4"/>
                </a:xfrm>
                <a:prstGeom prst="line">
                  <a:avLst/>
                </a:prstGeom>
                <a:noFill/>
                <a:ln w="3175">
                  <a:solidFill>
                    <a:srgbClr val="000000"/>
                  </a:solidFill>
                  <a:round/>
                  <a:headEnd/>
                  <a:tailEnd/>
                </a:ln>
              </p:spPr>
              <p:txBody>
                <a:bodyPr/>
                <a:lstStyle/>
                <a:p>
                  <a:endParaRPr lang="en-US"/>
                </a:p>
              </p:txBody>
            </p:sp>
            <p:sp>
              <p:nvSpPr>
                <p:cNvPr id="21610" name="Line 353"/>
                <p:cNvSpPr>
                  <a:spLocks noChangeShapeType="1"/>
                </p:cNvSpPr>
                <p:nvPr/>
              </p:nvSpPr>
              <p:spPr bwMode="auto">
                <a:xfrm flipH="1">
                  <a:off x="3372" y="1086"/>
                  <a:ext cx="8" cy="1"/>
                </a:xfrm>
                <a:prstGeom prst="line">
                  <a:avLst/>
                </a:prstGeom>
                <a:noFill/>
                <a:ln w="3175">
                  <a:solidFill>
                    <a:srgbClr val="000000"/>
                  </a:solidFill>
                  <a:round/>
                  <a:headEnd/>
                  <a:tailEnd/>
                </a:ln>
              </p:spPr>
              <p:txBody>
                <a:bodyPr/>
                <a:lstStyle/>
                <a:p>
                  <a:endParaRPr lang="en-US"/>
                </a:p>
              </p:txBody>
            </p:sp>
            <p:sp>
              <p:nvSpPr>
                <p:cNvPr id="21611" name="Line 354"/>
                <p:cNvSpPr>
                  <a:spLocks noChangeShapeType="1"/>
                </p:cNvSpPr>
                <p:nvPr/>
              </p:nvSpPr>
              <p:spPr bwMode="auto">
                <a:xfrm flipH="1" flipV="1">
                  <a:off x="3363" y="1086"/>
                  <a:ext cx="9" cy="1"/>
                </a:xfrm>
                <a:prstGeom prst="line">
                  <a:avLst/>
                </a:prstGeom>
                <a:noFill/>
                <a:ln w="3175">
                  <a:solidFill>
                    <a:srgbClr val="000000"/>
                  </a:solidFill>
                  <a:round/>
                  <a:headEnd/>
                  <a:tailEnd/>
                </a:ln>
              </p:spPr>
              <p:txBody>
                <a:bodyPr/>
                <a:lstStyle/>
                <a:p>
                  <a:endParaRPr lang="en-US"/>
                </a:p>
              </p:txBody>
            </p:sp>
            <p:sp>
              <p:nvSpPr>
                <p:cNvPr id="21612" name="Line 355"/>
                <p:cNvSpPr>
                  <a:spLocks noChangeShapeType="1"/>
                </p:cNvSpPr>
                <p:nvPr/>
              </p:nvSpPr>
              <p:spPr bwMode="auto">
                <a:xfrm flipH="1" flipV="1">
                  <a:off x="3356" y="1082"/>
                  <a:ext cx="7" cy="4"/>
                </a:xfrm>
                <a:prstGeom prst="line">
                  <a:avLst/>
                </a:prstGeom>
                <a:noFill/>
                <a:ln w="3175">
                  <a:solidFill>
                    <a:srgbClr val="000000"/>
                  </a:solidFill>
                  <a:round/>
                  <a:headEnd/>
                  <a:tailEnd/>
                </a:ln>
              </p:spPr>
              <p:txBody>
                <a:bodyPr/>
                <a:lstStyle/>
                <a:p>
                  <a:endParaRPr lang="en-US"/>
                </a:p>
              </p:txBody>
            </p:sp>
            <p:sp>
              <p:nvSpPr>
                <p:cNvPr id="21613" name="Line 356"/>
                <p:cNvSpPr>
                  <a:spLocks noChangeShapeType="1"/>
                </p:cNvSpPr>
                <p:nvPr/>
              </p:nvSpPr>
              <p:spPr bwMode="auto">
                <a:xfrm flipH="1" flipV="1">
                  <a:off x="3350" y="1077"/>
                  <a:ext cx="6" cy="5"/>
                </a:xfrm>
                <a:prstGeom prst="line">
                  <a:avLst/>
                </a:prstGeom>
                <a:noFill/>
                <a:ln w="3175">
                  <a:solidFill>
                    <a:srgbClr val="000000"/>
                  </a:solidFill>
                  <a:round/>
                  <a:headEnd/>
                  <a:tailEnd/>
                </a:ln>
              </p:spPr>
              <p:txBody>
                <a:bodyPr/>
                <a:lstStyle/>
                <a:p>
                  <a:endParaRPr lang="en-US"/>
                </a:p>
              </p:txBody>
            </p:sp>
            <p:sp>
              <p:nvSpPr>
                <p:cNvPr id="21614" name="Line 357"/>
                <p:cNvSpPr>
                  <a:spLocks noChangeShapeType="1"/>
                </p:cNvSpPr>
                <p:nvPr/>
              </p:nvSpPr>
              <p:spPr bwMode="auto">
                <a:xfrm flipH="1" flipV="1">
                  <a:off x="3347" y="1069"/>
                  <a:ext cx="3" cy="8"/>
                </a:xfrm>
                <a:prstGeom prst="line">
                  <a:avLst/>
                </a:prstGeom>
                <a:noFill/>
                <a:ln w="3175">
                  <a:solidFill>
                    <a:srgbClr val="000000"/>
                  </a:solidFill>
                  <a:round/>
                  <a:headEnd/>
                  <a:tailEnd/>
                </a:ln>
              </p:spPr>
              <p:txBody>
                <a:bodyPr/>
                <a:lstStyle/>
                <a:p>
                  <a:endParaRPr lang="en-US"/>
                </a:p>
              </p:txBody>
            </p:sp>
            <p:sp>
              <p:nvSpPr>
                <p:cNvPr id="21615" name="Line 358"/>
                <p:cNvSpPr>
                  <a:spLocks noChangeShapeType="1"/>
                </p:cNvSpPr>
                <p:nvPr/>
              </p:nvSpPr>
              <p:spPr bwMode="auto">
                <a:xfrm flipH="1" flipV="1">
                  <a:off x="3346" y="1061"/>
                  <a:ext cx="1" cy="8"/>
                </a:xfrm>
                <a:prstGeom prst="line">
                  <a:avLst/>
                </a:prstGeom>
                <a:noFill/>
                <a:ln w="3175">
                  <a:solidFill>
                    <a:srgbClr val="000000"/>
                  </a:solidFill>
                  <a:round/>
                  <a:headEnd/>
                  <a:tailEnd/>
                </a:ln>
              </p:spPr>
              <p:txBody>
                <a:bodyPr/>
                <a:lstStyle/>
                <a:p>
                  <a:endParaRPr lang="en-US"/>
                </a:p>
              </p:txBody>
            </p:sp>
            <p:sp>
              <p:nvSpPr>
                <p:cNvPr id="21616" name="Line 359"/>
                <p:cNvSpPr>
                  <a:spLocks noChangeShapeType="1"/>
                </p:cNvSpPr>
                <p:nvPr/>
              </p:nvSpPr>
              <p:spPr bwMode="auto">
                <a:xfrm flipV="1">
                  <a:off x="3346" y="1053"/>
                  <a:ext cx="1" cy="8"/>
                </a:xfrm>
                <a:prstGeom prst="line">
                  <a:avLst/>
                </a:prstGeom>
                <a:noFill/>
                <a:ln w="3175">
                  <a:solidFill>
                    <a:srgbClr val="000000"/>
                  </a:solidFill>
                  <a:round/>
                  <a:headEnd/>
                  <a:tailEnd/>
                </a:ln>
              </p:spPr>
              <p:txBody>
                <a:bodyPr/>
                <a:lstStyle/>
                <a:p>
                  <a:endParaRPr lang="en-US"/>
                </a:p>
              </p:txBody>
            </p:sp>
            <p:sp>
              <p:nvSpPr>
                <p:cNvPr id="21617" name="Line 360"/>
                <p:cNvSpPr>
                  <a:spLocks noChangeShapeType="1"/>
                </p:cNvSpPr>
                <p:nvPr/>
              </p:nvSpPr>
              <p:spPr bwMode="auto">
                <a:xfrm flipV="1">
                  <a:off x="3347" y="1045"/>
                  <a:ext cx="3" cy="8"/>
                </a:xfrm>
                <a:prstGeom prst="line">
                  <a:avLst/>
                </a:prstGeom>
                <a:noFill/>
                <a:ln w="3175">
                  <a:solidFill>
                    <a:srgbClr val="000000"/>
                  </a:solidFill>
                  <a:round/>
                  <a:headEnd/>
                  <a:tailEnd/>
                </a:ln>
              </p:spPr>
              <p:txBody>
                <a:bodyPr/>
                <a:lstStyle/>
                <a:p>
                  <a:endParaRPr lang="en-US"/>
                </a:p>
              </p:txBody>
            </p:sp>
            <p:sp>
              <p:nvSpPr>
                <p:cNvPr id="21618" name="Line 361"/>
                <p:cNvSpPr>
                  <a:spLocks noChangeShapeType="1"/>
                </p:cNvSpPr>
                <p:nvPr/>
              </p:nvSpPr>
              <p:spPr bwMode="auto">
                <a:xfrm flipV="1">
                  <a:off x="3350" y="1040"/>
                  <a:ext cx="6" cy="5"/>
                </a:xfrm>
                <a:prstGeom prst="line">
                  <a:avLst/>
                </a:prstGeom>
                <a:noFill/>
                <a:ln w="3175">
                  <a:solidFill>
                    <a:srgbClr val="000000"/>
                  </a:solidFill>
                  <a:round/>
                  <a:headEnd/>
                  <a:tailEnd/>
                </a:ln>
              </p:spPr>
              <p:txBody>
                <a:bodyPr/>
                <a:lstStyle/>
                <a:p>
                  <a:endParaRPr lang="en-US"/>
                </a:p>
              </p:txBody>
            </p:sp>
            <p:sp>
              <p:nvSpPr>
                <p:cNvPr id="21619" name="Line 362"/>
                <p:cNvSpPr>
                  <a:spLocks noChangeShapeType="1"/>
                </p:cNvSpPr>
                <p:nvPr/>
              </p:nvSpPr>
              <p:spPr bwMode="auto">
                <a:xfrm flipV="1">
                  <a:off x="3356" y="1036"/>
                  <a:ext cx="7" cy="4"/>
                </a:xfrm>
                <a:prstGeom prst="line">
                  <a:avLst/>
                </a:prstGeom>
                <a:noFill/>
                <a:ln w="3175">
                  <a:solidFill>
                    <a:srgbClr val="000000"/>
                  </a:solidFill>
                  <a:round/>
                  <a:headEnd/>
                  <a:tailEnd/>
                </a:ln>
              </p:spPr>
              <p:txBody>
                <a:bodyPr/>
                <a:lstStyle/>
                <a:p>
                  <a:endParaRPr lang="en-US"/>
                </a:p>
              </p:txBody>
            </p:sp>
            <p:sp>
              <p:nvSpPr>
                <p:cNvPr id="21620" name="Line 363"/>
                <p:cNvSpPr>
                  <a:spLocks noChangeShapeType="1"/>
                </p:cNvSpPr>
                <p:nvPr/>
              </p:nvSpPr>
              <p:spPr bwMode="auto">
                <a:xfrm flipV="1">
                  <a:off x="3363" y="1035"/>
                  <a:ext cx="9" cy="1"/>
                </a:xfrm>
                <a:prstGeom prst="line">
                  <a:avLst/>
                </a:prstGeom>
                <a:noFill/>
                <a:ln w="3175">
                  <a:solidFill>
                    <a:srgbClr val="000000"/>
                  </a:solidFill>
                  <a:round/>
                  <a:headEnd/>
                  <a:tailEnd/>
                </a:ln>
              </p:spPr>
              <p:txBody>
                <a:bodyPr/>
                <a:lstStyle/>
                <a:p>
                  <a:endParaRPr lang="en-US"/>
                </a:p>
              </p:txBody>
            </p:sp>
            <p:sp>
              <p:nvSpPr>
                <p:cNvPr id="21621" name="Line 364"/>
                <p:cNvSpPr>
                  <a:spLocks noChangeShapeType="1"/>
                </p:cNvSpPr>
                <p:nvPr/>
              </p:nvSpPr>
              <p:spPr bwMode="auto">
                <a:xfrm>
                  <a:off x="3372" y="1035"/>
                  <a:ext cx="8" cy="1"/>
                </a:xfrm>
                <a:prstGeom prst="line">
                  <a:avLst/>
                </a:prstGeom>
                <a:noFill/>
                <a:ln w="3175">
                  <a:solidFill>
                    <a:srgbClr val="000000"/>
                  </a:solidFill>
                  <a:round/>
                  <a:headEnd/>
                  <a:tailEnd/>
                </a:ln>
              </p:spPr>
              <p:txBody>
                <a:bodyPr/>
                <a:lstStyle/>
                <a:p>
                  <a:endParaRPr lang="en-US"/>
                </a:p>
              </p:txBody>
            </p:sp>
            <p:sp>
              <p:nvSpPr>
                <p:cNvPr id="21622" name="Line 365"/>
                <p:cNvSpPr>
                  <a:spLocks noChangeShapeType="1"/>
                </p:cNvSpPr>
                <p:nvPr/>
              </p:nvSpPr>
              <p:spPr bwMode="auto">
                <a:xfrm>
                  <a:off x="3380" y="1036"/>
                  <a:ext cx="8" cy="4"/>
                </a:xfrm>
                <a:prstGeom prst="line">
                  <a:avLst/>
                </a:prstGeom>
                <a:noFill/>
                <a:ln w="3175">
                  <a:solidFill>
                    <a:srgbClr val="000000"/>
                  </a:solidFill>
                  <a:round/>
                  <a:headEnd/>
                  <a:tailEnd/>
                </a:ln>
              </p:spPr>
              <p:txBody>
                <a:bodyPr/>
                <a:lstStyle/>
                <a:p>
                  <a:endParaRPr lang="en-US"/>
                </a:p>
              </p:txBody>
            </p:sp>
            <p:sp>
              <p:nvSpPr>
                <p:cNvPr id="21623" name="Line 366"/>
                <p:cNvSpPr>
                  <a:spLocks noChangeShapeType="1"/>
                </p:cNvSpPr>
                <p:nvPr/>
              </p:nvSpPr>
              <p:spPr bwMode="auto">
                <a:xfrm>
                  <a:off x="3388" y="1040"/>
                  <a:ext cx="5" cy="5"/>
                </a:xfrm>
                <a:prstGeom prst="line">
                  <a:avLst/>
                </a:prstGeom>
                <a:noFill/>
                <a:ln w="3175">
                  <a:solidFill>
                    <a:srgbClr val="000000"/>
                  </a:solidFill>
                  <a:round/>
                  <a:headEnd/>
                  <a:tailEnd/>
                </a:ln>
              </p:spPr>
              <p:txBody>
                <a:bodyPr/>
                <a:lstStyle/>
                <a:p>
                  <a:endParaRPr lang="en-US"/>
                </a:p>
              </p:txBody>
            </p:sp>
            <p:sp>
              <p:nvSpPr>
                <p:cNvPr id="21624" name="Line 367"/>
                <p:cNvSpPr>
                  <a:spLocks noChangeShapeType="1"/>
                </p:cNvSpPr>
                <p:nvPr/>
              </p:nvSpPr>
              <p:spPr bwMode="auto">
                <a:xfrm>
                  <a:off x="3393" y="1045"/>
                  <a:ext cx="4" cy="8"/>
                </a:xfrm>
                <a:prstGeom prst="line">
                  <a:avLst/>
                </a:prstGeom>
                <a:noFill/>
                <a:ln w="3175">
                  <a:solidFill>
                    <a:srgbClr val="000000"/>
                  </a:solidFill>
                  <a:round/>
                  <a:headEnd/>
                  <a:tailEnd/>
                </a:ln>
              </p:spPr>
              <p:txBody>
                <a:bodyPr/>
                <a:lstStyle/>
                <a:p>
                  <a:endParaRPr lang="en-US"/>
                </a:p>
              </p:txBody>
            </p:sp>
            <p:sp>
              <p:nvSpPr>
                <p:cNvPr id="21625" name="Line 368"/>
                <p:cNvSpPr>
                  <a:spLocks noChangeShapeType="1"/>
                </p:cNvSpPr>
                <p:nvPr/>
              </p:nvSpPr>
              <p:spPr bwMode="auto">
                <a:xfrm>
                  <a:off x="3397" y="1053"/>
                  <a:ext cx="1" cy="8"/>
                </a:xfrm>
                <a:prstGeom prst="line">
                  <a:avLst/>
                </a:prstGeom>
                <a:noFill/>
                <a:ln w="3175">
                  <a:solidFill>
                    <a:srgbClr val="000000"/>
                  </a:solidFill>
                  <a:round/>
                  <a:headEnd/>
                  <a:tailEnd/>
                </a:ln>
              </p:spPr>
              <p:txBody>
                <a:bodyPr/>
                <a:lstStyle/>
                <a:p>
                  <a:endParaRPr lang="en-US"/>
                </a:p>
              </p:txBody>
            </p:sp>
            <p:sp>
              <p:nvSpPr>
                <p:cNvPr id="21626" name="Line 369"/>
                <p:cNvSpPr>
                  <a:spLocks noChangeShapeType="1"/>
                </p:cNvSpPr>
                <p:nvPr/>
              </p:nvSpPr>
              <p:spPr bwMode="auto">
                <a:xfrm flipH="1">
                  <a:off x="3592" y="989"/>
                  <a:ext cx="2" cy="8"/>
                </a:xfrm>
                <a:prstGeom prst="line">
                  <a:avLst/>
                </a:prstGeom>
                <a:noFill/>
                <a:ln w="3175">
                  <a:solidFill>
                    <a:srgbClr val="000000"/>
                  </a:solidFill>
                  <a:round/>
                  <a:headEnd/>
                  <a:tailEnd/>
                </a:ln>
              </p:spPr>
              <p:txBody>
                <a:bodyPr/>
                <a:lstStyle/>
                <a:p>
                  <a:endParaRPr lang="en-US"/>
                </a:p>
              </p:txBody>
            </p:sp>
            <p:sp>
              <p:nvSpPr>
                <p:cNvPr id="21627" name="Line 370"/>
                <p:cNvSpPr>
                  <a:spLocks noChangeShapeType="1"/>
                </p:cNvSpPr>
                <p:nvPr/>
              </p:nvSpPr>
              <p:spPr bwMode="auto">
                <a:xfrm flipH="1">
                  <a:off x="3589" y="997"/>
                  <a:ext cx="3" cy="7"/>
                </a:xfrm>
                <a:prstGeom prst="line">
                  <a:avLst/>
                </a:prstGeom>
                <a:noFill/>
                <a:ln w="3175">
                  <a:solidFill>
                    <a:srgbClr val="000000"/>
                  </a:solidFill>
                  <a:round/>
                  <a:headEnd/>
                  <a:tailEnd/>
                </a:ln>
              </p:spPr>
              <p:txBody>
                <a:bodyPr/>
                <a:lstStyle/>
                <a:p>
                  <a:endParaRPr lang="en-US"/>
                </a:p>
              </p:txBody>
            </p:sp>
            <p:sp>
              <p:nvSpPr>
                <p:cNvPr id="21628" name="Line 371"/>
                <p:cNvSpPr>
                  <a:spLocks noChangeShapeType="1"/>
                </p:cNvSpPr>
                <p:nvPr/>
              </p:nvSpPr>
              <p:spPr bwMode="auto">
                <a:xfrm flipH="1">
                  <a:off x="3583" y="1004"/>
                  <a:ext cx="6" cy="6"/>
                </a:xfrm>
                <a:prstGeom prst="line">
                  <a:avLst/>
                </a:prstGeom>
                <a:noFill/>
                <a:ln w="3175">
                  <a:solidFill>
                    <a:srgbClr val="000000"/>
                  </a:solidFill>
                  <a:round/>
                  <a:headEnd/>
                  <a:tailEnd/>
                </a:ln>
              </p:spPr>
              <p:txBody>
                <a:bodyPr/>
                <a:lstStyle/>
                <a:p>
                  <a:endParaRPr lang="en-US"/>
                </a:p>
              </p:txBody>
            </p:sp>
            <p:sp>
              <p:nvSpPr>
                <p:cNvPr id="21629" name="Line 372"/>
                <p:cNvSpPr>
                  <a:spLocks noChangeShapeType="1"/>
                </p:cNvSpPr>
                <p:nvPr/>
              </p:nvSpPr>
              <p:spPr bwMode="auto">
                <a:xfrm flipH="1">
                  <a:off x="3576" y="1010"/>
                  <a:ext cx="7" cy="3"/>
                </a:xfrm>
                <a:prstGeom prst="line">
                  <a:avLst/>
                </a:prstGeom>
                <a:noFill/>
                <a:ln w="3175">
                  <a:solidFill>
                    <a:srgbClr val="000000"/>
                  </a:solidFill>
                  <a:round/>
                  <a:headEnd/>
                  <a:tailEnd/>
                </a:ln>
              </p:spPr>
              <p:txBody>
                <a:bodyPr/>
                <a:lstStyle/>
                <a:p>
                  <a:endParaRPr lang="en-US"/>
                </a:p>
              </p:txBody>
            </p:sp>
            <p:sp>
              <p:nvSpPr>
                <p:cNvPr id="21630" name="Line 373"/>
                <p:cNvSpPr>
                  <a:spLocks noChangeShapeType="1"/>
                </p:cNvSpPr>
                <p:nvPr/>
              </p:nvSpPr>
              <p:spPr bwMode="auto">
                <a:xfrm flipH="1">
                  <a:off x="3568" y="1013"/>
                  <a:ext cx="8" cy="2"/>
                </a:xfrm>
                <a:prstGeom prst="line">
                  <a:avLst/>
                </a:prstGeom>
                <a:noFill/>
                <a:ln w="3175">
                  <a:solidFill>
                    <a:srgbClr val="000000"/>
                  </a:solidFill>
                  <a:round/>
                  <a:headEnd/>
                  <a:tailEnd/>
                </a:ln>
              </p:spPr>
              <p:txBody>
                <a:bodyPr/>
                <a:lstStyle/>
                <a:p>
                  <a:endParaRPr lang="en-US"/>
                </a:p>
              </p:txBody>
            </p:sp>
            <p:sp>
              <p:nvSpPr>
                <p:cNvPr id="21631" name="Line 374"/>
                <p:cNvSpPr>
                  <a:spLocks noChangeShapeType="1"/>
                </p:cNvSpPr>
                <p:nvPr/>
              </p:nvSpPr>
              <p:spPr bwMode="auto">
                <a:xfrm flipH="1" flipV="1">
                  <a:off x="3559" y="1013"/>
                  <a:ext cx="9" cy="2"/>
                </a:xfrm>
                <a:prstGeom prst="line">
                  <a:avLst/>
                </a:prstGeom>
                <a:noFill/>
                <a:ln w="3175">
                  <a:solidFill>
                    <a:srgbClr val="000000"/>
                  </a:solidFill>
                  <a:round/>
                  <a:headEnd/>
                  <a:tailEnd/>
                </a:ln>
              </p:spPr>
              <p:txBody>
                <a:bodyPr/>
                <a:lstStyle/>
                <a:p>
                  <a:endParaRPr lang="en-US"/>
                </a:p>
              </p:txBody>
            </p:sp>
            <p:sp>
              <p:nvSpPr>
                <p:cNvPr id="21632" name="Line 375"/>
                <p:cNvSpPr>
                  <a:spLocks noChangeShapeType="1"/>
                </p:cNvSpPr>
                <p:nvPr/>
              </p:nvSpPr>
              <p:spPr bwMode="auto">
                <a:xfrm flipH="1" flipV="1">
                  <a:off x="3552" y="1010"/>
                  <a:ext cx="7" cy="3"/>
                </a:xfrm>
                <a:prstGeom prst="line">
                  <a:avLst/>
                </a:prstGeom>
                <a:noFill/>
                <a:ln w="3175">
                  <a:solidFill>
                    <a:srgbClr val="000000"/>
                  </a:solidFill>
                  <a:round/>
                  <a:headEnd/>
                  <a:tailEnd/>
                </a:ln>
              </p:spPr>
              <p:txBody>
                <a:bodyPr/>
                <a:lstStyle/>
                <a:p>
                  <a:endParaRPr lang="en-US"/>
                </a:p>
              </p:txBody>
            </p:sp>
            <p:sp>
              <p:nvSpPr>
                <p:cNvPr id="21633" name="Line 376"/>
                <p:cNvSpPr>
                  <a:spLocks noChangeShapeType="1"/>
                </p:cNvSpPr>
                <p:nvPr/>
              </p:nvSpPr>
              <p:spPr bwMode="auto">
                <a:xfrm flipH="1" flipV="1">
                  <a:off x="3546" y="1004"/>
                  <a:ext cx="6" cy="6"/>
                </a:xfrm>
                <a:prstGeom prst="line">
                  <a:avLst/>
                </a:prstGeom>
                <a:noFill/>
                <a:ln w="3175">
                  <a:solidFill>
                    <a:srgbClr val="000000"/>
                  </a:solidFill>
                  <a:round/>
                  <a:headEnd/>
                  <a:tailEnd/>
                </a:ln>
              </p:spPr>
              <p:txBody>
                <a:bodyPr/>
                <a:lstStyle/>
                <a:p>
                  <a:endParaRPr lang="en-US"/>
                </a:p>
              </p:txBody>
            </p:sp>
            <p:sp>
              <p:nvSpPr>
                <p:cNvPr id="21634" name="Line 377"/>
                <p:cNvSpPr>
                  <a:spLocks noChangeShapeType="1"/>
                </p:cNvSpPr>
                <p:nvPr/>
              </p:nvSpPr>
              <p:spPr bwMode="auto">
                <a:xfrm flipH="1" flipV="1">
                  <a:off x="3542" y="997"/>
                  <a:ext cx="4" cy="7"/>
                </a:xfrm>
                <a:prstGeom prst="line">
                  <a:avLst/>
                </a:prstGeom>
                <a:noFill/>
                <a:ln w="3175">
                  <a:solidFill>
                    <a:srgbClr val="000000"/>
                  </a:solidFill>
                  <a:round/>
                  <a:headEnd/>
                  <a:tailEnd/>
                </a:ln>
              </p:spPr>
              <p:txBody>
                <a:bodyPr/>
                <a:lstStyle/>
                <a:p>
                  <a:endParaRPr lang="en-US"/>
                </a:p>
              </p:txBody>
            </p:sp>
            <p:sp>
              <p:nvSpPr>
                <p:cNvPr id="21635" name="Line 378"/>
                <p:cNvSpPr>
                  <a:spLocks noChangeShapeType="1"/>
                </p:cNvSpPr>
                <p:nvPr/>
              </p:nvSpPr>
              <p:spPr bwMode="auto">
                <a:xfrm flipH="1" flipV="1">
                  <a:off x="3541" y="989"/>
                  <a:ext cx="1" cy="8"/>
                </a:xfrm>
                <a:prstGeom prst="line">
                  <a:avLst/>
                </a:prstGeom>
                <a:noFill/>
                <a:ln w="3175">
                  <a:solidFill>
                    <a:srgbClr val="000000"/>
                  </a:solidFill>
                  <a:round/>
                  <a:headEnd/>
                  <a:tailEnd/>
                </a:ln>
              </p:spPr>
              <p:txBody>
                <a:bodyPr/>
                <a:lstStyle/>
                <a:p>
                  <a:endParaRPr lang="en-US"/>
                </a:p>
              </p:txBody>
            </p:sp>
            <p:sp>
              <p:nvSpPr>
                <p:cNvPr id="21636" name="Line 379"/>
                <p:cNvSpPr>
                  <a:spLocks noChangeShapeType="1"/>
                </p:cNvSpPr>
                <p:nvPr/>
              </p:nvSpPr>
              <p:spPr bwMode="auto">
                <a:xfrm flipV="1">
                  <a:off x="3541" y="980"/>
                  <a:ext cx="1" cy="9"/>
                </a:xfrm>
                <a:prstGeom prst="line">
                  <a:avLst/>
                </a:prstGeom>
                <a:noFill/>
                <a:ln w="3175">
                  <a:solidFill>
                    <a:srgbClr val="000000"/>
                  </a:solidFill>
                  <a:round/>
                  <a:headEnd/>
                  <a:tailEnd/>
                </a:ln>
              </p:spPr>
              <p:txBody>
                <a:bodyPr/>
                <a:lstStyle/>
                <a:p>
                  <a:endParaRPr lang="en-US"/>
                </a:p>
              </p:txBody>
            </p:sp>
            <p:sp>
              <p:nvSpPr>
                <p:cNvPr id="21637" name="Line 380"/>
                <p:cNvSpPr>
                  <a:spLocks noChangeShapeType="1"/>
                </p:cNvSpPr>
                <p:nvPr/>
              </p:nvSpPr>
              <p:spPr bwMode="auto">
                <a:xfrm flipV="1">
                  <a:off x="3542" y="973"/>
                  <a:ext cx="4" cy="7"/>
                </a:xfrm>
                <a:prstGeom prst="line">
                  <a:avLst/>
                </a:prstGeom>
                <a:noFill/>
                <a:ln w="3175">
                  <a:solidFill>
                    <a:srgbClr val="000000"/>
                  </a:solidFill>
                  <a:round/>
                  <a:headEnd/>
                  <a:tailEnd/>
                </a:ln>
              </p:spPr>
              <p:txBody>
                <a:bodyPr/>
                <a:lstStyle/>
                <a:p>
                  <a:endParaRPr lang="en-US"/>
                </a:p>
              </p:txBody>
            </p:sp>
            <p:sp>
              <p:nvSpPr>
                <p:cNvPr id="21638" name="Line 381"/>
                <p:cNvSpPr>
                  <a:spLocks noChangeShapeType="1"/>
                </p:cNvSpPr>
                <p:nvPr/>
              </p:nvSpPr>
              <p:spPr bwMode="auto">
                <a:xfrm flipV="1">
                  <a:off x="3546" y="967"/>
                  <a:ext cx="6" cy="6"/>
                </a:xfrm>
                <a:prstGeom prst="line">
                  <a:avLst/>
                </a:prstGeom>
                <a:noFill/>
                <a:ln w="3175">
                  <a:solidFill>
                    <a:srgbClr val="000000"/>
                  </a:solidFill>
                  <a:round/>
                  <a:headEnd/>
                  <a:tailEnd/>
                </a:ln>
              </p:spPr>
              <p:txBody>
                <a:bodyPr/>
                <a:lstStyle/>
                <a:p>
                  <a:endParaRPr lang="en-US"/>
                </a:p>
              </p:txBody>
            </p:sp>
            <p:sp>
              <p:nvSpPr>
                <p:cNvPr id="21639" name="Line 382"/>
                <p:cNvSpPr>
                  <a:spLocks noChangeShapeType="1"/>
                </p:cNvSpPr>
                <p:nvPr/>
              </p:nvSpPr>
              <p:spPr bwMode="auto">
                <a:xfrm flipV="1">
                  <a:off x="3552" y="963"/>
                  <a:ext cx="7" cy="4"/>
                </a:xfrm>
                <a:prstGeom prst="line">
                  <a:avLst/>
                </a:prstGeom>
                <a:noFill/>
                <a:ln w="3175">
                  <a:solidFill>
                    <a:srgbClr val="000000"/>
                  </a:solidFill>
                  <a:round/>
                  <a:headEnd/>
                  <a:tailEnd/>
                </a:ln>
              </p:spPr>
              <p:txBody>
                <a:bodyPr/>
                <a:lstStyle/>
                <a:p>
                  <a:endParaRPr lang="en-US"/>
                </a:p>
              </p:txBody>
            </p:sp>
            <p:sp>
              <p:nvSpPr>
                <p:cNvPr id="21640" name="Line 383"/>
                <p:cNvSpPr>
                  <a:spLocks noChangeShapeType="1"/>
                </p:cNvSpPr>
                <p:nvPr/>
              </p:nvSpPr>
              <p:spPr bwMode="auto">
                <a:xfrm flipV="1">
                  <a:off x="3559" y="962"/>
                  <a:ext cx="9" cy="1"/>
                </a:xfrm>
                <a:prstGeom prst="line">
                  <a:avLst/>
                </a:prstGeom>
                <a:noFill/>
                <a:ln w="3175">
                  <a:solidFill>
                    <a:srgbClr val="000000"/>
                  </a:solidFill>
                  <a:round/>
                  <a:headEnd/>
                  <a:tailEnd/>
                </a:ln>
              </p:spPr>
              <p:txBody>
                <a:bodyPr/>
                <a:lstStyle/>
                <a:p>
                  <a:endParaRPr lang="en-US"/>
                </a:p>
              </p:txBody>
            </p:sp>
            <p:sp>
              <p:nvSpPr>
                <p:cNvPr id="21641" name="Line 384"/>
                <p:cNvSpPr>
                  <a:spLocks noChangeShapeType="1"/>
                </p:cNvSpPr>
                <p:nvPr/>
              </p:nvSpPr>
              <p:spPr bwMode="auto">
                <a:xfrm>
                  <a:off x="3568" y="962"/>
                  <a:ext cx="8" cy="1"/>
                </a:xfrm>
                <a:prstGeom prst="line">
                  <a:avLst/>
                </a:prstGeom>
                <a:noFill/>
                <a:ln w="3175">
                  <a:solidFill>
                    <a:srgbClr val="000000"/>
                  </a:solidFill>
                  <a:round/>
                  <a:headEnd/>
                  <a:tailEnd/>
                </a:ln>
              </p:spPr>
              <p:txBody>
                <a:bodyPr/>
                <a:lstStyle/>
                <a:p>
                  <a:endParaRPr lang="en-US"/>
                </a:p>
              </p:txBody>
            </p:sp>
            <p:sp>
              <p:nvSpPr>
                <p:cNvPr id="21642" name="Line 385"/>
                <p:cNvSpPr>
                  <a:spLocks noChangeShapeType="1"/>
                </p:cNvSpPr>
                <p:nvPr/>
              </p:nvSpPr>
              <p:spPr bwMode="auto">
                <a:xfrm>
                  <a:off x="3576" y="963"/>
                  <a:ext cx="7" cy="4"/>
                </a:xfrm>
                <a:prstGeom prst="line">
                  <a:avLst/>
                </a:prstGeom>
                <a:noFill/>
                <a:ln w="3175">
                  <a:solidFill>
                    <a:srgbClr val="000000"/>
                  </a:solidFill>
                  <a:round/>
                  <a:headEnd/>
                  <a:tailEnd/>
                </a:ln>
              </p:spPr>
              <p:txBody>
                <a:bodyPr/>
                <a:lstStyle/>
                <a:p>
                  <a:endParaRPr lang="en-US"/>
                </a:p>
              </p:txBody>
            </p:sp>
            <p:sp>
              <p:nvSpPr>
                <p:cNvPr id="21643" name="Line 386"/>
                <p:cNvSpPr>
                  <a:spLocks noChangeShapeType="1"/>
                </p:cNvSpPr>
                <p:nvPr/>
              </p:nvSpPr>
              <p:spPr bwMode="auto">
                <a:xfrm>
                  <a:off x="3583" y="967"/>
                  <a:ext cx="6" cy="6"/>
                </a:xfrm>
                <a:prstGeom prst="line">
                  <a:avLst/>
                </a:prstGeom>
                <a:noFill/>
                <a:ln w="3175">
                  <a:solidFill>
                    <a:srgbClr val="000000"/>
                  </a:solidFill>
                  <a:round/>
                  <a:headEnd/>
                  <a:tailEnd/>
                </a:ln>
              </p:spPr>
              <p:txBody>
                <a:bodyPr/>
                <a:lstStyle/>
                <a:p>
                  <a:endParaRPr lang="en-US"/>
                </a:p>
              </p:txBody>
            </p:sp>
            <p:sp>
              <p:nvSpPr>
                <p:cNvPr id="21644" name="Line 387"/>
                <p:cNvSpPr>
                  <a:spLocks noChangeShapeType="1"/>
                </p:cNvSpPr>
                <p:nvPr/>
              </p:nvSpPr>
              <p:spPr bwMode="auto">
                <a:xfrm>
                  <a:off x="3589" y="973"/>
                  <a:ext cx="3" cy="7"/>
                </a:xfrm>
                <a:prstGeom prst="line">
                  <a:avLst/>
                </a:prstGeom>
                <a:noFill/>
                <a:ln w="3175">
                  <a:solidFill>
                    <a:srgbClr val="000000"/>
                  </a:solidFill>
                  <a:round/>
                  <a:headEnd/>
                  <a:tailEnd/>
                </a:ln>
              </p:spPr>
              <p:txBody>
                <a:bodyPr/>
                <a:lstStyle/>
                <a:p>
                  <a:endParaRPr lang="en-US"/>
                </a:p>
              </p:txBody>
            </p:sp>
            <p:sp>
              <p:nvSpPr>
                <p:cNvPr id="21645" name="Line 388"/>
                <p:cNvSpPr>
                  <a:spLocks noChangeShapeType="1"/>
                </p:cNvSpPr>
                <p:nvPr/>
              </p:nvSpPr>
              <p:spPr bwMode="auto">
                <a:xfrm>
                  <a:off x="3592" y="980"/>
                  <a:ext cx="2" cy="9"/>
                </a:xfrm>
                <a:prstGeom prst="line">
                  <a:avLst/>
                </a:prstGeom>
                <a:noFill/>
                <a:ln w="3175">
                  <a:solidFill>
                    <a:srgbClr val="000000"/>
                  </a:solidFill>
                  <a:round/>
                  <a:headEnd/>
                  <a:tailEnd/>
                </a:ln>
              </p:spPr>
              <p:txBody>
                <a:bodyPr/>
                <a:lstStyle/>
                <a:p>
                  <a:endParaRPr lang="en-US"/>
                </a:p>
              </p:txBody>
            </p:sp>
            <p:sp>
              <p:nvSpPr>
                <p:cNvPr id="21646" name="Line 389"/>
                <p:cNvSpPr>
                  <a:spLocks noChangeShapeType="1"/>
                </p:cNvSpPr>
                <p:nvPr/>
              </p:nvSpPr>
              <p:spPr bwMode="auto">
                <a:xfrm flipH="1">
                  <a:off x="3814" y="977"/>
                  <a:ext cx="1" cy="9"/>
                </a:xfrm>
                <a:prstGeom prst="line">
                  <a:avLst/>
                </a:prstGeom>
                <a:noFill/>
                <a:ln w="3175">
                  <a:solidFill>
                    <a:srgbClr val="000000"/>
                  </a:solidFill>
                  <a:round/>
                  <a:headEnd/>
                  <a:tailEnd/>
                </a:ln>
              </p:spPr>
              <p:txBody>
                <a:bodyPr/>
                <a:lstStyle/>
                <a:p>
                  <a:endParaRPr lang="en-US"/>
                </a:p>
              </p:txBody>
            </p:sp>
            <p:sp>
              <p:nvSpPr>
                <p:cNvPr id="21647" name="Line 390"/>
                <p:cNvSpPr>
                  <a:spLocks noChangeShapeType="1"/>
                </p:cNvSpPr>
                <p:nvPr/>
              </p:nvSpPr>
              <p:spPr bwMode="auto">
                <a:xfrm flipH="1">
                  <a:off x="3811" y="986"/>
                  <a:ext cx="3" cy="7"/>
                </a:xfrm>
                <a:prstGeom prst="line">
                  <a:avLst/>
                </a:prstGeom>
                <a:noFill/>
                <a:ln w="3175">
                  <a:solidFill>
                    <a:srgbClr val="000000"/>
                  </a:solidFill>
                  <a:round/>
                  <a:headEnd/>
                  <a:tailEnd/>
                </a:ln>
              </p:spPr>
              <p:txBody>
                <a:bodyPr/>
                <a:lstStyle/>
                <a:p>
                  <a:endParaRPr lang="en-US"/>
                </a:p>
              </p:txBody>
            </p:sp>
            <p:sp>
              <p:nvSpPr>
                <p:cNvPr id="21648" name="Line 391"/>
                <p:cNvSpPr>
                  <a:spLocks noChangeShapeType="1"/>
                </p:cNvSpPr>
                <p:nvPr/>
              </p:nvSpPr>
              <p:spPr bwMode="auto">
                <a:xfrm flipH="1">
                  <a:off x="3805" y="993"/>
                  <a:ext cx="6" cy="6"/>
                </a:xfrm>
                <a:prstGeom prst="line">
                  <a:avLst/>
                </a:prstGeom>
                <a:noFill/>
                <a:ln w="3175">
                  <a:solidFill>
                    <a:srgbClr val="000000"/>
                  </a:solidFill>
                  <a:round/>
                  <a:headEnd/>
                  <a:tailEnd/>
                </a:ln>
              </p:spPr>
              <p:txBody>
                <a:bodyPr/>
                <a:lstStyle/>
                <a:p>
                  <a:endParaRPr lang="en-US"/>
                </a:p>
              </p:txBody>
            </p:sp>
            <p:sp>
              <p:nvSpPr>
                <p:cNvPr id="21649" name="Line 392"/>
                <p:cNvSpPr>
                  <a:spLocks noChangeShapeType="1"/>
                </p:cNvSpPr>
                <p:nvPr/>
              </p:nvSpPr>
              <p:spPr bwMode="auto">
                <a:xfrm flipH="1">
                  <a:off x="3798" y="999"/>
                  <a:ext cx="7" cy="4"/>
                </a:xfrm>
                <a:prstGeom prst="line">
                  <a:avLst/>
                </a:prstGeom>
                <a:noFill/>
                <a:ln w="3175">
                  <a:solidFill>
                    <a:srgbClr val="000000"/>
                  </a:solidFill>
                  <a:round/>
                  <a:headEnd/>
                  <a:tailEnd/>
                </a:ln>
              </p:spPr>
              <p:txBody>
                <a:bodyPr/>
                <a:lstStyle/>
                <a:p>
                  <a:endParaRPr lang="en-US"/>
                </a:p>
              </p:txBody>
            </p:sp>
            <p:sp>
              <p:nvSpPr>
                <p:cNvPr id="21650" name="Line 393"/>
                <p:cNvSpPr>
                  <a:spLocks noChangeShapeType="1"/>
                </p:cNvSpPr>
                <p:nvPr/>
              </p:nvSpPr>
              <p:spPr bwMode="auto">
                <a:xfrm flipH="1">
                  <a:off x="3789" y="1003"/>
                  <a:ext cx="9" cy="1"/>
                </a:xfrm>
                <a:prstGeom prst="line">
                  <a:avLst/>
                </a:prstGeom>
                <a:noFill/>
                <a:ln w="3175">
                  <a:solidFill>
                    <a:srgbClr val="000000"/>
                  </a:solidFill>
                  <a:round/>
                  <a:headEnd/>
                  <a:tailEnd/>
                </a:ln>
              </p:spPr>
              <p:txBody>
                <a:bodyPr/>
                <a:lstStyle/>
                <a:p>
                  <a:endParaRPr lang="en-US"/>
                </a:p>
              </p:txBody>
            </p:sp>
            <p:sp>
              <p:nvSpPr>
                <p:cNvPr id="21651" name="Line 394"/>
                <p:cNvSpPr>
                  <a:spLocks noChangeShapeType="1"/>
                </p:cNvSpPr>
                <p:nvPr/>
              </p:nvSpPr>
              <p:spPr bwMode="auto">
                <a:xfrm flipH="1" flipV="1">
                  <a:off x="3781" y="1003"/>
                  <a:ext cx="8" cy="1"/>
                </a:xfrm>
                <a:prstGeom prst="line">
                  <a:avLst/>
                </a:prstGeom>
                <a:noFill/>
                <a:ln w="3175">
                  <a:solidFill>
                    <a:srgbClr val="000000"/>
                  </a:solidFill>
                  <a:round/>
                  <a:headEnd/>
                  <a:tailEnd/>
                </a:ln>
              </p:spPr>
              <p:txBody>
                <a:bodyPr/>
                <a:lstStyle/>
                <a:p>
                  <a:endParaRPr lang="en-US"/>
                </a:p>
              </p:txBody>
            </p:sp>
            <p:sp>
              <p:nvSpPr>
                <p:cNvPr id="21652" name="Line 395"/>
                <p:cNvSpPr>
                  <a:spLocks noChangeShapeType="1"/>
                </p:cNvSpPr>
                <p:nvPr/>
              </p:nvSpPr>
              <p:spPr bwMode="auto">
                <a:xfrm flipH="1" flipV="1">
                  <a:off x="3773" y="999"/>
                  <a:ext cx="8" cy="4"/>
                </a:xfrm>
                <a:prstGeom prst="line">
                  <a:avLst/>
                </a:prstGeom>
                <a:noFill/>
                <a:ln w="3175">
                  <a:solidFill>
                    <a:srgbClr val="000000"/>
                  </a:solidFill>
                  <a:round/>
                  <a:headEnd/>
                  <a:tailEnd/>
                </a:ln>
              </p:spPr>
              <p:txBody>
                <a:bodyPr/>
                <a:lstStyle/>
                <a:p>
                  <a:endParaRPr lang="en-US"/>
                </a:p>
              </p:txBody>
            </p:sp>
            <p:sp>
              <p:nvSpPr>
                <p:cNvPr id="21653" name="Line 396"/>
                <p:cNvSpPr>
                  <a:spLocks noChangeShapeType="1"/>
                </p:cNvSpPr>
                <p:nvPr/>
              </p:nvSpPr>
              <p:spPr bwMode="auto">
                <a:xfrm flipH="1" flipV="1">
                  <a:off x="3768" y="993"/>
                  <a:ext cx="5" cy="6"/>
                </a:xfrm>
                <a:prstGeom prst="line">
                  <a:avLst/>
                </a:prstGeom>
                <a:noFill/>
                <a:ln w="3175">
                  <a:solidFill>
                    <a:srgbClr val="000000"/>
                  </a:solidFill>
                  <a:round/>
                  <a:headEnd/>
                  <a:tailEnd/>
                </a:ln>
              </p:spPr>
              <p:txBody>
                <a:bodyPr/>
                <a:lstStyle/>
                <a:p>
                  <a:endParaRPr lang="en-US"/>
                </a:p>
              </p:txBody>
            </p:sp>
            <p:sp>
              <p:nvSpPr>
                <p:cNvPr id="21654" name="Line 397"/>
                <p:cNvSpPr>
                  <a:spLocks noChangeShapeType="1"/>
                </p:cNvSpPr>
                <p:nvPr/>
              </p:nvSpPr>
              <p:spPr bwMode="auto">
                <a:xfrm flipH="1" flipV="1">
                  <a:off x="3764" y="986"/>
                  <a:ext cx="4" cy="7"/>
                </a:xfrm>
                <a:prstGeom prst="line">
                  <a:avLst/>
                </a:prstGeom>
                <a:noFill/>
                <a:ln w="3175">
                  <a:solidFill>
                    <a:srgbClr val="000000"/>
                  </a:solidFill>
                  <a:round/>
                  <a:headEnd/>
                  <a:tailEnd/>
                </a:ln>
              </p:spPr>
              <p:txBody>
                <a:bodyPr/>
                <a:lstStyle/>
                <a:p>
                  <a:endParaRPr lang="en-US"/>
                </a:p>
              </p:txBody>
            </p:sp>
            <p:sp>
              <p:nvSpPr>
                <p:cNvPr id="21655" name="Line 398"/>
                <p:cNvSpPr>
                  <a:spLocks noChangeShapeType="1"/>
                </p:cNvSpPr>
                <p:nvPr/>
              </p:nvSpPr>
              <p:spPr bwMode="auto">
                <a:xfrm flipH="1" flipV="1">
                  <a:off x="3763" y="977"/>
                  <a:ext cx="1" cy="9"/>
                </a:xfrm>
                <a:prstGeom prst="line">
                  <a:avLst/>
                </a:prstGeom>
                <a:noFill/>
                <a:ln w="3175">
                  <a:solidFill>
                    <a:srgbClr val="000000"/>
                  </a:solidFill>
                  <a:round/>
                  <a:headEnd/>
                  <a:tailEnd/>
                </a:ln>
              </p:spPr>
              <p:txBody>
                <a:bodyPr/>
                <a:lstStyle/>
                <a:p>
                  <a:endParaRPr lang="en-US"/>
                </a:p>
              </p:txBody>
            </p:sp>
            <p:sp>
              <p:nvSpPr>
                <p:cNvPr id="21656" name="Line 399"/>
                <p:cNvSpPr>
                  <a:spLocks noChangeShapeType="1"/>
                </p:cNvSpPr>
                <p:nvPr/>
              </p:nvSpPr>
              <p:spPr bwMode="auto">
                <a:xfrm flipV="1">
                  <a:off x="3763" y="969"/>
                  <a:ext cx="1" cy="8"/>
                </a:xfrm>
                <a:prstGeom prst="line">
                  <a:avLst/>
                </a:prstGeom>
                <a:noFill/>
                <a:ln w="3175">
                  <a:solidFill>
                    <a:srgbClr val="000000"/>
                  </a:solidFill>
                  <a:round/>
                  <a:headEnd/>
                  <a:tailEnd/>
                </a:ln>
              </p:spPr>
              <p:txBody>
                <a:bodyPr/>
                <a:lstStyle/>
                <a:p>
                  <a:endParaRPr lang="en-US"/>
                </a:p>
              </p:txBody>
            </p:sp>
            <p:sp>
              <p:nvSpPr>
                <p:cNvPr id="21657" name="Line 400"/>
                <p:cNvSpPr>
                  <a:spLocks noChangeShapeType="1"/>
                </p:cNvSpPr>
                <p:nvPr/>
              </p:nvSpPr>
              <p:spPr bwMode="auto">
                <a:xfrm flipV="1">
                  <a:off x="3764" y="962"/>
                  <a:ext cx="4" cy="7"/>
                </a:xfrm>
                <a:prstGeom prst="line">
                  <a:avLst/>
                </a:prstGeom>
                <a:noFill/>
                <a:ln w="3175">
                  <a:solidFill>
                    <a:srgbClr val="000000"/>
                  </a:solidFill>
                  <a:round/>
                  <a:headEnd/>
                  <a:tailEnd/>
                </a:ln>
              </p:spPr>
              <p:txBody>
                <a:bodyPr/>
                <a:lstStyle/>
                <a:p>
                  <a:endParaRPr lang="en-US"/>
                </a:p>
              </p:txBody>
            </p:sp>
            <p:sp>
              <p:nvSpPr>
                <p:cNvPr id="21658" name="Line 401"/>
                <p:cNvSpPr>
                  <a:spLocks noChangeShapeType="1"/>
                </p:cNvSpPr>
                <p:nvPr/>
              </p:nvSpPr>
              <p:spPr bwMode="auto">
                <a:xfrm flipV="1">
                  <a:off x="3768" y="956"/>
                  <a:ext cx="5" cy="6"/>
                </a:xfrm>
                <a:prstGeom prst="line">
                  <a:avLst/>
                </a:prstGeom>
                <a:noFill/>
                <a:ln w="3175">
                  <a:solidFill>
                    <a:srgbClr val="000000"/>
                  </a:solidFill>
                  <a:round/>
                  <a:headEnd/>
                  <a:tailEnd/>
                </a:ln>
              </p:spPr>
              <p:txBody>
                <a:bodyPr/>
                <a:lstStyle/>
                <a:p>
                  <a:endParaRPr lang="en-US"/>
                </a:p>
              </p:txBody>
            </p:sp>
            <p:sp>
              <p:nvSpPr>
                <p:cNvPr id="21659" name="Line 402"/>
                <p:cNvSpPr>
                  <a:spLocks noChangeShapeType="1"/>
                </p:cNvSpPr>
                <p:nvPr/>
              </p:nvSpPr>
              <p:spPr bwMode="auto">
                <a:xfrm flipV="1">
                  <a:off x="3773" y="953"/>
                  <a:ext cx="8" cy="3"/>
                </a:xfrm>
                <a:prstGeom prst="line">
                  <a:avLst/>
                </a:prstGeom>
                <a:noFill/>
                <a:ln w="3175">
                  <a:solidFill>
                    <a:srgbClr val="000000"/>
                  </a:solidFill>
                  <a:round/>
                  <a:headEnd/>
                  <a:tailEnd/>
                </a:ln>
              </p:spPr>
              <p:txBody>
                <a:bodyPr/>
                <a:lstStyle/>
                <a:p>
                  <a:endParaRPr lang="en-US"/>
                </a:p>
              </p:txBody>
            </p:sp>
            <p:sp>
              <p:nvSpPr>
                <p:cNvPr id="21660" name="Line 403"/>
                <p:cNvSpPr>
                  <a:spLocks noChangeShapeType="1"/>
                </p:cNvSpPr>
                <p:nvPr/>
              </p:nvSpPr>
              <p:spPr bwMode="auto">
                <a:xfrm flipV="1">
                  <a:off x="3781" y="951"/>
                  <a:ext cx="8" cy="2"/>
                </a:xfrm>
                <a:prstGeom prst="line">
                  <a:avLst/>
                </a:prstGeom>
                <a:noFill/>
                <a:ln w="3175">
                  <a:solidFill>
                    <a:srgbClr val="000000"/>
                  </a:solidFill>
                  <a:round/>
                  <a:headEnd/>
                  <a:tailEnd/>
                </a:ln>
              </p:spPr>
              <p:txBody>
                <a:bodyPr/>
                <a:lstStyle/>
                <a:p>
                  <a:endParaRPr lang="en-US"/>
                </a:p>
              </p:txBody>
            </p:sp>
            <p:sp>
              <p:nvSpPr>
                <p:cNvPr id="21661" name="Line 404"/>
                <p:cNvSpPr>
                  <a:spLocks noChangeShapeType="1"/>
                </p:cNvSpPr>
                <p:nvPr/>
              </p:nvSpPr>
              <p:spPr bwMode="auto">
                <a:xfrm>
                  <a:off x="3789" y="951"/>
                  <a:ext cx="9" cy="2"/>
                </a:xfrm>
                <a:prstGeom prst="line">
                  <a:avLst/>
                </a:prstGeom>
                <a:noFill/>
                <a:ln w="3175">
                  <a:solidFill>
                    <a:srgbClr val="000000"/>
                  </a:solidFill>
                  <a:round/>
                  <a:headEnd/>
                  <a:tailEnd/>
                </a:ln>
              </p:spPr>
              <p:txBody>
                <a:bodyPr/>
                <a:lstStyle/>
                <a:p>
                  <a:endParaRPr lang="en-US"/>
                </a:p>
              </p:txBody>
            </p:sp>
            <p:sp>
              <p:nvSpPr>
                <p:cNvPr id="21662" name="Line 405"/>
                <p:cNvSpPr>
                  <a:spLocks noChangeShapeType="1"/>
                </p:cNvSpPr>
                <p:nvPr/>
              </p:nvSpPr>
              <p:spPr bwMode="auto">
                <a:xfrm>
                  <a:off x="3798" y="953"/>
                  <a:ext cx="7" cy="3"/>
                </a:xfrm>
                <a:prstGeom prst="line">
                  <a:avLst/>
                </a:prstGeom>
                <a:noFill/>
                <a:ln w="3175">
                  <a:solidFill>
                    <a:srgbClr val="000000"/>
                  </a:solidFill>
                  <a:round/>
                  <a:headEnd/>
                  <a:tailEnd/>
                </a:ln>
              </p:spPr>
              <p:txBody>
                <a:bodyPr/>
                <a:lstStyle/>
                <a:p>
                  <a:endParaRPr lang="en-US"/>
                </a:p>
              </p:txBody>
            </p:sp>
            <p:sp>
              <p:nvSpPr>
                <p:cNvPr id="21663" name="Line 406"/>
                <p:cNvSpPr>
                  <a:spLocks noChangeShapeType="1"/>
                </p:cNvSpPr>
                <p:nvPr/>
              </p:nvSpPr>
              <p:spPr bwMode="auto">
                <a:xfrm>
                  <a:off x="3805" y="956"/>
                  <a:ext cx="6" cy="6"/>
                </a:xfrm>
                <a:prstGeom prst="line">
                  <a:avLst/>
                </a:prstGeom>
                <a:noFill/>
                <a:ln w="3175">
                  <a:solidFill>
                    <a:srgbClr val="000000"/>
                  </a:solidFill>
                  <a:round/>
                  <a:headEnd/>
                  <a:tailEnd/>
                </a:ln>
              </p:spPr>
              <p:txBody>
                <a:bodyPr/>
                <a:lstStyle/>
                <a:p>
                  <a:endParaRPr lang="en-US"/>
                </a:p>
              </p:txBody>
            </p:sp>
            <p:sp>
              <p:nvSpPr>
                <p:cNvPr id="21664" name="Line 407"/>
                <p:cNvSpPr>
                  <a:spLocks noChangeShapeType="1"/>
                </p:cNvSpPr>
                <p:nvPr/>
              </p:nvSpPr>
              <p:spPr bwMode="auto">
                <a:xfrm>
                  <a:off x="3811" y="962"/>
                  <a:ext cx="3" cy="7"/>
                </a:xfrm>
                <a:prstGeom prst="line">
                  <a:avLst/>
                </a:prstGeom>
                <a:noFill/>
                <a:ln w="3175">
                  <a:solidFill>
                    <a:srgbClr val="000000"/>
                  </a:solidFill>
                  <a:round/>
                  <a:headEnd/>
                  <a:tailEnd/>
                </a:ln>
              </p:spPr>
              <p:txBody>
                <a:bodyPr/>
                <a:lstStyle/>
                <a:p>
                  <a:endParaRPr lang="en-US"/>
                </a:p>
              </p:txBody>
            </p:sp>
            <p:sp>
              <p:nvSpPr>
                <p:cNvPr id="21665" name="Line 408"/>
                <p:cNvSpPr>
                  <a:spLocks noChangeShapeType="1"/>
                </p:cNvSpPr>
                <p:nvPr/>
              </p:nvSpPr>
              <p:spPr bwMode="auto">
                <a:xfrm>
                  <a:off x="3814" y="969"/>
                  <a:ext cx="1" cy="8"/>
                </a:xfrm>
                <a:prstGeom prst="line">
                  <a:avLst/>
                </a:prstGeom>
                <a:noFill/>
                <a:ln w="3175">
                  <a:solidFill>
                    <a:srgbClr val="000000"/>
                  </a:solidFill>
                  <a:round/>
                  <a:headEnd/>
                  <a:tailEnd/>
                </a:ln>
              </p:spPr>
              <p:txBody>
                <a:bodyPr/>
                <a:lstStyle/>
                <a:p>
                  <a:endParaRPr lang="en-US"/>
                </a:p>
              </p:txBody>
            </p:sp>
            <p:sp>
              <p:nvSpPr>
                <p:cNvPr id="21666" name="Line 409"/>
                <p:cNvSpPr>
                  <a:spLocks noChangeShapeType="1"/>
                </p:cNvSpPr>
                <p:nvPr/>
              </p:nvSpPr>
              <p:spPr bwMode="auto">
                <a:xfrm flipH="1">
                  <a:off x="3966" y="1029"/>
                  <a:ext cx="2" cy="8"/>
                </a:xfrm>
                <a:prstGeom prst="line">
                  <a:avLst/>
                </a:prstGeom>
                <a:noFill/>
                <a:ln w="3175">
                  <a:solidFill>
                    <a:srgbClr val="000000"/>
                  </a:solidFill>
                  <a:round/>
                  <a:headEnd/>
                  <a:tailEnd/>
                </a:ln>
              </p:spPr>
              <p:txBody>
                <a:bodyPr/>
                <a:lstStyle/>
                <a:p>
                  <a:endParaRPr lang="en-US"/>
                </a:p>
              </p:txBody>
            </p:sp>
            <p:sp>
              <p:nvSpPr>
                <p:cNvPr id="21667" name="Line 410"/>
                <p:cNvSpPr>
                  <a:spLocks noChangeShapeType="1"/>
                </p:cNvSpPr>
                <p:nvPr/>
              </p:nvSpPr>
              <p:spPr bwMode="auto">
                <a:xfrm flipH="1">
                  <a:off x="3962" y="1037"/>
                  <a:ext cx="4" cy="8"/>
                </a:xfrm>
                <a:prstGeom prst="line">
                  <a:avLst/>
                </a:prstGeom>
                <a:noFill/>
                <a:ln w="3175">
                  <a:solidFill>
                    <a:srgbClr val="000000"/>
                  </a:solidFill>
                  <a:round/>
                  <a:headEnd/>
                  <a:tailEnd/>
                </a:ln>
              </p:spPr>
              <p:txBody>
                <a:bodyPr/>
                <a:lstStyle/>
                <a:p>
                  <a:endParaRPr lang="en-US"/>
                </a:p>
              </p:txBody>
            </p:sp>
            <p:sp>
              <p:nvSpPr>
                <p:cNvPr id="21668" name="Line 411"/>
                <p:cNvSpPr>
                  <a:spLocks noChangeShapeType="1"/>
                </p:cNvSpPr>
                <p:nvPr/>
              </p:nvSpPr>
              <p:spPr bwMode="auto">
                <a:xfrm flipH="1">
                  <a:off x="3957" y="1045"/>
                  <a:ext cx="5" cy="5"/>
                </a:xfrm>
                <a:prstGeom prst="line">
                  <a:avLst/>
                </a:prstGeom>
                <a:noFill/>
                <a:ln w="3175">
                  <a:solidFill>
                    <a:srgbClr val="000000"/>
                  </a:solidFill>
                  <a:round/>
                  <a:headEnd/>
                  <a:tailEnd/>
                </a:ln>
              </p:spPr>
              <p:txBody>
                <a:bodyPr/>
                <a:lstStyle/>
                <a:p>
                  <a:endParaRPr lang="en-US"/>
                </a:p>
              </p:txBody>
            </p:sp>
            <p:sp>
              <p:nvSpPr>
                <p:cNvPr id="21669" name="Line 412"/>
                <p:cNvSpPr>
                  <a:spLocks noChangeShapeType="1"/>
                </p:cNvSpPr>
                <p:nvPr/>
              </p:nvSpPr>
              <p:spPr bwMode="auto">
                <a:xfrm flipH="1">
                  <a:off x="3950" y="1050"/>
                  <a:ext cx="7" cy="4"/>
                </a:xfrm>
                <a:prstGeom prst="line">
                  <a:avLst/>
                </a:prstGeom>
                <a:noFill/>
                <a:ln w="3175">
                  <a:solidFill>
                    <a:srgbClr val="000000"/>
                  </a:solidFill>
                  <a:round/>
                  <a:headEnd/>
                  <a:tailEnd/>
                </a:ln>
              </p:spPr>
              <p:txBody>
                <a:bodyPr/>
                <a:lstStyle/>
                <a:p>
                  <a:endParaRPr lang="en-US"/>
                </a:p>
              </p:txBody>
            </p:sp>
            <p:sp>
              <p:nvSpPr>
                <p:cNvPr id="21670" name="Line 413"/>
                <p:cNvSpPr>
                  <a:spLocks noChangeShapeType="1"/>
                </p:cNvSpPr>
                <p:nvPr/>
              </p:nvSpPr>
              <p:spPr bwMode="auto">
                <a:xfrm flipH="1">
                  <a:off x="3941" y="1054"/>
                  <a:ext cx="9" cy="1"/>
                </a:xfrm>
                <a:prstGeom prst="line">
                  <a:avLst/>
                </a:prstGeom>
                <a:noFill/>
                <a:ln w="3175">
                  <a:solidFill>
                    <a:srgbClr val="000000"/>
                  </a:solidFill>
                  <a:round/>
                  <a:headEnd/>
                  <a:tailEnd/>
                </a:ln>
              </p:spPr>
              <p:txBody>
                <a:bodyPr/>
                <a:lstStyle/>
                <a:p>
                  <a:endParaRPr lang="en-US"/>
                </a:p>
              </p:txBody>
            </p:sp>
            <p:sp>
              <p:nvSpPr>
                <p:cNvPr id="21671" name="Line 414"/>
                <p:cNvSpPr>
                  <a:spLocks noChangeShapeType="1"/>
                </p:cNvSpPr>
                <p:nvPr/>
              </p:nvSpPr>
              <p:spPr bwMode="auto">
                <a:xfrm flipH="1" flipV="1">
                  <a:off x="3932" y="1054"/>
                  <a:ext cx="9" cy="1"/>
                </a:xfrm>
                <a:prstGeom prst="line">
                  <a:avLst/>
                </a:prstGeom>
                <a:noFill/>
                <a:ln w="3175">
                  <a:solidFill>
                    <a:srgbClr val="000000"/>
                  </a:solidFill>
                  <a:round/>
                  <a:headEnd/>
                  <a:tailEnd/>
                </a:ln>
              </p:spPr>
              <p:txBody>
                <a:bodyPr/>
                <a:lstStyle/>
                <a:p>
                  <a:endParaRPr lang="en-US"/>
                </a:p>
              </p:txBody>
            </p:sp>
            <p:sp>
              <p:nvSpPr>
                <p:cNvPr id="21672" name="Line 415"/>
                <p:cNvSpPr>
                  <a:spLocks noChangeShapeType="1"/>
                </p:cNvSpPr>
                <p:nvPr/>
              </p:nvSpPr>
              <p:spPr bwMode="auto">
                <a:xfrm flipH="1" flipV="1">
                  <a:off x="3926" y="1050"/>
                  <a:ext cx="6" cy="4"/>
                </a:xfrm>
                <a:prstGeom prst="line">
                  <a:avLst/>
                </a:prstGeom>
                <a:noFill/>
                <a:ln w="3175">
                  <a:solidFill>
                    <a:srgbClr val="000000"/>
                  </a:solidFill>
                  <a:round/>
                  <a:headEnd/>
                  <a:tailEnd/>
                </a:ln>
              </p:spPr>
              <p:txBody>
                <a:bodyPr/>
                <a:lstStyle/>
                <a:p>
                  <a:endParaRPr lang="en-US"/>
                </a:p>
              </p:txBody>
            </p:sp>
            <p:sp>
              <p:nvSpPr>
                <p:cNvPr id="21673" name="Line 416"/>
                <p:cNvSpPr>
                  <a:spLocks noChangeShapeType="1"/>
                </p:cNvSpPr>
                <p:nvPr/>
              </p:nvSpPr>
              <p:spPr bwMode="auto">
                <a:xfrm flipH="1" flipV="1">
                  <a:off x="3920" y="1045"/>
                  <a:ext cx="6" cy="5"/>
                </a:xfrm>
                <a:prstGeom prst="line">
                  <a:avLst/>
                </a:prstGeom>
                <a:noFill/>
                <a:ln w="3175">
                  <a:solidFill>
                    <a:srgbClr val="000000"/>
                  </a:solidFill>
                  <a:round/>
                  <a:headEnd/>
                  <a:tailEnd/>
                </a:ln>
              </p:spPr>
              <p:txBody>
                <a:bodyPr/>
                <a:lstStyle/>
                <a:p>
                  <a:endParaRPr lang="en-US"/>
                </a:p>
              </p:txBody>
            </p:sp>
            <p:sp>
              <p:nvSpPr>
                <p:cNvPr id="21674" name="Line 417"/>
                <p:cNvSpPr>
                  <a:spLocks noChangeShapeType="1"/>
                </p:cNvSpPr>
                <p:nvPr/>
              </p:nvSpPr>
              <p:spPr bwMode="auto">
                <a:xfrm flipH="1" flipV="1">
                  <a:off x="3916" y="1037"/>
                  <a:ext cx="4" cy="8"/>
                </a:xfrm>
                <a:prstGeom prst="line">
                  <a:avLst/>
                </a:prstGeom>
                <a:noFill/>
                <a:ln w="3175">
                  <a:solidFill>
                    <a:srgbClr val="000000"/>
                  </a:solidFill>
                  <a:round/>
                  <a:headEnd/>
                  <a:tailEnd/>
                </a:ln>
              </p:spPr>
              <p:txBody>
                <a:bodyPr/>
                <a:lstStyle/>
                <a:p>
                  <a:endParaRPr lang="en-US"/>
                </a:p>
              </p:txBody>
            </p:sp>
            <p:sp>
              <p:nvSpPr>
                <p:cNvPr id="21675" name="Line 418"/>
                <p:cNvSpPr>
                  <a:spLocks noChangeShapeType="1"/>
                </p:cNvSpPr>
                <p:nvPr/>
              </p:nvSpPr>
              <p:spPr bwMode="auto">
                <a:xfrm flipH="1" flipV="1">
                  <a:off x="3915" y="1029"/>
                  <a:ext cx="1" cy="8"/>
                </a:xfrm>
                <a:prstGeom prst="line">
                  <a:avLst/>
                </a:prstGeom>
                <a:noFill/>
                <a:ln w="3175">
                  <a:solidFill>
                    <a:srgbClr val="000000"/>
                  </a:solidFill>
                  <a:round/>
                  <a:headEnd/>
                  <a:tailEnd/>
                </a:ln>
              </p:spPr>
              <p:txBody>
                <a:bodyPr/>
                <a:lstStyle/>
                <a:p>
                  <a:endParaRPr lang="en-US"/>
                </a:p>
              </p:txBody>
            </p:sp>
            <p:sp>
              <p:nvSpPr>
                <p:cNvPr id="21676" name="Line 419"/>
                <p:cNvSpPr>
                  <a:spLocks noChangeShapeType="1"/>
                </p:cNvSpPr>
                <p:nvPr/>
              </p:nvSpPr>
              <p:spPr bwMode="auto">
                <a:xfrm flipV="1">
                  <a:off x="3915" y="1021"/>
                  <a:ext cx="1" cy="8"/>
                </a:xfrm>
                <a:prstGeom prst="line">
                  <a:avLst/>
                </a:prstGeom>
                <a:noFill/>
                <a:ln w="3175">
                  <a:solidFill>
                    <a:srgbClr val="000000"/>
                  </a:solidFill>
                  <a:round/>
                  <a:headEnd/>
                  <a:tailEnd/>
                </a:ln>
              </p:spPr>
              <p:txBody>
                <a:bodyPr/>
                <a:lstStyle/>
                <a:p>
                  <a:endParaRPr lang="en-US"/>
                </a:p>
              </p:txBody>
            </p:sp>
            <p:sp>
              <p:nvSpPr>
                <p:cNvPr id="21677" name="Line 420"/>
                <p:cNvSpPr>
                  <a:spLocks noChangeShapeType="1"/>
                </p:cNvSpPr>
                <p:nvPr/>
              </p:nvSpPr>
              <p:spPr bwMode="auto">
                <a:xfrm flipV="1">
                  <a:off x="3916" y="1013"/>
                  <a:ext cx="4" cy="8"/>
                </a:xfrm>
                <a:prstGeom prst="line">
                  <a:avLst/>
                </a:prstGeom>
                <a:noFill/>
                <a:ln w="3175">
                  <a:solidFill>
                    <a:srgbClr val="000000"/>
                  </a:solidFill>
                  <a:round/>
                  <a:headEnd/>
                  <a:tailEnd/>
                </a:ln>
              </p:spPr>
              <p:txBody>
                <a:bodyPr/>
                <a:lstStyle/>
                <a:p>
                  <a:endParaRPr lang="en-US"/>
                </a:p>
              </p:txBody>
            </p:sp>
            <p:sp>
              <p:nvSpPr>
                <p:cNvPr id="21678" name="Line 421"/>
                <p:cNvSpPr>
                  <a:spLocks noChangeShapeType="1"/>
                </p:cNvSpPr>
                <p:nvPr/>
              </p:nvSpPr>
              <p:spPr bwMode="auto">
                <a:xfrm flipV="1">
                  <a:off x="3920" y="1008"/>
                  <a:ext cx="6" cy="5"/>
                </a:xfrm>
                <a:prstGeom prst="line">
                  <a:avLst/>
                </a:prstGeom>
                <a:noFill/>
                <a:ln w="3175">
                  <a:solidFill>
                    <a:srgbClr val="000000"/>
                  </a:solidFill>
                  <a:round/>
                  <a:headEnd/>
                  <a:tailEnd/>
                </a:ln>
              </p:spPr>
              <p:txBody>
                <a:bodyPr/>
                <a:lstStyle/>
                <a:p>
                  <a:endParaRPr lang="en-US"/>
                </a:p>
              </p:txBody>
            </p:sp>
            <p:sp>
              <p:nvSpPr>
                <p:cNvPr id="21679" name="Line 422"/>
                <p:cNvSpPr>
                  <a:spLocks noChangeShapeType="1"/>
                </p:cNvSpPr>
                <p:nvPr/>
              </p:nvSpPr>
              <p:spPr bwMode="auto">
                <a:xfrm flipV="1">
                  <a:off x="3926" y="1004"/>
                  <a:ext cx="6" cy="4"/>
                </a:xfrm>
                <a:prstGeom prst="line">
                  <a:avLst/>
                </a:prstGeom>
                <a:noFill/>
                <a:ln w="3175">
                  <a:solidFill>
                    <a:srgbClr val="000000"/>
                  </a:solidFill>
                  <a:round/>
                  <a:headEnd/>
                  <a:tailEnd/>
                </a:ln>
              </p:spPr>
              <p:txBody>
                <a:bodyPr/>
                <a:lstStyle/>
                <a:p>
                  <a:endParaRPr lang="en-US"/>
                </a:p>
              </p:txBody>
            </p:sp>
            <p:sp>
              <p:nvSpPr>
                <p:cNvPr id="21680" name="Line 423"/>
                <p:cNvSpPr>
                  <a:spLocks noChangeShapeType="1"/>
                </p:cNvSpPr>
                <p:nvPr/>
              </p:nvSpPr>
              <p:spPr bwMode="auto">
                <a:xfrm flipV="1">
                  <a:off x="3932" y="1003"/>
                  <a:ext cx="9" cy="1"/>
                </a:xfrm>
                <a:prstGeom prst="line">
                  <a:avLst/>
                </a:prstGeom>
                <a:noFill/>
                <a:ln w="3175">
                  <a:solidFill>
                    <a:srgbClr val="000000"/>
                  </a:solidFill>
                  <a:round/>
                  <a:headEnd/>
                  <a:tailEnd/>
                </a:ln>
              </p:spPr>
              <p:txBody>
                <a:bodyPr/>
                <a:lstStyle/>
                <a:p>
                  <a:endParaRPr lang="en-US"/>
                </a:p>
              </p:txBody>
            </p:sp>
            <p:sp>
              <p:nvSpPr>
                <p:cNvPr id="21681" name="Line 424"/>
                <p:cNvSpPr>
                  <a:spLocks noChangeShapeType="1"/>
                </p:cNvSpPr>
                <p:nvPr/>
              </p:nvSpPr>
              <p:spPr bwMode="auto">
                <a:xfrm>
                  <a:off x="3941" y="1003"/>
                  <a:ext cx="9" cy="1"/>
                </a:xfrm>
                <a:prstGeom prst="line">
                  <a:avLst/>
                </a:prstGeom>
                <a:noFill/>
                <a:ln w="3175">
                  <a:solidFill>
                    <a:srgbClr val="000000"/>
                  </a:solidFill>
                  <a:round/>
                  <a:headEnd/>
                  <a:tailEnd/>
                </a:ln>
              </p:spPr>
              <p:txBody>
                <a:bodyPr/>
                <a:lstStyle/>
                <a:p>
                  <a:endParaRPr lang="en-US"/>
                </a:p>
              </p:txBody>
            </p:sp>
            <p:sp>
              <p:nvSpPr>
                <p:cNvPr id="21682" name="Line 425"/>
                <p:cNvSpPr>
                  <a:spLocks noChangeShapeType="1"/>
                </p:cNvSpPr>
                <p:nvPr/>
              </p:nvSpPr>
              <p:spPr bwMode="auto">
                <a:xfrm>
                  <a:off x="3950" y="1004"/>
                  <a:ext cx="7" cy="4"/>
                </a:xfrm>
                <a:prstGeom prst="line">
                  <a:avLst/>
                </a:prstGeom>
                <a:noFill/>
                <a:ln w="3175">
                  <a:solidFill>
                    <a:srgbClr val="000000"/>
                  </a:solidFill>
                  <a:round/>
                  <a:headEnd/>
                  <a:tailEnd/>
                </a:ln>
              </p:spPr>
              <p:txBody>
                <a:bodyPr/>
                <a:lstStyle/>
                <a:p>
                  <a:endParaRPr lang="en-US"/>
                </a:p>
              </p:txBody>
            </p:sp>
            <p:sp>
              <p:nvSpPr>
                <p:cNvPr id="21683" name="Line 426"/>
                <p:cNvSpPr>
                  <a:spLocks noChangeShapeType="1"/>
                </p:cNvSpPr>
                <p:nvPr/>
              </p:nvSpPr>
              <p:spPr bwMode="auto">
                <a:xfrm>
                  <a:off x="3957" y="1008"/>
                  <a:ext cx="5" cy="5"/>
                </a:xfrm>
                <a:prstGeom prst="line">
                  <a:avLst/>
                </a:prstGeom>
                <a:noFill/>
                <a:ln w="3175">
                  <a:solidFill>
                    <a:srgbClr val="000000"/>
                  </a:solidFill>
                  <a:round/>
                  <a:headEnd/>
                  <a:tailEnd/>
                </a:ln>
              </p:spPr>
              <p:txBody>
                <a:bodyPr/>
                <a:lstStyle/>
                <a:p>
                  <a:endParaRPr lang="en-US"/>
                </a:p>
              </p:txBody>
            </p:sp>
            <p:sp>
              <p:nvSpPr>
                <p:cNvPr id="21684" name="Line 427"/>
                <p:cNvSpPr>
                  <a:spLocks noChangeShapeType="1"/>
                </p:cNvSpPr>
                <p:nvPr/>
              </p:nvSpPr>
              <p:spPr bwMode="auto">
                <a:xfrm>
                  <a:off x="3962" y="1013"/>
                  <a:ext cx="4" cy="8"/>
                </a:xfrm>
                <a:prstGeom prst="line">
                  <a:avLst/>
                </a:prstGeom>
                <a:noFill/>
                <a:ln w="3175">
                  <a:solidFill>
                    <a:srgbClr val="000000"/>
                  </a:solidFill>
                  <a:round/>
                  <a:headEnd/>
                  <a:tailEnd/>
                </a:ln>
              </p:spPr>
              <p:txBody>
                <a:bodyPr/>
                <a:lstStyle/>
                <a:p>
                  <a:endParaRPr lang="en-US"/>
                </a:p>
              </p:txBody>
            </p:sp>
            <p:sp>
              <p:nvSpPr>
                <p:cNvPr id="21685" name="Line 428"/>
                <p:cNvSpPr>
                  <a:spLocks noChangeShapeType="1"/>
                </p:cNvSpPr>
                <p:nvPr/>
              </p:nvSpPr>
              <p:spPr bwMode="auto">
                <a:xfrm>
                  <a:off x="3966" y="1021"/>
                  <a:ext cx="2" cy="8"/>
                </a:xfrm>
                <a:prstGeom prst="line">
                  <a:avLst/>
                </a:prstGeom>
                <a:noFill/>
                <a:ln w="3175">
                  <a:solidFill>
                    <a:srgbClr val="000000"/>
                  </a:solidFill>
                  <a:round/>
                  <a:headEnd/>
                  <a:tailEnd/>
                </a:ln>
              </p:spPr>
              <p:txBody>
                <a:bodyPr/>
                <a:lstStyle/>
                <a:p>
                  <a:endParaRPr lang="en-US"/>
                </a:p>
              </p:txBody>
            </p:sp>
            <p:sp>
              <p:nvSpPr>
                <p:cNvPr id="21686" name="Line 429"/>
                <p:cNvSpPr>
                  <a:spLocks noChangeShapeType="1"/>
                </p:cNvSpPr>
                <p:nvPr/>
              </p:nvSpPr>
              <p:spPr bwMode="auto">
                <a:xfrm flipH="1">
                  <a:off x="4004" y="1103"/>
                  <a:ext cx="1" cy="8"/>
                </a:xfrm>
                <a:prstGeom prst="line">
                  <a:avLst/>
                </a:prstGeom>
                <a:noFill/>
                <a:ln w="3175">
                  <a:solidFill>
                    <a:srgbClr val="000000"/>
                  </a:solidFill>
                  <a:round/>
                  <a:headEnd/>
                  <a:tailEnd/>
                </a:ln>
              </p:spPr>
              <p:txBody>
                <a:bodyPr/>
                <a:lstStyle/>
                <a:p>
                  <a:endParaRPr lang="en-US"/>
                </a:p>
              </p:txBody>
            </p:sp>
            <p:sp>
              <p:nvSpPr>
                <p:cNvPr id="21687" name="Line 430"/>
                <p:cNvSpPr>
                  <a:spLocks noChangeShapeType="1"/>
                </p:cNvSpPr>
                <p:nvPr/>
              </p:nvSpPr>
              <p:spPr bwMode="auto">
                <a:xfrm flipH="1">
                  <a:off x="4001" y="1111"/>
                  <a:ext cx="3" cy="7"/>
                </a:xfrm>
                <a:prstGeom prst="line">
                  <a:avLst/>
                </a:prstGeom>
                <a:noFill/>
                <a:ln w="3175">
                  <a:solidFill>
                    <a:srgbClr val="000000"/>
                  </a:solidFill>
                  <a:round/>
                  <a:headEnd/>
                  <a:tailEnd/>
                </a:ln>
              </p:spPr>
              <p:txBody>
                <a:bodyPr/>
                <a:lstStyle/>
                <a:p>
                  <a:endParaRPr lang="en-US"/>
                </a:p>
              </p:txBody>
            </p:sp>
            <p:sp>
              <p:nvSpPr>
                <p:cNvPr id="21688" name="Line 431"/>
                <p:cNvSpPr>
                  <a:spLocks noChangeShapeType="1"/>
                </p:cNvSpPr>
                <p:nvPr/>
              </p:nvSpPr>
              <p:spPr bwMode="auto">
                <a:xfrm flipH="1">
                  <a:off x="3995" y="1118"/>
                  <a:ext cx="6" cy="6"/>
                </a:xfrm>
                <a:prstGeom prst="line">
                  <a:avLst/>
                </a:prstGeom>
                <a:noFill/>
                <a:ln w="3175">
                  <a:solidFill>
                    <a:srgbClr val="000000"/>
                  </a:solidFill>
                  <a:round/>
                  <a:headEnd/>
                  <a:tailEnd/>
                </a:ln>
              </p:spPr>
              <p:txBody>
                <a:bodyPr/>
                <a:lstStyle/>
                <a:p>
                  <a:endParaRPr lang="en-US"/>
                </a:p>
              </p:txBody>
            </p:sp>
            <p:sp>
              <p:nvSpPr>
                <p:cNvPr id="21689" name="Line 432"/>
                <p:cNvSpPr>
                  <a:spLocks noChangeShapeType="1"/>
                </p:cNvSpPr>
                <p:nvPr/>
              </p:nvSpPr>
              <p:spPr bwMode="auto">
                <a:xfrm flipH="1">
                  <a:off x="3988" y="1124"/>
                  <a:ext cx="7" cy="3"/>
                </a:xfrm>
                <a:prstGeom prst="line">
                  <a:avLst/>
                </a:prstGeom>
                <a:noFill/>
                <a:ln w="3175">
                  <a:solidFill>
                    <a:srgbClr val="000000"/>
                  </a:solidFill>
                  <a:round/>
                  <a:headEnd/>
                  <a:tailEnd/>
                </a:ln>
              </p:spPr>
              <p:txBody>
                <a:bodyPr/>
                <a:lstStyle/>
                <a:p>
                  <a:endParaRPr lang="en-US"/>
                </a:p>
              </p:txBody>
            </p:sp>
            <p:sp>
              <p:nvSpPr>
                <p:cNvPr id="21690" name="Line 433"/>
                <p:cNvSpPr>
                  <a:spLocks noChangeShapeType="1"/>
                </p:cNvSpPr>
                <p:nvPr/>
              </p:nvSpPr>
              <p:spPr bwMode="auto">
                <a:xfrm flipH="1">
                  <a:off x="3979" y="1127"/>
                  <a:ext cx="9" cy="2"/>
                </a:xfrm>
                <a:prstGeom prst="line">
                  <a:avLst/>
                </a:prstGeom>
                <a:noFill/>
                <a:ln w="3175">
                  <a:solidFill>
                    <a:srgbClr val="000000"/>
                  </a:solidFill>
                  <a:round/>
                  <a:headEnd/>
                  <a:tailEnd/>
                </a:ln>
              </p:spPr>
              <p:txBody>
                <a:bodyPr/>
                <a:lstStyle/>
                <a:p>
                  <a:endParaRPr lang="en-US"/>
                </a:p>
              </p:txBody>
            </p:sp>
            <p:sp>
              <p:nvSpPr>
                <p:cNvPr id="21691" name="Line 434"/>
                <p:cNvSpPr>
                  <a:spLocks noChangeShapeType="1"/>
                </p:cNvSpPr>
                <p:nvPr/>
              </p:nvSpPr>
              <p:spPr bwMode="auto">
                <a:xfrm flipH="1" flipV="1">
                  <a:off x="3970" y="1127"/>
                  <a:ext cx="9" cy="2"/>
                </a:xfrm>
                <a:prstGeom prst="line">
                  <a:avLst/>
                </a:prstGeom>
                <a:noFill/>
                <a:ln w="3175">
                  <a:solidFill>
                    <a:srgbClr val="000000"/>
                  </a:solidFill>
                  <a:round/>
                  <a:headEnd/>
                  <a:tailEnd/>
                </a:ln>
              </p:spPr>
              <p:txBody>
                <a:bodyPr/>
                <a:lstStyle/>
                <a:p>
                  <a:endParaRPr lang="en-US"/>
                </a:p>
              </p:txBody>
            </p:sp>
            <p:sp>
              <p:nvSpPr>
                <p:cNvPr id="21692" name="Line 435"/>
                <p:cNvSpPr>
                  <a:spLocks noChangeShapeType="1"/>
                </p:cNvSpPr>
                <p:nvPr/>
              </p:nvSpPr>
              <p:spPr bwMode="auto">
                <a:xfrm flipH="1" flipV="1">
                  <a:off x="3963" y="1124"/>
                  <a:ext cx="7" cy="3"/>
                </a:xfrm>
                <a:prstGeom prst="line">
                  <a:avLst/>
                </a:prstGeom>
                <a:noFill/>
                <a:ln w="3175">
                  <a:solidFill>
                    <a:srgbClr val="000000"/>
                  </a:solidFill>
                  <a:round/>
                  <a:headEnd/>
                  <a:tailEnd/>
                </a:ln>
              </p:spPr>
              <p:txBody>
                <a:bodyPr/>
                <a:lstStyle/>
                <a:p>
                  <a:endParaRPr lang="en-US"/>
                </a:p>
              </p:txBody>
            </p:sp>
            <p:sp>
              <p:nvSpPr>
                <p:cNvPr id="21693" name="Line 436"/>
                <p:cNvSpPr>
                  <a:spLocks noChangeShapeType="1"/>
                </p:cNvSpPr>
                <p:nvPr/>
              </p:nvSpPr>
              <p:spPr bwMode="auto">
                <a:xfrm flipH="1" flipV="1">
                  <a:off x="3958" y="1118"/>
                  <a:ext cx="5" cy="6"/>
                </a:xfrm>
                <a:prstGeom prst="line">
                  <a:avLst/>
                </a:prstGeom>
                <a:noFill/>
                <a:ln w="3175">
                  <a:solidFill>
                    <a:srgbClr val="000000"/>
                  </a:solidFill>
                  <a:round/>
                  <a:headEnd/>
                  <a:tailEnd/>
                </a:ln>
              </p:spPr>
              <p:txBody>
                <a:bodyPr/>
                <a:lstStyle/>
                <a:p>
                  <a:endParaRPr lang="en-US"/>
                </a:p>
              </p:txBody>
            </p:sp>
            <p:sp>
              <p:nvSpPr>
                <p:cNvPr id="21694" name="Line 437"/>
                <p:cNvSpPr>
                  <a:spLocks noChangeShapeType="1"/>
                </p:cNvSpPr>
                <p:nvPr/>
              </p:nvSpPr>
              <p:spPr bwMode="auto">
                <a:xfrm flipH="1" flipV="1">
                  <a:off x="3954" y="1111"/>
                  <a:ext cx="4" cy="7"/>
                </a:xfrm>
                <a:prstGeom prst="line">
                  <a:avLst/>
                </a:prstGeom>
                <a:noFill/>
                <a:ln w="3175">
                  <a:solidFill>
                    <a:srgbClr val="000000"/>
                  </a:solidFill>
                  <a:round/>
                  <a:headEnd/>
                  <a:tailEnd/>
                </a:ln>
              </p:spPr>
              <p:txBody>
                <a:bodyPr/>
                <a:lstStyle/>
                <a:p>
                  <a:endParaRPr lang="en-US"/>
                </a:p>
              </p:txBody>
            </p:sp>
            <p:sp>
              <p:nvSpPr>
                <p:cNvPr id="21695" name="Line 438"/>
                <p:cNvSpPr>
                  <a:spLocks noChangeShapeType="1"/>
                </p:cNvSpPr>
                <p:nvPr/>
              </p:nvSpPr>
              <p:spPr bwMode="auto">
                <a:xfrm flipH="1" flipV="1">
                  <a:off x="3952" y="1103"/>
                  <a:ext cx="2" cy="8"/>
                </a:xfrm>
                <a:prstGeom prst="line">
                  <a:avLst/>
                </a:prstGeom>
                <a:noFill/>
                <a:ln w="3175">
                  <a:solidFill>
                    <a:srgbClr val="000000"/>
                  </a:solidFill>
                  <a:round/>
                  <a:headEnd/>
                  <a:tailEnd/>
                </a:ln>
              </p:spPr>
              <p:txBody>
                <a:bodyPr/>
                <a:lstStyle/>
                <a:p>
                  <a:endParaRPr lang="en-US"/>
                </a:p>
              </p:txBody>
            </p:sp>
            <p:sp>
              <p:nvSpPr>
                <p:cNvPr id="21696" name="Line 439"/>
                <p:cNvSpPr>
                  <a:spLocks noChangeShapeType="1"/>
                </p:cNvSpPr>
                <p:nvPr/>
              </p:nvSpPr>
              <p:spPr bwMode="auto">
                <a:xfrm flipV="1">
                  <a:off x="3952" y="1094"/>
                  <a:ext cx="2" cy="9"/>
                </a:xfrm>
                <a:prstGeom prst="line">
                  <a:avLst/>
                </a:prstGeom>
                <a:noFill/>
                <a:ln w="3175">
                  <a:solidFill>
                    <a:srgbClr val="000000"/>
                  </a:solidFill>
                  <a:round/>
                  <a:headEnd/>
                  <a:tailEnd/>
                </a:ln>
              </p:spPr>
              <p:txBody>
                <a:bodyPr/>
                <a:lstStyle/>
                <a:p>
                  <a:endParaRPr lang="en-US"/>
                </a:p>
              </p:txBody>
            </p:sp>
            <p:sp>
              <p:nvSpPr>
                <p:cNvPr id="21697" name="Line 440"/>
                <p:cNvSpPr>
                  <a:spLocks noChangeShapeType="1"/>
                </p:cNvSpPr>
                <p:nvPr/>
              </p:nvSpPr>
              <p:spPr bwMode="auto">
                <a:xfrm flipV="1">
                  <a:off x="3954" y="1087"/>
                  <a:ext cx="4" cy="7"/>
                </a:xfrm>
                <a:prstGeom prst="line">
                  <a:avLst/>
                </a:prstGeom>
                <a:noFill/>
                <a:ln w="3175">
                  <a:solidFill>
                    <a:srgbClr val="000000"/>
                  </a:solidFill>
                  <a:round/>
                  <a:headEnd/>
                  <a:tailEnd/>
                </a:ln>
              </p:spPr>
              <p:txBody>
                <a:bodyPr/>
                <a:lstStyle/>
                <a:p>
                  <a:endParaRPr lang="en-US"/>
                </a:p>
              </p:txBody>
            </p:sp>
            <p:sp>
              <p:nvSpPr>
                <p:cNvPr id="21698" name="Line 441"/>
                <p:cNvSpPr>
                  <a:spLocks noChangeShapeType="1"/>
                </p:cNvSpPr>
                <p:nvPr/>
              </p:nvSpPr>
              <p:spPr bwMode="auto">
                <a:xfrm flipV="1">
                  <a:off x="3958" y="1081"/>
                  <a:ext cx="5" cy="6"/>
                </a:xfrm>
                <a:prstGeom prst="line">
                  <a:avLst/>
                </a:prstGeom>
                <a:noFill/>
                <a:ln w="3175">
                  <a:solidFill>
                    <a:srgbClr val="000000"/>
                  </a:solidFill>
                  <a:round/>
                  <a:headEnd/>
                  <a:tailEnd/>
                </a:ln>
              </p:spPr>
              <p:txBody>
                <a:bodyPr/>
                <a:lstStyle/>
                <a:p>
                  <a:endParaRPr lang="en-US"/>
                </a:p>
              </p:txBody>
            </p:sp>
            <p:sp>
              <p:nvSpPr>
                <p:cNvPr id="21699" name="Line 442"/>
                <p:cNvSpPr>
                  <a:spLocks noChangeShapeType="1"/>
                </p:cNvSpPr>
                <p:nvPr/>
              </p:nvSpPr>
              <p:spPr bwMode="auto">
                <a:xfrm flipV="1">
                  <a:off x="3963" y="1078"/>
                  <a:ext cx="7" cy="3"/>
                </a:xfrm>
                <a:prstGeom prst="line">
                  <a:avLst/>
                </a:prstGeom>
                <a:noFill/>
                <a:ln w="3175">
                  <a:solidFill>
                    <a:srgbClr val="000000"/>
                  </a:solidFill>
                  <a:round/>
                  <a:headEnd/>
                  <a:tailEnd/>
                </a:ln>
              </p:spPr>
              <p:txBody>
                <a:bodyPr/>
                <a:lstStyle/>
                <a:p>
                  <a:endParaRPr lang="en-US"/>
                </a:p>
              </p:txBody>
            </p:sp>
            <p:sp>
              <p:nvSpPr>
                <p:cNvPr id="21700" name="Line 443"/>
                <p:cNvSpPr>
                  <a:spLocks noChangeShapeType="1"/>
                </p:cNvSpPr>
                <p:nvPr/>
              </p:nvSpPr>
              <p:spPr bwMode="auto">
                <a:xfrm flipV="1">
                  <a:off x="3970" y="1077"/>
                  <a:ext cx="9" cy="1"/>
                </a:xfrm>
                <a:prstGeom prst="line">
                  <a:avLst/>
                </a:prstGeom>
                <a:noFill/>
                <a:ln w="3175">
                  <a:solidFill>
                    <a:srgbClr val="000000"/>
                  </a:solidFill>
                  <a:round/>
                  <a:headEnd/>
                  <a:tailEnd/>
                </a:ln>
              </p:spPr>
              <p:txBody>
                <a:bodyPr/>
                <a:lstStyle/>
                <a:p>
                  <a:endParaRPr lang="en-US"/>
                </a:p>
              </p:txBody>
            </p:sp>
            <p:sp>
              <p:nvSpPr>
                <p:cNvPr id="21701" name="Line 444"/>
                <p:cNvSpPr>
                  <a:spLocks noChangeShapeType="1"/>
                </p:cNvSpPr>
                <p:nvPr/>
              </p:nvSpPr>
              <p:spPr bwMode="auto">
                <a:xfrm>
                  <a:off x="3979" y="1077"/>
                  <a:ext cx="9" cy="1"/>
                </a:xfrm>
                <a:prstGeom prst="line">
                  <a:avLst/>
                </a:prstGeom>
                <a:noFill/>
                <a:ln w="3175">
                  <a:solidFill>
                    <a:srgbClr val="000000"/>
                  </a:solidFill>
                  <a:round/>
                  <a:headEnd/>
                  <a:tailEnd/>
                </a:ln>
              </p:spPr>
              <p:txBody>
                <a:bodyPr/>
                <a:lstStyle/>
                <a:p>
                  <a:endParaRPr lang="en-US"/>
                </a:p>
              </p:txBody>
            </p:sp>
            <p:sp>
              <p:nvSpPr>
                <p:cNvPr id="21702" name="Line 445"/>
                <p:cNvSpPr>
                  <a:spLocks noChangeShapeType="1"/>
                </p:cNvSpPr>
                <p:nvPr/>
              </p:nvSpPr>
              <p:spPr bwMode="auto">
                <a:xfrm>
                  <a:off x="3988" y="1078"/>
                  <a:ext cx="7" cy="3"/>
                </a:xfrm>
                <a:prstGeom prst="line">
                  <a:avLst/>
                </a:prstGeom>
                <a:noFill/>
                <a:ln w="3175">
                  <a:solidFill>
                    <a:srgbClr val="000000"/>
                  </a:solidFill>
                  <a:round/>
                  <a:headEnd/>
                  <a:tailEnd/>
                </a:ln>
              </p:spPr>
              <p:txBody>
                <a:bodyPr/>
                <a:lstStyle/>
                <a:p>
                  <a:endParaRPr lang="en-US"/>
                </a:p>
              </p:txBody>
            </p:sp>
            <p:sp>
              <p:nvSpPr>
                <p:cNvPr id="21703" name="Line 446"/>
                <p:cNvSpPr>
                  <a:spLocks noChangeShapeType="1"/>
                </p:cNvSpPr>
                <p:nvPr/>
              </p:nvSpPr>
              <p:spPr bwMode="auto">
                <a:xfrm>
                  <a:off x="3995" y="1081"/>
                  <a:ext cx="6" cy="6"/>
                </a:xfrm>
                <a:prstGeom prst="line">
                  <a:avLst/>
                </a:prstGeom>
                <a:noFill/>
                <a:ln w="3175">
                  <a:solidFill>
                    <a:srgbClr val="000000"/>
                  </a:solidFill>
                  <a:round/>
                  <a:headEnd/>
                  <a:tailEnd/>
                </a:ln>
              </p:spPr>
              <p:txBody>
                <a:bodyPr/>
                <a:lstStyle/>
                <a:p>
                  <a:endParaRPr lang="en-US"/>
                </a:p>
              </p:txBody>
            </p:sp>
            <p:sp>
              <p:nvSpPr>
                <p:cNvPr id="21704" name="Line 447"/>
                <p:cNvSpPr>
                  <a:spLocks noChangeShapeType="1"/>
                </p:cNvSpPr>
                <p:nvPr/>
              </p:nvSpPr>
              <p:spPr bwMode="auto">
                <a:xfrm>
                  <a:off x="4001" y="1087"/>
                  <a:ext cx="3" cy="7"/>
                </a:xfrm>
                <a:prstGeom prst="line">
                  <a:avLst/>
                </a:prstGeom>
                <a:noFill/>
                <a:ln w="3175">
                  <a:solidFill>
                    <a:srgbClr val="000000"/>
                  </a:solidFill>
                  <a:round/>
                  <a:headEnd/>
                  <a:tailEnd/>
                </a:ln>
              </p:spPr>
              <p:txBody>
                <a:bodyPr/>
                <a:lstStyle/>
                <a:p>
                  <a:endParaRPr lang="en-US"/>
                </a:p>
              </p:txBody>
            </p:sp>
            <p:sp>
              <p:nvSpPr>
                <p:cNvPr id="21705" name="Line 448"/>
                <p:cNvSpPr>
                  <a:spLocks noChangeShapeType="1"/>
                </p:cNvSpPr>
                <p:nvPr/>
              </p:nvSpPr>
              <p:spPr bwMode="auto">
                <a:xfrm>
                  <a:off x="4004" y="1094"/>
                  <a:ext cx="1" cy="9"/>
                </a:xfrm>
                <a:prstGeom prst="line">
                  <a:avLst/>
                </a:prstGeom>
                <a:noFill/>
                <a:ln w="3175">
                  <a:solidFill>
                    <a:srgbClr val="000000"/>
                  </a:solidFill>
                  <a:round/>
                  <a:headEnd/>
                  <a:tailEnd/>
                </a:ln>
              </p:spPr>
              <p:txBody>
                <a:bodyPr/>
                <a:lstStyle/>
                <a:p>
                  <a:endParaRPr lang="en-US"/>
                </a:p>
              </p:txBody>
            </p:sp>
            <p:sp>
              <p:nvSpPr>
                <p:cNvPr id="21706" name="Freeform 449"/>
                <p:cNvSpPr>
                  <a:spLocks/>
                </p:cNvSpPr>
                <p:nvPr/>
              </p:nvSpPr>
              <p:spPr bwMode="auto">
                <a:xfrm>
                  <a:off x="3643" y="951"/>
                  <a:ext cx="62" cy="52"/>
                </a:xfrm>
                <a:custGeom>
                  <a:avLst/>
                  <a:gdLst>
                    <a:gd name="T0" fmla="*/ 1 w 123"/>
                    <a:gd name="T1" fmla="*/ 0 h 104"/>
                    <a:gd name="T2" fmla="*/ 2 w 123"/>
                    <a:gd name="T3" fmla="*/ 2 h 104"/>
                    <a:gd name="T4" fmla="*/ 0 w 123"/>
                    <a:gd name="T5" fmla="*/ 2 h 104"/>
                    <a:gd name="T6" fmla="*/ 1 w 123"/>
                    <a:gd name="T7" fmla="*/ 0 h 104"/>
                    <a:gd name="T8" fmla="*/ 0 60000 65536"/>
                    <a:gd name="T9" fmla="*/ 0 60000 65536"/>
                    <a:gd name="T10" fmla="*/ 0 60000 65536"/>
                    <a:gd name="T11" fmla="*/ 0 60000 65536"/>
                    <a:gd name="T12" fmla="*/ 0 w 123"/>
                    <a:gd name="T13" fmla="*/ 0 h 104"/>
                    <a:gd name="T14" fmla="*/ 123 w 123"/>
                    <a:gd name="T15" fmla="*/ 104 h 104"/>
                  </a:gdLst>
                  <a:ahLst/>
                  <a:cxnLst>
                    <a:cxn ang="T8">
                      <a:pos x="T0" y="T1"/>
                    </a:cxn>
                    <a:cxn ang="T9">
                      <a:pos x="T2" y="T3"/>
                    </a:cxn>
                    <a:cxn ang="T10">
                      <a:pos x="T4" y="T5"/>
                    </a:cxn>
                    <a:cxn ang="T11">
                      <a:pos x="T6" y="T7"/>
                    </a:cxn>
                  </a:cxnLst>
                  <a:rect l="T12" t="T13" r="T14" b="T15"/>
                  <a:pathLst>
                    <a:path w="123" h="104">
                      <a:moveTo>
                        <a:pt x="62" y="0"/>
                      </a:moveTo>
                      <a:lnTo>
                        <a:pt x="123" y="104"/>
                      </a:lnTo>
                      <a:lnTo>
                        <a:pt x="0" y="104"/>
                      </a:lnTo>
                      <a:lnTo>
                        <a:pt x="62" y="0"/>
                      </a:lnTo>
                      <a:close/>
                    </a:path>
                  </a:pathLst>
                </a:custGeom>
                <a:solidFill>
                  <a:srgbClr val="FFFFFF"/>
                </a:solidFill>
                <a:ln w="0">
                  <a:solidFill>
                    <a:srgbClr val="FFFFFF"/>
                  </a:solidFill>
                  <a:prstDash val="solid"/>
                  <a:round/>
                  <a:headEnd/>
                  <a:tailEnd/>
                </a:ln>
              </p:spPr>
              <p:txBody>
                <a:bodyPr/>
                <a:lstStyle/>
                <a:p>
                  <a:endParaRPr lang="en-US"/>
                </a:p>
              </p:txBody>
            </p:sp>
            <p:sp>
              <p:nvSpPr>
                <p:cNvPr id="21707" name="Line 450"/>
                <p:cNvSpPr>
                  <a:spLocks noChangeShapeType="1"/>
                </p:cNvSpPr>
                <p:nvPr/>
              </p:nvSpPr>
              <p:spPr bwMode="auto">
                <a:xfrm>
                  <a:off x="3643" y="1003"/>
                  <a:ext cx="62" cy="0"/>
                </a:xfrm>
                <a:prstGeom prst="line">
                  <a:avLst/>
                </a:prstGeom>
                <a:noFill/>
                <a:ln w="3175">
                  <a:solidFill>
                    <a:srgbClr val="000000"/>
                  </a:solidFill>
                  <a:round/>
                  <a:headEnd/>
                  <a:tailEnd/>
                </a:ln>
              </p:spPr>
              <p:txBody>
                <a:bodyPr/>
                <a:lstStyle/>
                <a:p>
                  <a:endParaRPr lang="en-US"/>
                </a:p>
              </p:txBody>
            </p:sp>
            <p:sp>
              <p:nvSpPr>
                <p:cNvPr id="21708" name="Line 451"/>
                <p:cNvSpPr>
                  <a:spLocks noChangeShapeType="1"/>
                </p:cNvSpPr>
                <p:nvPr/>
              </p:nvSpPr>
              <p:spPr bwMode="auto">
                <a:xfrm flipH="1" flipV="1">
                  <a:off x="3674" y="951"/>
                  <a:ext cx="31" cy="52"/>
                </a:xfrm>
                <a:prstGeom prst="line">
                  <a:avLst/>
                </a:prstGeom>
                <a:noFill/>
                <a:ln w="3175">
                  <a:solidFill>
                    <a:srgbClr val="000000"/>
                  </a:solidFill>
                  <a:round/>
                  <a:headEnd/>
                  <a:tailEnd/>
                </a:ln>
              </p:spPr>
              <p:txBody>
                <a:bodyPr/>
                <a:lstStyle/>
                <a:p>
                  <a:endParaRPr lang="en-US"/>
                </a:p>
              </p:txBody>
            </p:sp>
            <p:sp>
              <p:nvSpPr>
                <p:cNvPr id="21709" name="Line 452"/>
                <p:cNvSpPr>
                  <a:spLocks noChangeShapeType="1"/>
                </p:cNvSpPr>
                <p:nvPr/>
              </p:nvSpPr>
              <p:spPr bwMode="auto">
                <a:xfrm flipH="1">
                  <a:off x="3643" y="951"/>
                  <a:ext cx="31" cy="52"/>
                </a:xfrm>
                <a:prstGeom prst="line">
                  <a:avLst/>
                </a:prstGeom>
                <a:noFill/>
                <a:ln w="3175">
                  <a:solidFill>
                    <a:srgbClr val="000000"/>
                  </a:solidFill>
                  <a:round/>
                  <a:headEnd/>
                  <a:tailEnd/>
                </a:ln>
              </p:spPr>
              <p:txBody>
                <a:bodyPr/>
                <a:lstStyle/>
                <a:p>
                  <a:endParaRPr lang="en-US"/>
                </a:p>
              </p:txBody>
            </p:sp>
            <p:sp>
              <p:nvSpPr>
                <p:cNvPr id="21710" name="Freeform 453"/>
                <p:cNvSpPr>
                  <a:spLocks/>
                </p:cNvSpPr>
                <p:nvPr/>
              </p:nvSpPr>
              <p:spPr bwMode="auto">
                <a:xfrm>
                  <a:off x="3862" y="999"/>
                  <a:ext cx="61" cy="52"/>
                </a:xfrm>
                <a:custGeom>
                  <a:avLst/>
                  <a:gdLst>
                    <a:gd name="T0" fmla="*/ 0 w 123"/>
                    <a:gd name="T1" fmla="*/ 0 h 105"/>
                    <a:gd name="T2" fmla="*/ 1 w 123"/>
                    <a:gd name="T3" fmla="*/ 1 h 105"/>
                    <a:gd name="T4" fmla="*/ 0 w 123"/>
                    <a:gd name="T5" fmla="*/ 1 h 105"/>
                    <a:gd name="T6" fmla="*/ 0 w 123"/>
                    <a:gd name="T7" fmla="*/ 0 h 105"/>
                    <a:gd name="T8" fmla="*/ 0 60000 65536"/>
                    <a:gd name="T9" fmla="*/ 0 60000 65536"/>
                    <a:gd name="T10" fmla="*/ 0 60000 65536"/>
                    <a:gd name="T11" fmla="*/ 0 60000 65536"/>
                    <a:gd name="T12" fmla="*/ 0 w 123"/>
                    <a:gd name="T13" fmla="*/ 0 h 105"/>
                    <a:gd name="T14" fmla="*/ 123 w 123"/>
                    <a:gd name="T15" fmla="*/ 105 h 105"/>
                  </a:gdLst>
                  <a:ahLst/>
                  <a:cxnLst>
                    <a:cxn ang="T8">
                      <a:pos x="T0" y="T1"/>
                    </a:cxn>
                    <a:cxn ang="T9">
                      <a:pos x="T2" y="T3"/>
                    </a:cxn>
                    <a:cxn ang="T10">
                      <a:pos x="T4" y="T5"/>
                    </a:cxn>
                    <a:cxn ang="T11">
                      <a:pos x="T6" y="T7"/>
                    </a:cxn>
                  </a:cxnLst>
                  <a:rect l="T12" t="T13" r="T14" b="T15"/>
                  <a:pathLst>
                    <a:path w="123" h="105">
                      <a:moveTo>
                        <a:pt x="62" y="0"/>
                      </a:moveTo>
                      <a:lnTo>
                        <a:pt x="123" y="105"/>
                      </a:lnTo>
                      <a:lnTo>
                        <a:pt x="0" y="105"/>
                      </a:lnTo>
                      <a:lnTo>
                        <a:pt x="62" y="0"/>
                      </a:lnTo>
                      <a:close/>
                    </a:path>
                  </a:pathLst>
                </a:custGeom>
                <a:solidFill>
                  <a:srgbClr val="FFFFFF"/>
                </a:solidFill>
                <a:ln w="0">
                  <a:solidFill>
                    <a:srgbClr val="FFFFFF"/>
                  </a:solidFill>
                  <a:prstDash val="solid"/>
                  <a:round/>
                  <a:headEnd/>
                  <a:tailEnd/>
                </a:ln>
              </p:spPr>
              <p:txBody>
                <a:bodyPr/>
                <a:lstStyle/>
                <a:p>
                  <a:endParaRPr lang="en-US"/>
                </a:p>
              </p:txBody>
            </p:sp>
            <p:sp>
              <p:nvSpPr>
                <p:cNvPr id="21711" name="Line 454"/>
                <p:cNvSpPr>
                  <a:spLocks noChangeShapeType="1"/>
                </p:cNvSpPr>
                <p:nvPr/>
              </p:nvSpPr>
              <p:spPr bwMode="auto">
                <a:xfrm>
                  <a:off x="3862" y="1051"/>
                  <a:ext cx="61" cy="0"/>
                </a:xfrm>
                <a:prstGeom prst="line">
                  <a:avLst/>
                </a:prstGeom>
                <a:noFill/>
                <a:ln w="3175">
                  <a:solidFill>
                    <a:srgbClr val="000000"/>
                  </a:solidFill>
                  <a:round/>
                  <a:headEnd/>
                  <a:tailEnd/>
                </a:ln>
              </p:spPr>
              <p:txBody>
                <a:bodyPr/>
                <a:lstStyle/>
                <a:p>
                  <a:endParaRPr lang="en-US"/>
                </a:p>
              </p:txBody>
            </p:sp>
            <p:sp>
              <p:nvSpPr>
                <p:cNvPr id="21712" name="Line 455"/>
                <p:cNvSpPr>
                  <a:spLocks noChangeShapeType="1"/>
                </p:cNvSpPr>
                <p:nvPr/>
              </p:nvSpPr>
              <p:spPr bwMode="auto">
                <a:xfrm flipH="1" flipV="1">
                  <a:off x="3892" y="999"/>
                  <a:ext cx="31" cy="52"/>
                </a:xfrm>
                <a:prstGeom prst="line">
                  <a:avLst/>
                </a:prstGeom>
                <a:noFill/>
                <a:ln w="3175">
                  <a:solidFill>
                    <a:srgbClr val="000000"/>
                  </a:solidFill>
                  <a:round/>
                  <a:headEnd/>
                  <a:tailEnd/>
                </a:ln>
              </p:spPr>
              <p:txBody>
                <a:bodyPr/>
                <a:lstStyle/>
                <a:p>
                  <a:endParaRPr lang="en-US"/>
                </a:p>
              </p:txBody>
            </p:sp>
            <p:sp>
              <p:nvSpPr>
                <p:cNvPr id="21713" name="Line 456"/>
                <p:cNvSpPr>
                  <a:spLocks noChangeShapeType="1"/>
                </p:cNvSpPr>
                <p:nvPr/>
              </p:nvSpPr>
              <p:spPr bwMode="auto">
                <a:xfrm flipH="1">
                  <a:off x="3862" y="999"/>
                  <a:ext cx="30" cy="52"/>
                </a:xfrm>
                <a:prstGeom prst="line">
                  <a:avLst/>
                </a:prstGeom>
                <a:noFill/>
                <a:ln w="3175">
                  <a:solidFill>
                    <a:srgbClr val="000000"/>
                  </a:solidFill>
                  <a:round/>
                  <a:headEnd/>
                  <a:tailEnd/>
                </a:ln>
              </p:spPr>
              <p:txBody>
                <a:bodyPr/>
                <a:lstStyle/>
                <a:p>
                  <a:endParaRPr lang="en-US"/>
                </a:p>
              </p:txBody>
            </p:sp>
            <p:sp>
              <p:nvSpPr>
                <p:cNvPr id="21714" name="Freeform 457"/>
                <p:cNvSpPr>
                  <a:spLocks/>
                </p:cNvSpPr>
                <p:nvPr/>
              </p:nvSpPr>
              <p:spPr bwMode="auto">
                <a:xfrm>
                  <a:off x="4231" y="1250"/>
                  <a:ext cx="62" cy="52"/>
                </a:xfrm>
                <a:custGeom>
                  <a:avLst/>
                  <a:gdLst>
                    <a:gd name="T0" fmla="*/ 1 w 123"/>
                    <a:gd name="T1" fmla="*/ 0 h 104"/>
                    <a:gd name="T2" fmla="*/ 2 w 123"/>
                    <a:gd name="T3" fmla="*/ 2 h 104"/>
                    <a:gd name="T4" fmla="*/ 0 w 123"/>
                    <a:gd name="T5" fmla="*/ 2 h 104"/>
                    <a:gd name="T6" fmla="*/ 1 w 123"/>
                    <a:gd name="T7" fmla="*/ 0 h 104"/>
                    <a:gd name="T8" fmla="*/ 0 60000 65536"/>
                    <a:gd name="T9" fmla="*/ 0 60000 65536"/>
                    <a:gd name="T10" fmla="*/ 0 60000 65536"/>
                    <a:gd name="T11" fmla="*/ 0 60000 65536"/>
                    <a:gd name="T12" fmla="*/ 0 w 123"/>
                    <a:gd name="T13" fmla="*/ 0 h 104"/>
                    <a:gd name="T14" fmla="*/ 123 w 123"/>
                    <a:gd name="T15" fmla="*/ 104 h 104"/>
                  </a:gdLst>
                  <a:ahLst/>
                  <a:cxnLst>
                    <a:cxn ang="T8">
                      <a:pos x="T0" y="T1"/>
                    </a:cxn>
                    <a:cxn ang="T9">
                      <a:pos x="T2" y="T3"/>
                    </a:cxn>
                    <a:cxn ang="T10">
                      <a:pos x="T4" y="T5"/>
                    </a:cxn>
                    <a:cxn ang="T11">
                      <a:pos x="T6" y="T7"/>
                    </a:cxn>
                  </a:cxnLst>
                  <a:rect l="T12" t="T13" r="T14" b="T15"/>
                  <a:pathLst>
                    <a:path w="123" h="104">
                      <a:moveTo>
                        <a:pt x="62" y="0"/>
                      </a:moveTo>
                      <a:lnTo>
                        <a:pt x="123" y="104"/>
                      </a:lnTo>
                      <a:lnTo>
                        <a:pt x="0" y="104"/>
                      </a:lnTo>
                      <a:lnTo>
                        <a:pt x="62" y="0"/>
                      </a:lnTo>
                      <a:close/>
                    </a:path>
                  </a:pathLst>
                </a:custGeom>
                <a:solidFill>
                  <a:srgbClr val="FFFFFF"/>
                </a:solidFill>
                <a:ln w="0">
                  <a:solidFill>
                    <a:srgbClr val="FFFFFF"/>
                  </a:solidFill>
                  <a:prstDash val="solid"/>
                  <a:round/>
                  <a:headEnd/>
                  <a:tailEnd/>
                </a:ln>
              </p:spPr>
              <p:txBody>
                <a:bodyPr/>
                <a:lstStyle/>
                <a:p>
                  <a:endParaRPr lang="en-US"/>
                </a:p>
              </p:txBody>
            </p:sp>
            <p:sp>
              <p:nvSpPr>
                <p:cNvPr id="21715" name="Line 458"/>
                <p:cNvSpPr>
                  <a:spLocks noChangeShapeType="1"/>
                </p:cNvSpPr>
                <p:nvPr/>
              </p:nvSpPr>
              <p:spPr bwMode="auto">
                <a:xfrm>
                  <a:off x="4231" y="1302"/>
                  <a:ext cx="62" cy="0"/>
                </a:xfrm>
                <a:prstGeom prst="line">
                  <a:avLst/>
                </a:prstGeom>
                <a:noFill/>
                <a:ln w="3175">
                  <a:solidFill>
                    <a:srgbClr val="000000"/>
                  </a:solidFill>
                  <a:round/>
                  <a:headEnd/>
                  <a:tailEnd/>
                </a:ln>
              </p:spPr>
              <p:txBody>
                <a:bodyPr/>
                <a:lstStyle/>
                <a:p>
                  <a:endParaRPr lang="en-US"/>
                </a:p>
              </p:txBody>
            </p:sp>
            <p:sp>
              <p:nvSpPr>
                <p:cNvPr id="21716" name="Line 459"/>
                <p:cNvSpPr>
                  <a:spLocks noChangeShapeType="1"/>
                </p:cNvSpPr>
                <p:nvPr/>
              </p:nvSpPr>
              <p:spPr bwMode="auto">
                <a:xfrm flipH="1" flipV="1">
                  <a:off x="4262" y="1250"/>
                  <a:ext cx="31" cy="52"/>
                </a:xfrm>
                <a:prstGeom prst="line">
                  <a:avLst/>
                </a:prstGeom>
                <a:noFill/>
                <a:ln w="3175">
                  <a:solidFill>
                    <a:srgbClr val="000000"/>
                  </a:solidFill>
                  <a:round/>
                  <a:headEnd/>
                  <a:tailEnd/>
                </a:ln>
              </p:spPr>
              <p:txBody>
                <a:bodyPr/>
                <a:lstStyle/>
                <a:p>
                  <a:endParaRPr lang="en-US"/>
                </a:p>
              </p:txBody>
            </p:sp>
            <p:sp>
              <p:nvSpPr>
                <p:cNvPr id="21717" name="Line 460"/>
                <p:cNvSpPr>
                  <a:spLocks noChangeShapeType="1"/>
                </p:cNvSpPr>
                <p:nvPr/>
              </p:nvSpPr>
              <p:spPr bwMode="auto">
                <a:xfrm flipH="1">
                  <a:off x="4231" y="1250"/>
                  <a:ext cx="31" cy="52"/>
                </a:xfrm>
                <a:prstGeom prst="line">
                  <a:avLst/>
                </a:prstGeom>
                <a:noFill/>
                <a:ln w="3175">
                  <a:solidFill>
                    <a:srgbClr val="000000"/>
                  </a:solidFill>
                  <a:round/>
                  <a:headEnd/>
                  <a:tailEnd/>
                </a:ln>
              </p:spPr>
              <p:txBody>
                <a:bodyPr/>
                <a:lstStyle/>
                <a:p>
                  <a:endParaRPr lang="en-US"/>
                </a:p>
              </p:txBody>
            </p:sp>
            <p:sp>
              <p:nvSpPr>
                <p:cNvPr id="21718" name="Freeform 461"/>
                <p:cNvSpPr>
                  <a:spLocks/>
                </p:cNvSpPr>
                <p:nvPr/>
              </p:nvSpPr>
              <p:spPr bwMode="auto">
                <a:xfrm>
                  <a:off x="4383" y="1184"/>
                  <a:ext cx="62" cy="52"/>
                </a:xfrm>
                <a:custGeom>
                  <a:avLst/>
                  <a:gdLst>
                    <a:gd name="T0" fmla="*/ 1 w 123"/>
                    <a:gd name="T1" fmla="*/ 0 h 104"/>
                    <a:gd name="T2" fmla="*/ 2 w 123"/>
                    <a:gd name="T3" fmla="*/ 2 h 104"/>
                    <a:gd name="T4" fmla="*/ 0 w 123"/>
                    <a:gd name="T5" fmla="*/ 2 h 104"/>
                    <a:gd name="T6" fmla="*/ 1 w 123"/>
                    <a:gd name="T7" fmla="*/ 0 h 104"/>
                    <a:gd name="T8" fmla="*/ 0 60000 65536"/>
                    <a:gd name="T9" fmla="*/ 0 60000 65536"/>
                    <a:gd name="T10" fmla="*/ 0 60000 65536"/>
                    <a:gd name="T11" fmla="*/ 0 60000 65536"/>
                    <a:gd name="T12" fmla="*/ 0 w 123"/>
                    <a:gd name="T13" fmla="*/ 0 h 104"/>
                    <a:gd name="T14" fmla="*/ 123 w 123"/>
                    <a:gd name="T15" fmla="*/ 104 h 104"/>
                  </a:gdLst>
                  <a:ahLst/>
                  <a:cxnLst>
                    <a:cxn ang="T8">
                      <a:pos x="T0" y="T1"/>
                    </a:cxn>
                    <a:cxn ang="T9">
                      <a:pos x="T2" y="T3"/>
                    </a:cxn>
                    <a:cxn ang="T10">
                      <a:pos x="T4" y="T5"/>
                    </a:cxn>
                    <a:cxn ang="T11">
                      <a:pos x="T6" y="T7"/>
                    </a:cxn>
                  </a:cxnLst>
                  <a:rect l="T12" t="T13" r="T14" b="T15"/>
                  <a:pathLst>
                    <a:path w="123" h="104">
                      <a:moveTo>
                        <a:pt x="61" y="0"/>
                      </a:moveTo>
                      <a:lnTo>
                        <a:pt x="123" y="104"/>
                      </a:lnTo>
                      <a:lnTo>
                        <a:pt x="0" y="104"/>
                      </a:lnTo>
                      <a:lnTo>
                        <a:pt x="61" y="0"/>
                      </a:lnTo>
                      <a:close/>
                    </a:path>
                  </a:pathLst>
                </a:custGeom>
                <a:solidFill>
                  <a:srgbClr val="FFFFFF"/>
                </a:solidFill>
                <a:ln w="0">
                  <a:solidFill>
                    <a:srgbClr val="FFFFFF"/>
                  </a:solidFill>
                  <a:prstDash val="solid"/>
                  <a:round/>
                  <a:headEnd/>
                  <a:tailEnd/>
                </a:ln>
              </p:spPr>
              <p:txBody>
                <a:bodyPr/>
                <a:lstStyle/>
                <a:p>
                  <a:endParaRPr lang="en-US"/>
                </a:p>
              </p:txBody>
            </p:sp>
            <p:sp>
              <p:nvSpPr>
                <p:cNvPr id="21719" name="Line 462"/>
                <p:cNvSpPr>
                  <a:spLocks noChangeShapeType="1"/>
                </p:cNvSpPr>
                <p:nvPr/>
              </p:nvSpPr>
              <p:spPr bwMode="auto">
                <a:xfrm>
                  <a:off x="4383" y="1236"/>
                  <a:ext cx="62" cy="0"/>
                </a:xfrm>
                <a:prstGeom prst="line">
                  <a:avLst/>
                </a:prstGeom>
                <a:noFill/>
                <a:ln w="3175">
                  <a:solidFill>
                    <a:srgbClr val="000000"/>
                  </a:solidFill>
                  <a:round/>
                  <a:headEnd/>
                  <a:tailEnd/>
                </a:ln>
              </p:spPr>
              <p:txBody>
                <a:bodyPr/>
                <a:lstStyle/>
                <a:p>
                  <a:endParaRPr lang="en-US"/>
                </a:p>
              </p:txBody>
            </p:sp>
            <p:sp>
              <p:nvSpPr>
                <p:cNvPr id="21720" name="Line 463"/>
                <p:cNvSpPr>
                  <a:spLocks noChangeShapeType="1"/>
                </p:cNvSpPr>
                <p:nvPr/>
              </p:nvSpPr>
              <p:spPr bwMode="auto">
                <a:xfrm flipH="1" flipV="1">
                  <a:off x="4414" y="1184"/>
                  <a:ext cx="31" cy="52"/>
                </a:xfrm>
                <a:prstGeom prst="line">
                  <a:avLst/>
                </a:prstGeom>
                <a:noFill/>
                <a:ln w="3175">
                  <a:solidFill>
                    <a:srgbClr val="000000"/>
                  </a:solidFill>
                  <a:round/>
                  <a:headEnd/>
                  <a:tailEnd/>
                </a:ln>
              </p:spPr>
              <p:txBody>
                <a:bodyPr/>
                <a:lstStyle/>
                <a:p>
                  <a:endParaRPr lang="en-US"/>
                </a:p>
              </p:txBody>
            </p:sp>
            <p:sp>
              <p:nvSpPr>
                <p:cNvPr id="21721" name="Line 464"/>
                <p:cNvSpPr>
                  <a:spLocks noChangeShapeType="1"/>
                </p:cNvSpPr>
                <p:nvPr/>
              </p:nvSpPr>
              <p:spPr bwMode="auto">
                <a:xfrm flipH="1">
                  <a:off x="4383" y="1184"/>
                  <a:ext cx="31" cy="52"/>
                </a:xfrm>
                <a:prstGeom prst="line">
                  <a:avLst/>
                </a:prstGeom>
                <a:noFill/>
                <a:ln w="3175">
                  <a:solidFill>
                    <a:srgbClr val="000000"/>
                  </a:solidFill>
                  <a:round/>
                  <a:headEnd/>
                  <a:tailEnd/>
                </a:ln>
              </p:spPr>
              <p:txBody>
                <a:bodyPr/>
                <a:lstStyle/>
                <a:p>
                  <a:endParaRPr lang="en-US"/>
                </a:p>
              </p:txBody>
            </p:sp>
            <p:sp>
              <p:nvSpPr>
                <p:cNvPr id="21722" name="Freeform 466"/>
                <p:cNvSpPr>
                  <a:spLocks/>
                </p:cNvSpPr>
                <p:nvPr/>
              </p:nvSpPr>
              <p:spPr bwMode="auto">
                <a:xfrm>
                  <a:off x="4460" y="1374"/>
                  <a:ext cx="61" cy="52"/>
                </a:xfrm>
                <a:custGeom>
                  <a:avLst/>
                  <a:gdLst>
                    <a:gd name="T0" fmla="*/ 0 w 123"/>
                    <a:gd name="T1" fmla="*/ 0 h 104"/>
                    <a:gd name="T2" fmla="*/ 1 w 123"/>
                    <a:gd name="T3" fmla="*/ 2 h 104"/>
                    <a:gd name="T4" fmla="*/ 0 w 123"/>
                    <a:gd name="T5" fmla="*/ 2 h 104"/>
                    <a:gd name="T6" fmla="*/ 0 w 123"/>
                    <a:gd name="T7" fmla="*/ 0 h 104"/>
                    <a:gd name="T8" fmla="*/ 0 60000 65536"/>
                    <a:gd name="T9" fmla="*/ 0 60000 65536"/>
                    <a:gd name="T10" fmla="*/ 0 60000 65536"/>
                    <a:gd name="T11" fmla="*/ 0 60000 65536"/>
                    <a:gd name="T12" fmla="*/ 0 w 123"/>
                    <a:gd name="T13" fmla="*/ 0 h 104"/>
                    <a:gd name="T14" fmla="*/ 123 w 123"/>
                    <a:gd name="T15" fmla="*/ 104 h 104"/>
                  </a:gdLst>
                  <a:ahLst/>
                  <a:cxnLst>
                    <a:cxn ang="T8">
                      <a:pos x="T0" y="T1"/>
                    </a:cxn>
                    <a:cxn ang="T9">
                      <a:pos x="T2" y="T3"/>
                    </a:cxn>
                    <a:cxn ang="T10">
                      <a:pos x="T4" y="T5"/>
                    </a:cxn>
                    <a:cxn ang="T11">
                      <a:pos x="T6" y="T7"/>
                    </a:cxn>
                  </a:cxnLst>
                  <a:rect l="T12" t="T13" r="T14" b="T15"/>
                  <a:pathLst>
                    <a:path w="123" h="104">
                      <a:moveTo>
                        <a:pt x="62" y="0"/>
                      </a:moveTo>
                      <a:lnTo>
                        <a:pt x="123" y="104"/>
                      </a:lnTo>
                      <a:lnTo>
                        <a:pt x="0" y="104"/>
                      </a:lnTo>
                      <a:lnTo>
                        <a:pt x="62" y="0"/>
                      </a:lnTo>
                      <a:close/>
                    </a:path>
                  </a:pathLst>
                </a:custGeom>
                <a:solidFill>
                  <a:srgbClr val="FFFFFF"/>
                </a:solidFill>
                <a:ln w="0">
                  <a:solidFill>
                    <a:srgbClr val="FFFFFF"/>
                  </a:solidFill>
                  <a:prstDash val="solid"/>
                  <a:round/>
                  <a:headEnd/>
                  <a:tailEnd/>
                </a:ln>
              </p:spPr>
              <p:txBody>
                <a:bodyPr/>
                <a:lstStyle/>
                <a:p>
                  <a:endParaRPr lang="en-US"/>
                </a:p>
              </p:txBody>
            </p:sp>
            <p:sp>
              <p:nvSpPr>
                <p:cNvPr id="21723" name="Line 467"/>
                <p:cNvSpPr>
                  <a:spLocks noChangeShapeType="1"/>
                </p:cNvSpPr>
                <p:nvPr/>
              </p:nvSpPr>
              <p:spPr bwMode="auto">
                <a:xfrm>
                  <a:off x="4460" y="1426"/>
                  <a:ext cx="61" cy="0"/>
                </a:xfrm>
                <a:prstGeom prst="line">
                  <a:avLst/>
                </a:prstGeom>
                <a:noFill/>
                <a:ln w="3175">
                  <a:solidFill>
                    <a:srgbClr val="000000"/>
                  </a:solidFill>
                  <a:round/>
                  <a:headEnd/>
                  <a:tailEnd/>
                </a:ln>
              </p:spPr>
              <p:txBody>
                <a:bodyPr/>
                <a:lstStyle/>
                <a:p>
                  <a:endParaRPr lang="en-US"/>
                </a:p>
              </p:txBody>
            </p:sp>
            <p:sp>
              <p:nvSpPr>
                <p:cNvPr id="21724" name="Line 468"/>
                <p:cNvSpPr>
                  <a:spLocks noChangeShapeType="1"/>
                </p:cNvSpPr>
                <p:nvPr/>
              </p:nvSpPr>
              <p:spPr bwMode="auto">
                <a:xfrm flipH="1" flipV="1">
                  <a:off x="4490" y="1374"/>
                  <a:ext cx="31" cy="52"/>
                </a:xfrm>
                <a:prstGeom prst="line">
                  <a:avLst/>
                </a:prstGeom>
                <a:noFill/>
                <a:ln w="3175">
                  <a:solidFill>
                    <a:srgbClr val="000000"/>
                  </a:solidFill>
                  <a:round/>
                  <a:headEnd/>
                  <a:tailEnd/>
                </a:ln>
              </p:spPr>
              <p:txBody>
                <a:bodyPr/>
                <a:lstStyle/>
                <a:p>
                  <a:endParaRPr lang="en-US"/>
                </a:p>
              </p:txBody>
            </p:sp>
            <p:sp>
              <p:nvSpPr>
                <p:cNvPr id="21725" name="Line 469"/>
                <p:cNvSpPr>
                  <a:spLocks noChangeShapeType="1"/>
                </p:cNvSpPr>
                <p:nvPr/>
              </p:nvSpPr>
              <p:spPr bwMode="auto">
                <a:xfrm flipH="1">
                  <a:off x="4460" y="1374"/>
                  <a:ext cx="30" cy="52"/>
                </a:xfrm>
                <a:prstGeom prst="line">
                  <a:avLst/>
                </a:prstGeom>
                <a:noFill/>
                <a:ln w="3175">
                  <a:solidFill>
                    <a:srgbClr val="000000"/>
                  </a:solidFill>
                  <a:round/>
                  <a:headEnd/>
                  <a:tailEnd/>
                </a:ln>
              </p:spPr>
              <p:txBody>
                <a:bodyPr/>
                <a:lstStyle/>
                <a:p>
                  <a:endParaRPr lang="en-US"/>
                </a:p>
              </p:txBody>
            </p:sp>
            <p:sp>
              <p:nvSpPr>
                <p:cNvPr id="21726" name="Freeform 470"/>
                <p:cNvSpPr>
                  <a:spLocks/>
                </p:cNvSpPr>
                <p:nvPr/>
              </p:nvSpPr>
              <p:spPr bwMode="auto">
                <a:xfrm>
                  <a:off x="4516" y="1465"/>
                  <a:ext cx="61" cy="52"/>
                </a:xfrm>
                <a:custGeom>
                  <a:avLst/>
                  <a:gdLst>
                    <a:gd name="T0" fmla="*/ 0 w 123"/>
                    <a:gd name="T1" fmla="*/ 0 h 104"/>
                    <a:gd name="T2" fmla="*/ 1 w 123"/>
                    <a:gd name="T3" fmla="*/ 2 h 104"/>
                    <a:gd name="T4" fmla="*/ 0 w 123"/>
                    <a:gd name="T5" fmla="*/ 2 h 104"/>
                    <a:gd name="T6" fmla="*/ 0 w 123"/>
                    <a:gd name="T7" fmla="*/ 0 h 104"/>
                    <a:gd name="T8" fmla="*/ 0 60000 65536"/>
                    <a:gd name="T9" fmla="*/ 0 60000 65536"/>
                    <a:gd name="T10" fmla="*/ 0 60000 65536"/>
                    <a:gd name="T11" fmla="*/ 0 60000 65536"/>
                    <a:gd name="T12" fmla="*/ 0 w 123"/>
                    <a:gd name="T13" fmla="*/ 0 h 104"/>
                    <a:gd name="T14" fmla="*/ 123 w 123"/>
                    <a:gd name="T15" fmla="*/ 104 h 104"/>
                  </a:gdLst>
                  <a:ahLst/>
                  <a:cxnLst>
                    <a:cxn ang="T8">
                      <a:pos x="T0" y="T1"/>
                    </a:cxn>
                    <a:cxn ang="T9">
                      <a:pos x="T2" y="T3"/>
                    </a:cxn>
                    <a:cxn ang="T10">
                      <a:pos x="T4" y="T5"/>
                    </a:cxn>
                    <a:cxn ang="T11">
                      <a:pos x="T6" y="T7"/>
                    </a:cxn>
                  </a:cxnLst>
                  <a:rect l="T12" t="T13" r="T14" b="T15"/>
                  <a:pathLst>
                    <a:path w="123" h="104">
                      <a:moveTo>
                        <a:pt x="62" y="0"/>
                      </a:moveTo>
                      <a:lnTo>
                        <a:pt x="123" y="104"/>
                      </a:lnTo>
                      <a:lnTo>
                        <a:pt x="0" y="104"/>
                      </a:lnTo>
                      <a:lnTo>
                        <a:pt x="62" y="0"/>
                      </a:lnTo>
                      <a:close/>
                    </a:path>
                  </a:pathLst>
                </a:custGeom>
                <a:solidFill>
                  <a:srgbClr val="FFFFFF"/>
                </a:solidFill>
                <a:ln w="0">
                  <a:solidFill>
                    <a:srgbClr val="FFFFFF"/>
                  </a:solidFill>
                  <a:prstDash val="solid"/>
                  <a:round/>
                  <a:headEnd/>
                  <a:tailEnd/>
                </a:ln>
              </p:spPr>
              <p:txBody>
                <a:bodyPr/>
                <a:lstStyle/>
                <a:p>
                  <a:endParaRPr lang="en-US"/>
                </a:p>
              </p:txBody>
            </p:sp>
            <p:sp>
              <p:nvSpPr>
                <p:cNvPr id="21727" name="Line 471"/>
                <p:cNvSpPr>
                  <a:spLocks noChangeShapeType="1"/>
                </p:cNvSpPr>
                <p:nvPr/>
              </p:nvSpPr>
              <p:spPr bwMode="auto">
                <a:xfrm>
                  <a:off x="4516" y="1517"/>
                  <a:ext cx="61" cy="0"/>
                </a:xfrm>
                <a:prstGeom prst="line">
                  <a:avLst/>
                </a:prstGeom>
                <a:noFill/>
                <a:ln w="3175">
                  <a:solidFill>
                    <a:srgbClr val="000000"/>
                  </a:solidFill>
                  <a:round/>
                  <a:headEnd/>
                  <a:tailEnd/>
                </a:ln>
              </p:spPr>
              <p:txBody>
                <a:bodyPr/>
                <a:lstStyle/>
                <a:p>
                  <a:endParaRPr lang="en-US"/>
                </a:p>
              </p:txBody>
            </p:sp>
            <p:sp>
              <p:nvSpPr>
                <p:cNvPr id="21728" name="Line 472"/>
                <p:cNvSpPr>
                  <a:spLocks noChangeShapeType="1"/>
                </p:cNvSpPr>
                <p:nvPr/>
              </p:nvSpPr>
              <p:spPr bwMode="auto">
                <a:xfrm flipH="1" flipV="1">
                  <a:off x="4546" y="1465"/>
                  <a:ext cx="31" cy="52"/>
                </a:xfrm>
                <a:prstGeom prst="line">
                  <a:avLst/>
                </a:prstGeom>
                <a:noFill/>
                <a:ln w="3175">
                  <a:solidFill>
                    <a:srgbClr val="000000"/>
                  </a:solidFill>
                  <a:round/>
                  <a:headEnd/>
                  <a:tailEnd/>
                </a:ln>
              </p:spPr>
              <p:txBody>
                <a:bodyPr/>
                <a:lstStyle/>
                <a:p>
                  <a:endParaRPr lang="en-US"/>
                </a:p>
              </p:txBody>
            </p:sp>
            <p:sp>
              <p:nvSpPr>
                <p:cNvPr id="21729" name="Line 473"/>
                <p:cNvSpPr>
                  <a:spLocks noChangeShapeType="1"/>
                </p:cNvSpPr>
                <p:nvPr/>
              </p:nvSpPr>
              <p:spPr bwMode="auto">
                <a:xfrm flipH="1">
                  <a:off x="4516" y="1465"/>
                  <a:ext cx="30" cy="52"/>
                </a:xfrm>
                <a:prstGeom prst="line">
                  <a:avLst/>
                </a:prstGeom>
                <a:noFill/>
                <a:ln w="3175">
                  <a:solidFill>
                    <a:srgbClr val="000000"/>
                  </a:solidFill>
                  <a:round/>
                  <a:headEnd/>
                  <a:tailEnd/>
                </a:ln>
              </p:spPr>
              <p:txBody>
                <a:bodyPr/>
                <a:lstStyle/>
                <a:p>
                  <a:endParaRPr lang="en-US"/>
                </a:p>
              </p:txBody>
            </p:sp>
            <p:sp>
              <p:nvSpPr>
                <p:cNvPr id="21730" name="Rectangle 474"/>
                <p:cNvSpPr>
                  <a:spLocks noChangeArrowheads="1"/>
                </p:cNvSpPr>
                <p:nvPr/>
              </p:nvSpPr>
              <p:spPr bwMode="auto">
                <a:xfrm>
                  <a:off x="3027" y="1279"/>
                  <a:ext cx="41" cy="41"/>
                </a:xfrm>
                <a:prstGeom prst="rect">
                  <a:avLst/>
                </a:prstGeom>
                <a:solidFill>
                  <a:srgbClr val="000000"/>
                </a:solidFill>
                <a:ln w="0">
                  <a:solidFill>
                    <a:srgbClr val="000000"/>
                  </a:solidFill>
                  <a:miter lim="800000"/>
                  <a:headEnd/>
                  <a:tailEnd/>
                </a:ln>
              </p:spPr>
              <p:txBody>
                <a:bodyPr/>
                <a:lstStyle/>
                <a:p>
                  <a:endParaRPr lang="en-US">
                    <a:latin typeface="Calibri" pitchFamily="34" charset="0"/>
                  </a:endParaRPr>
                </a:p>
              </p:txBody>
            </p:sp>
            <p:sp>
              <p:nvSpPr>
                <p:cNvPr id="21731" name="Line 475"/>
                <p:cNvSpPr>
                  <a:spLocks noChangeShapeType="1"/>
                </p:cNvSpPr>
                <p:nvPr/>
              </p:nvSpPr>
              <p:spPr bwMode="auto">
                <a:xfrm>
                  <a:off x="3027" y="1279"/>
                  <a:ext cx="41" cy="0"/>
                </a:xfrm>
                <a:prstGeom prst="line">
                  <a:avLst/>
                </a:prstGeom>
                <a:noFill/>
                <a:ln w="3175">
                  <a:solidFill>
                    <a:srgbClr val="000000"/>
                  </a:solidFill>
                  <a:round/>
                  <a:headEnd/>
                  <a:tailEnd/>
                </a:ln>
              </p:spPr>
              <p:txBody>
                <a:bodyPr/>
                <a:lstStyle/>
                <a:p>
                  <a:endParaRPr lang="en-US"/>
                </a:p>
              </p:txBody>
            </p:sp>
            <p:sp>
              <p:nvSpPr>
                <p:cNvPr id="21732" name="Line 476"/>
                <p:cNvSpPr>
                  <a:spLocks noChangeShapeType="1"/>
                </p:cNvSpPr>
                <p:nvPr/>
              </p:nvSpPr>
              <p:spPr bwMode="auto">
                <a:xfrm>
                  <a:off x="3068" y="1279"/>
                  <a:ext cx="0" cy="41"/>
                </a:xfrm>
                <a:prstGeom prst="line">
                  <a:avLst/>
                </a:prstGeom>
                <a:noFill/>
                <a:ln w="3175">
                  <a:solidFill>
                    <a:srgbClr val="000000"/>
                  </a:solidFill>
                  <a:round/>
                  <a:headEnd/>
                  <a:tailEnd/>
                </a:ln>
              </p:spPr>
              <p:txBody>
                <a:bodyPr/>
                <a:lstStyle/>
                <a:p>
                  <a:endParaRPr lang="en-US"/>
                </a:p>
              </p:txBody>
            </p:sp>
            <p:sp>
              <p:nvSpPr>
                <p:cNvPr id="21733" name="Line 477"/>
                <p:cNvSpPr>
                  <a:spLocks noChangeShapeType="1"/>
                </p:cNvSpPr>
                <p:nvPr/>
              </p:nvSpPr>
              <p:spPr bwMode="auto">
                <a:xfrm flipH="1">
                  <a:off x="3027" y="1320"/>
                  <a:ext cx="41" cy="0"/>
                </a:xfrm>
                <a:prstGeom prst="line">
                  <a:avLst/>
                </a:prstGeom>
                <a:noFill/>
                <a:ln w="3175">
                  <a:solidFill>
                    <a:srgbClr val="000000"/>
                  </a:solidFill>
                  <a:round/>
                  <a:headEnd/>
                  <a:tailEnd/>
                </a:ln>
              </p:spPr>
              <p:txBody>
                <a:bodyPr/>
                <a:lstStyle/>
                <a:p>
                  <a:endParaRPr lang="en-US"/>
                </a:p>
              </p:txBody>
            </p:sp>
            <p:sp>
              <p:nvSpPr>
                <p:cNvPr id="21734" name="Line 478"/>
                <p:cNvSpPr>
                  <a:spLocks noChangeShapeType="1"/>
                </p:cNvSpPr>
                <p:nvPr/>
              </p:nvSpPr>
              <p:spPr bwMode="auto">
                <a:xfrm flipV="1">
                  <a:off x="3027" y="1279"/>
                  <a:ext cx="0" cy="41"/>
                </a:xfrm>
                <a:prstGeom prst="line">
                  <a:avLst/>
                </a:prstGeom>
                <a:noFill/>
                <a:ln w="3175">
                  <a:solidFill>
                    <a:srgbClr val="000000"/>
                  </a:solidFill>
                  <a:round/>
                  <a:headEnd/>
                  <a:tailEnd/>
                </a:ln>
              </p:spPr>
              <p:txBody>
                <a:bodyPr/>
                <a:lstStyle/>
                <a:p>
                  <a:endParaRPr lang="en-US"/>
                </a:p>
              </p:txBody>
            </p:sp>
            <p:sp>
              <p:nvSpPr>
                <p:cNvPr id="21735" name="Rectangle 479"/>
                <p:cNvSpPr>
                  <a:spLocks noChangeArrowheads="1"/>
                </p:cNvSpPr>
                <p:nvPr/>
              </p:nvSpPr>
              <p:spPr bwMode="auto">
                <a:xfrm>
                  <a:off x="3293" y="1284"/>
                  <a:ext cx="41" cy="42"/>
                </a:xfrm>
                <a:prstGeom prst="rect">
                  <a:avLst/>
                </a:prstGeom>
                <a:solidFill>
                  <a:srgbClr val="000000"/>
                </a:solidFill>
                <a:ln w="0">
                  <a:solidFill>
                    <a:srgbClr val="000000"/>
                  </a:solidFill>
                  <a:miter lim="800000"/>
                  <a:headEnd/>
                  <a:tailEnd/>
                </a:ln>
              </p:spPr>
              <p:txBody>
                <a:bodyPr/>
                <a:lstStyle/>
                <a:p>
                  <a:endParaRPr lang="en-US">
                    <a:latin typeface="Calibri" pitchFamily="34" charset="0"/>
                  </a:endParaRPr>
                </a:p>
              </p:txBody>
            </p:sp>
            <p:sp>
              <p:nvSpPr>
                <p:cNvPr id="21736" name="Line 480"/>
                <p:cNvSpPr>
                  <a:spLocks noChangeShapeType="1"/>
                </p:cNvSpPr>
                <p:nvPr/>
              </p:nvSpPr>
              <p:spPr bwMode="auto">
                <a:xfrm>
                  <a:off x="3293" y="1284"/>
                  <a:ext cx="41" cy="0"/>
                </a:xfrm>
                <a:prstGeom prst="line">
                  <a:avLst/>
                </a:prstGeom>
                <a:noFill/>
                <a:ln w="3175">
                  <a:solidFill>
                    <a:srgbClr val="000000"/>
                  </a:solidFill>
                  <a:round/>
                  <a:headEnd/>
                  <a:tailEnd/>
                </a:ln>
              </p:spPr>
              <p:txBody>
                <a:bodyPr/>
                <a:lstStyle/>
                <a:p>
                  <a:endParaRPr lang="en-US"/>
                </a:p>
              </p:txBody>
            </p:sp>
            <p:sp>
              <p:nvSpPr>
                <p:cNvPr id="21737" name="Line 481"/>
                <p:cNvSpPr>
                  <a:spLocks noChangeShapeType="1"/>
                </p:cNvSpPr>
                <p:nvPr/>
              </p:nvSpPr>
              <p:spPr bwMode="auto">
                <a:xfrm>
                  <a:off x="3334" y="1284"/>
                  <a:ext cx="0" cy="42"/>
                </a:xfrm>
                <a:prstGeom prst="line">
                  <a:avLst/>
                </a:prstGeom>
                <a:noFill/>
                <a:ln w="3175">
                  <a:solidFill>
                    <a:srgbClr val="000000"/>
                  </a:solidFill>
                  <a:round/>
                  <a:headEnd/>
                  <a:tailEnd/>
                </a:ln>
              </p:spPr>
              <p:txBody>
                <a:bodyPr/>
                <a:lstStyle/>
                <a:p>
                  <a:endParaRPr lang="en-US"/>
                </a:p>
              </p:txBody>
            </p:sp>
            <p:sp>
              <p:nvSpPr>
                <p:cNvPr id="21738" name="Line 482"/>
                <p:cNvSpPr>
                  <a:spLocks noChangeShapeType="1"/>
                </p:cNvSpPr>
                <p:nvPr/>
              </p:nvSpPr>
              <p:spPr bwMode="auto">
                <a:xfrm flipH="1">
                  <a:off x="3293" y="1326"/>
                  <a:ext cx="41" cy="0"/>
                </a:xfrm>
                <a:prstGeom prst="line">
                  <a:avLst/>
                </a:prstGeom>
                <a:noFill/>
                <a:ln w="3175">
                  <a:solidFill>
                    <a:srgbClr val="000000"/>
                  </a:solidFill>
                  <a:round/>
                  <a:headEnd/>
                  <a:tailEnd/>
                </a:ln>
              </p:spPr>
              <p:txBody>
                <a:bodyPr/>
                <a:lstStyle/>
                <a:p>
                  <a:endParaRPr lang="en-US"/>
                </a:p>
              </p:txBody>
            </p:sp>
            <p:sp>
              <p:nvSpPr>
                <p:cNvPr id="21739" name="Line 483"/>
                <p:cNvSpPr>
                  <a:spLocks noChangeShapeType="1"/>
                </p:cNvSpPr>
                <p:nvPr/>
              </p:nvSpPr>
              <p:spPr bwMode="auto">
                <a:xfrm flipV="1">
                  <a:off x="3293" y="1284"/>
                  <a:ext cx="0" cy="42"/>
                </a:xfrm>
                <a:prstGeom prst="line">
                  <a:avLst/>
                </a:prstGeom>
                <a:noFill/>
                <a:ln w="3175">
                  <a:solidFill>
                    <a:srgbClr val="000000"/>
                  </a:solidFill>
                  <a:round/>
                  <a:headEnd/>
                  <a:tailEnd/>
                </a:ln>
              </p:spPr>
              <p:txBody>
                <a:bodyPr/>
                <a:lstStyle/>
                <a:p>
                  <a:endParaRPr lang="en-US"/>
                </a:p>
              </p:txBody>
            </p:sp>
            <p:sp>
              <p:nvSpPr>
                <p:cNvPr id="21740" name="Rectangle 484"/>
                <p:cNvSpPr>
                  <a:spLocks noChangeArrowheads="1"/>
                </p:cNvSpPr>
                <p:nvPr/>
              </p:nvSpPr>
              <p:spPr bwMode="auto">
                <a:xfrm>
                  <a:off x="3985" y="930"/>
                  <a:ext cx="42" cy="41"/>
                </a:xfrm>
                <a:prstGeom prst="rect">
                  <a:avLst/>
                </a:prstGeom>
                <a:solidFill>
                  <a:srgbClr val="000000"/>
                </a:solidFill>
                <a:ln w="0">
                  <a:solidFill>
                    <a:srgbClr val="000000"/>
                  </a:solidFill>
                  <a:miter lim="800000"/>
                  <a:headEnd/>
                  <a:tailEnd/>
                </a:ln>
              </p:spPr>
              <p:txBody>
                <a:bodyPr/>
                <a:lstStyle/>
                <a:p>
                  <a:endParaRPr lang="en-US">
                    <a:latin typeface="Calibri" pitchFamily="34" charset="0"/>
                  </a:endParaRPr>
                </a:p>
              </p:txBody>
            </p:sp>
            <p:sp>
              <p:nvSpPr>
                <p:cNvPr id="21741" name="Line 485"/>
                <p:cNvSpPr>
                  <a:spLocks noChangeShapeType="1"/>
                </p:cNvSpPr>
                <p:nvPr/>
              </p:nvSpPr>
              <p:spPr bwMode="auto">
                <a:xfrm>
                  <a:off x="3985" y="930"/>
                  <a:ext cx="42" cy="0"/>
                </a:xfrm>
                <a:prstGeom prst="line">
                  <a:avLst/>
                </a:prstGeom>
                <a:noFill/>
                <a:ln w="3175">
                  <a:solidFill>
                    <a:srgbClr val="000000"/>
                  </a:solidFill>
                  <a:round/>
                  <a:headEnd/>
                  <a:tailEnd/>
                </a:ln>
              </p:spPr>
              <p:txBody>
                <a:bodyPr/>
                <a:lstStyle/>
                <a:p>
                  <a:endParaRPr lang="en-US"/>
                </a:p>
              </p:txBody>
            </p:sp>
            <p:sp>
              <p:nvSpPr>
                <p:cNvPr id="21742" name="Line 486"/>
                <p:cNvSpPr>
                  <a:spLocks noChangeShapeType="1"/>
                </p:cNvSpPr>
                <p:nvPr/>
              </p:nvSpPr>
              <p:spPr bwMode="auto">
                <a:xfrm>
                  <a:off x="4027" y="930"/>
                  <a:ext cx="0" cy="41"/>
                </a:xfrm>
                <a:prstGeom prst="line">
                  <a:avLst/>
                </a:prstGeom>
                <a:noFill/>
                <a:ln w="3175">
                  <a:solidFill>
                    <a:srgbClr val="000000"/>
                  </a:solidFill>
                  <a:round/>
                  <a:headEnd/>
                  <a:tailEnd/>
                </a:ln>
              </p:spPr>
              <p:txBody>
                <a:bodyPr/>
                <a:lstStyle/>
                <a:p>
                  <a:endParaRPr lang="en-US"/>
                </a:p>
              </p:txBody>
            </p:sp>
            <p:sp>
              <p:nvSpPr>
                <p:cNvPr id="21743" name="Line 487"/>
                <p:cNvSpPr>
                  <a:spLocks noChangeShapeType="1"/>
                </p:cNvSpPr>
                <p:nvPr/>
              </p:nvSpPr>
              <p:spPr bwMode="auto">
                <a:xfrm flipH="1">
                  <a:off x="3985" y="971"/>
                  <a:ext cx="42" cy="0"/>
                </a:xfrm>
                <a:prstGeom prst="line">
                  <a:avLst/>
                </a:prstGeom>
                <a:noFill/>
                <a:ln w="3175">
                  <a:solidFill>
                    <a:srgbClr val="000000"/>
                  </a:solidFill>
                  <a:round/>
                  <a:headEnd/>
                  <a:tailEnd/>
                </a:ln>
              </p:spPr>
              <p:txBody>
                <a:bodyPr/>
                <a:lstStyle/>
                <a:p>
                  <a:endParaRPr lang="en-US"/>
                </a:p>
              </p:txBody>
            </p:sp>
            <p:sp>
              <p:nvSpPr>
                <p:cNvPr id="21744" name="Line 488"/>
                <p:cNvSpPr>
                  <a:spLocks noChangeShapeType="1"/>
                </p:cNvSpPr>
                <p:nvPr/>
              </p:nvSpPr>
              <p:spPr bwMode="auto">
                <a:xfrm flipV="1">
                  <a:off x="3985" y="930"/>
                  <a:ext cx="0" cy="41"/>
                </a:xfrm>
                <a:prstGeom prst="line">
                  <a:avLst/>
                </a:prstGeom>
                <a:noFill/>
                <a:ln w="3175">
                  <a:solidFill>
                    <a:srgbClr val="000000"/>
                  </a:solidFill>
                  <a:round/>
                  <a:headEnd/>
                  <a:tailEnd/>
                </a:ln>
              </p:spPr>
              <p:txBody>
                <a:bodyPr/>
                <a:lstStyle/>
                <a:p>
                  <a:endParaRPr lang="en-US"/>
                </a:p>
              </p:txBody>
            </p:sp>
            <p:sp>
              <p:nvSpPr>
                <p:cNvPr id="21745" name="Rectangle 489"/>
                <p:cNvSpPr>
                  <a:spLocks noChangeArrowheads="1"/>
                </p:cNvSpPr>
                <p:nvPr/>
              </p:nvSpPr>
              <p:spPr bwMode="auto">
                <a:xfrm>
                  <a:off x="3900" y="994"/>
                  <a:ext cx="42" cy="41"/>
                </a:xfrm>
                <a:prstGeom prst="rect">
                  <a:avLst/>
                </a:prstGeom>
                <a:solidFill>
                  <a:srgbClr val="000000"/>
                </a:solidFill>
                <a:ln w="0">
                  <a:solidFill>
                    <a:srgbClr val="000000"/>
                  </a:solidFill>
                  <a:miter lim="800000"/>
                  <a:headEnd/>
                  <a:tailEnd/>
                </a:ln>
              </p:spPr>
              <p:txBody>
                <a:bodyPr/>
                <a:lstStyle/>
                <a:p>
                  <a:endParaRPr lang="en-US">
                    <a:latin typeface="Calibri" pitchFamily="34" charset="0"/>
                  </a:endParaRPr>
                </a:p>
              </p:txBody>
            </p:sp>
            <p:sp>
              <p:nvSpPr>
                <p:cNvPr id="21746" name="Line 490"/>
                <p:cNvSpPr>
                  <a:spLocks noChangeShapeType="1"/>
                </p:cNvSpPr>
                <p:nvPr/>
              </p:nvSpPr>
              <p:spPr bwMode="auto">
                <a:xfrm>
                  <a:off x="3900" y="994"/>
                  <a:ext cx="42" cy="0"/>
                </a:xfrm>
                <a:prstGeom prst="line">
                  <a:avLst/>
                </a:prstGeom>
                <a:noFill/>
                <a:ln w="3175">
                  <a:solidFill>
                    <a:srgbClr val="000000"/>
                  </a:solidFill>
                  <a:round/>
                  <a:headEnd/>
                  <a:tailEnd/>
                </a:ln>
              </p:spPr>
              <p:txBody>
                <a:bodyPr/>
                <a:lstStyle/>
                <a:p>
                  <a:endParaRPr lang="en-US"/>
                </a:p>
              </p:txBody>
            </p:sp>
            <p:sp>
              <p:nvSpPr>
                <p:cNvPr id="21747" name="Line 491"/>
                <p:cNvSpPr>
                  <a:spLocks noChangeShapeType="1"/>
                </p:cNvSpPr>
                <p:nvPr/>
              </p:nvSpPr>
              <p:spPr bwMode="auto">
                <a:xfrm>
                  <a:off x="3942" y="994"/>
                  <a:ext cx="0" cy="41"/>
                </a:xfrm>
                <a:prstGeom prst="line">
                  <a:avLst/>
                </a:prstGeom>
                <a:noFill/>
                <a:ln w="3175">
                  <a:solidFill>
                    <a:srgbClr val="000000"/>
                  </a:solidFill>
                  <a:round/>
                  <a:headEnd/>
                  <a:tailEnd/>
                </a:ln>
              </p:spPr>
              <p:txBody>
                <a:bodyPr/>
                <a:lstStyle/>
                <a:p>
                  <a:endParaRPr lang="en-US"/>
                </a:p>
              </p:txBody>
            </p:sp>
            <p:sp>
              <p:nvSpPr>
                <p:cNvPr id="21748" name="Line 492"/>
                <p:cNvSpPr>
                  <a:spLocks noChangeShapeType="1"/>
                </p:cNvSpPr>
                <p:nvPr/>
              </p:nvSpPr>
              <p:spPr bwMode="auto">
                <a:xfrm flipH="1">
                  <a:off x="3900" y="1035"/>
                  <a:ext cx="42" cy="0"/>
                </a:xfrm>
                <a:prstGeom prst="line">
                  <a:avLst/>
                </a:prstGeom>
                <a:noFill/>
                <a:ln w="3175">
                  <a:solidFill>
                    <a:srgbClr val="000000"/>
                  </a:solidFill>
                  <a:round/>
                  <a:headEnd/>
                  <a:tailEnd/>
                </a:ln>
              </p:spPr>
              <p:txBody>
                <a:bodyPr/>
                <a:lstStyle/>
                <a:p>
                  <a:endParaRPr lang="en-US"/>
                </a:p>
              </p:txBody>
            </p:sp>
            <p:sp>
              <p:nvSpPr>
                <p:cNvPr id="21749" name="Line 493"/>
                <p:cNvSpPr>
                  <a:spLocks noChangeShapeType="1"/>
                </p:cNvSpPr>
                <p:nvPr/>
              </p:nvSpPr>
              <p:spPr bwMode="auto">
                <a:xfrm flipV="1">
                  <a:off x="3900" y="994"/>
                  <a:ext cx="0" cy="41"/>
                </a:xfrm>
                <a:prstGeom prst="line">
                  <a:avLst/>
                </a:prstGeom>
                <a:noFill/>
                <a:ln w="3175">
                  <a:solidFill>
                    <a:srgbClr val="000000"/>
                  </a:solidFill>
                  <a:round/>
                  <a:headEnd/>
                  <a:tailEnd/>
                </a:ln>
              </p:spPr>
              <p:txBody>
                <a:bodyPr/>
                <a:lstStyle/>
                <a:p>
                  <a:endParaRPr lang="en-US"/>
                </a:p>
              </p:txBody>
            </p:sp>
            <p:sp>
              <p:nvSpPr>
                <p:cNvPr id="21750" name="Freeform 500"/>
                <p:cNvSpPr>
                  <a:spLocks noEditPoints="1"/>
                </p:cNvSpPr>
                <p:nvPr/>
              </p:nvSpPr>
              <p:spPr bwMode="auto">
                <a:xfrm>
                  <a:off x="2786" y="1555"/>
                  <a:ext cx="47" cy="42"/>
                </a:xfrm>
                <a:custGeom>
                  <a:avLst/>
                  <a:gdLst>
                    <a:gd name="T0" fmla="*/ 1 w 94"/>
                    <a:gd name="T1" fmla="*/ 1 h 83"/>
                    <a:gd name="T2" fmla="*/ 1 w 94"/>
                    <a:gd name="T3" fmla="*/ 1 h 83"/>
                    <a:gd name="T4" fmla="*/ 1 w 94"/>
                    <a:gd name="T5" fmla="*/ 2 h 83"/>
                    <a:gd name="T6" fmla="*/ 1 w 94"/>
                    <a:gd name="T7" fmla="*/ 1 h 83"/>
                    <a:gd name="T8" fmla="*/ 1 w 94"/>
                    <a:gd name="T9" fmla="*/ 0 h 83"/>
                    <a:gd name="T10" fmla="*/ 1 w 94"/>
                    <a:gd name="T11" fmla="*/ 2 h 83"/>
                    <a:gd name="T12" fmla="*/ 0 w 94"/>
                    <a:gd name="T13" fmla="*/ 1 h 83"/>
                    <a:gd name="T14" fmla="*/ 1 w 94"/>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83"/>
                    <a:gd name="T26" fmla="*/ 94 w 94"/>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83">
                      <a:moveTo>
                        <a:pt x="90" y="18"/>
                      </a:moveTo>
                      <a:lnTo>
                        <a:pt x="21" y="45"/>
                      </a:lnTo>
                      <a:lnTo>
                        <a:pt x="90" y="75"/>
                      </a:lnTo>
                      <a:lnTo>
                        <a:pt x="90" y="18"/>
                      </a:lnTo>
                      <a:close/>
                      <a:moveTo>
                        <a:pt x="94" y="0"/>
                      </a:moveTo>
                      <a:lnTo>
                        <a:pt x="94" y="83"/>
                      </a:lnTo>
                      <a:lnTo>
                        <a:pt x="0" y="39"/>
                      </a:lnTo>
                      <a:lnTo>
                        <a:pt x="94" y="0"/>
                      </a:lnTo>
                      <a:close/>
                    </a:path>
                  </a:pathLst>
                </a:custGeom>
                <a:solidFill>
                  <a:srgbClr val="000000"/>
                </a:solidFill>
                <a:ln w="0">
                  <a:solidFill>
                    <a:srgbClr val="000000"/>
                  </a:solidFill>
                  <a:prstDash val="solid"/>
                  <a:round/>
                  <a:headEnd/>
                  <a:tailEnd/>
                </a:ln>
              </p:spPr>
              <p:txBody>
                <a:bodyPr/>
                <a:lstStyle/>
                <a:p>
                  <a:endParaRPr lang="en-US"/>
                </a:p>
              </p:txBody>
            </p:sp>
            <p:sp>
              <p:nvSpPr>
                <p:cNvPr id="21751" name="Freeform 501"/>
                <p:cNvSpPr>
                  <a:spLocks/>
                </p:cNvSpPr>
                <p:nvPr/>
              </p:nvSpPr>
              <p:spPr bwMode="auto">
                <a:xfrm>
                  <a:off x="2782" y="1501"/>
                  <a:ext cx="52" cy="48"/>
                </a:xfrm>
                <a:custGeom>
                  <a:avLst/>
                  <a:gdLst>
                    <a:gd name="T0" fmla="*/ 1 w 104"/>
                    <a:gd name="T1" fmla="*/ 0 h 95"/>
                    <a:gd name="T2" fmla="*/ 1 w 104"/>
                    <a:gd name="T3" fmla="*/ 1 h 95"/>
                    <a:gd name="T4" fmla="*/ 1 w 104"/>
                    <a:gd name="T5" fmla="*/ 1 h 95"/>
                    <a:gd name="T6" fmla="*/ 1 w 104"/>
                    <a:gd name="T7" fmla="*/ 1 h 95"/>
                    <a:gd name="T8" fmla="*/ 1 w 104"/>
                    <a:gd name="T9" fmla="*/ 1 h 95"/>
                    <a:gd name="T10" fmla="*/ 1 w 104"/>
                    <a:gd name="T11" fmla="*/ 1 h 95"/>
                    <a:gd name="T12" fmla="*/ 1 w 104"/>
                    <a:gd name="T13" fmla="*/ 1 h 95"/>
                    <a:gd name="T14" fmla="*/ 1 w 104"/>
                    <a:gd name="T15" fmla="*/ 1 h 95"/>
                    <a:gd name="T16" fmla="*/ 1 w 104"/>
                    <a:gd name="T17" fmla="*/ 1 h 95"/>
                    <a:gd name="T18" fmla="*/ 1 w 104"/>
                    <a:gd name="T19" fmla="*/ 2 h 95"/>
                    <a:gd name="T20" fmla="*/ 1 w 104"/>
                    <a:gd name="T21" fmla="*/ 2 h 95"/>
                    <a:gd name="T22" fmla="*/ 1 w 104"/>
                    <a:gd name="T23" fmla="*/ 2 h 95"/>
                    <a:gd name="T24" fmla="*/ 1 w 104"/>
                    <a:gd name="T25" fmla="*/ 2 h 95"/>
                    <a:gd name="T26" fmla="*/ 1 w 104"/>
                    <a:gd name="T27" fmla="*/ 2 h 95"/>
                    <a:gd name="T28" fmla="*/ 2 w 104"/>
                    <a:gd name="T29" fmla="*/ 2 h 95"/>
                    <a:gd name="T30" fmla="*/ 2 w 104"/>
                    <a:gd name="T31" fmla="*/ 2 h 95"/>
                    <a:gd name="T32" fmla="*/ 2 w 104"/>
                    <a:gd name="T33" fmla="*/ 2 h 95"/>
                    <a:gd name="T34" fmla="*/ 2 w 104"/>
                    <a:gd name="T35" fmla="*/ 1 h 95"/>
                    <a:gd name="T36" fmla="*/ 2 w 104"/>
                    <a:gd name="T37" fmla="*/ 1 h 95"/>
                    <a:gd name="T38" fmla="*/ 2 w 104"/>
                    <a:gd name="T39" fmla="*/ 1 h 95"/>
                    <a:gd name="T40" fmla="*/ 1 w 104"/>
                    <a:gd name="T41" fmla="*/ 1 h 95"/>
                    <a:gd name="T42" fmla="*/ 1 w 104"/>
                    <a:gd name="T43" fmla="*/ 1 h 95"/>
                    <a:gd name="T44" fmla="*/ 1 w 104"/>
                    <a:gd name="T45" fmla="*/ 1 h 95"/>
                    <a:gd name="T46" fmla="*/ 1 w 104"/>
                    <a:gd name="T47" fmla="*/ 1 h 95"/>
                    <a:gd name="T48" fmla="*/ 2 w 104"/>
                    <a:gd name="T49" fmla="*/ 1 h 95"/>
                    <a:gd name="T50" fmla="*/ 2 w 104"/>
                    <a:gd name="T51" fmla="*/ 1 h 95"/>
                    <a:gd name="T52" fmla="*/ 2 w 104"/>
                    <a:gd name="T53" fmla="*/ 1 h 95"/>
                    <a:gd name="T54" fmla="*/ 2 w 104"/>
                    <a:gd name="T55" fmla="*/ 1 h 95"/>
                    <a:gd name="T56" fmla="*/ 2 w 104"/>
                    <a:gd name="T57" fmla="*/ 1 h 95"/>
                    <a:gd name="T58" fmla="*/ 2 w 104"/>
                    <a:gd name="T59" fmla="*/ 1 h 95"/>
                    <a:gd name="T60" fmla="*/ 2 w 104"/>
                    <a:gd name="T61" fmla="*/ 2 h 95"/>
                    <a:gd name="T62" fmla="*/ 2 w 104"/>
                    <a:gd name="T63" fmla="*/ 2 h 95"/>
                    <a:gd name="T64" fmla="*/ 2 w 104"/>
                    <a:gd name="T65" fmla="*/ 2 h 95"/>
                    <a:gd name="T66" fmla="*/ 2 w 104"/>
                    <a:gd name="T67" fmla="*/ 2 h 95"/>
                    <a:gd name="T68" fmla="*/ 1 w 104"/>
                    <a:gd name="T69" fmla="*/ 2 h 95"/>
                    <a:gd name="T70" fmla="*/ 1 w 104"/>
                    <a:gd name="T71" fmla="*/ 2 h 95"/>
                    <a:gd name="T72" fmla="*/ 1 w 104"/>
                    <a:gd name="T73" fmla="*/ 2 h 95"/>
                    <a:gd name="T74" fmla="*/ 1 w 104"/>
                    <a:gd name="T75" fmla="*/ 2 h 95"/>
                    <a:gd name="T76" fmla="*/ 1 w 104"/>
                    <a:gd name="T77" fmla="*/ 2 h 95"/>
                    <a:gd name="T78" fmla="*/ 1 w 104"/>
                    <a:gd name="T79" fmla="*/ 1 h 95"/>
                    <a:gd name="T80" fmla="*/ 0 w 104"/>
                    <a:gd name="T81" fmla="*/ 1 h 95"/>
                    <a:gd name="T82" fmla="*/ 1 w 104"/>
                    <a:gd name="T83" fmla="*/ 1 h 95"/>
                    <a:gd name="T84" fmla="*/ 1 w 104"/>
                    <a:gd name="T85" fmla="*/ 1 h 95"/>
                    <a:gd name="T86" fmla="*/ 1 w 104"/>
                    <a:gd name="T87" fmla="*/ 1 h 95"/>
                    <a:gd name="T88" fmla="*/ 1 w 104"/>
                    <a:gd name="T89" fmla="*/ 1 h 95"/>
                    <a:gd name="T90" fmla="*/ 1 w 104"/>
                    <a:gd name="T91" fmla="*/ 1 h 95"/>
                    <a:gd name="T92" fmla="*/ 1 w 104"/>
                    <a:gd name="T93" fmla="*/ 1 h 95"/>
                    <a:gd name="T94" fmla="*/ 1 w 104"/>
                    <a:gd name="T95" fmla="*/ 1 h 95"/>
                    <a:gd name="T96" fmla="*/ 1 w 104"/>
                    <a:gd name="T97" fmla="*/ 1 h 95"/>
                    <a:gd name="T98" fmla="*/ 1 w 104"/>
                    <a:gd name="T99" fmla="*/ 1 h 95"/>
                    <a:gd name="T100" fmla="*/ 1 w 104"/>
                    <a:gd name="T101" fmla="*/ 0 h 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95"/>
                    <a:gd name="T155" fmla="*/ 104 w 104"/>
                    <a:gd name="T156" fmla="*/ 95 h 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95">
                      <a:moveTo>
                        <a:pt x="30" y="0"/>
                      </a:moveTo>
                      <a:lnTo>
                        <a:pt x="32" y="12"/>
                      </a:lnTo>
                      <a:lnTo>
                        <a:pt x="28" y="14"/>
                      </a:lnTo>
                      <a:lnTo>
                        <a:pt x="20" y="19"/>
                      </a:lnTo>
                      <a:lnTo>
                        <a:pt x="17" y="22"/>
                      </a:lnTo>
                      <a:lnTo>
                        <a:pt x="12" y="32"/>
                      </a:lnTo>
                      <a:lnTo>
                        <a:pt x="12" y="47"/>
                      </a:lnTo>
                      <a:lnTo>
                        <a:pt x="14" y="54"/>
                      </a:lnTo>
                      <a:lnTo>
                        <a:pt x="17" y="62"/>
                      </a:lnTo>
                      <a:lnTo>
                        <a:pt x="22" y="68"/>
                      </a:lnTo>
                      <a:lnTo>
                        <a:pt x="28" y="74"/>
                      </a:lnTo>
                      <a:lnTo>
                        <a:pt x="36" y="78"/>
                      </a:lnTo>
                      <a:lnTo>
                        <a:pt x="48" y="82"/>
                      </a:lnTo>
                      <a:lnTo>
                        <a:pt x="61" y="83"/>
                      </a:lnTo>
                      <a:lnTo>
                        <a:pt x="74" y="82"/>
                      </a:lnTo>
                      <a:lnTo>
                        <a:pt x="85" y="76"/>
                      </a:lnTo>
                      <a:lnTo>
                        <a:pt x="90" y="66"/>
                      </a:lnTo>
                      <a:lnTo>
                        <a:pt x="92" y="52"/>
                      </a:lnTo>
                      <a:lnTo>
                        <a:pt x="90" y="39"/>
                      </a:lnTo>
                      <a:lnTo>
                        <a:pt x="84" y="23"/>
                      </a:lnTo>
                      <a:lnTo>
                        <a:pt x="62" y="19"/>
                      </a:lnTo>
                      <a:lnTo>
                        <a:pt x="62" y="52"/>
                      </a:lnTo>
                      <a:lnTo>
                        <a:pt x="52" y="50"/>
                      </a:lnTo>
                      <a:lnTo>
                        <a:pt x="52" y="4"/>
                      </a:lnTo>
                      <a:lnTo>
                        <a:pt x="92" y="14"/>
                      </a:lnTo>
                      <a:lnTo>
                        <a:pt x="97" y="23"/>
                      </a:lnTo>
                      <a:lnTo>
                        <a:pt x="101" y="32"/>
                      </a:lnTo>
                      <a:lnTo>
                        <a:pt x="102" y="39"/>
                      </a:lnTo>
                      <a:lnTo>
                        <a:pt x="104" y="47"/>
                      </a:lnTo>
                      <a:lnTo>
                        <a:pt x="104" y="52"/>
                      </a:lnTo>
                      <a:lnTo>
                        <a:pt x="102" y="66"/>
                      </a:lnTo>
                      <a:lnTo>
                        <a:pt x="98" y="78"/>
                      </a:lnTo>
                      <a:lnTo>
                        <a:pt x="90" y="87"/>
                      </a:lnTo>
                      <a:lnTo>
                        <a:pt x="77" y="94"/>
                      </a:lnTo>
                      <a:lnTo>
                        <a:pt x="61" y="95"/>
                      </a:lnTo>
                      <a:lnTo>
                        <a:pt x="45" y="94"/>
                      </a:lnTo>
                      <a:lnTo>
                        <a:pt x="29" y="88"/>
                      </a:lnTo>
                      <a:lnTo>
                        <a:pt x="16" y="78"/>
                      </a:lnTo>
                      <a:lnTo>
                        <a:pt x="8" y="67"/>
                      </a:lnTo>
                      <a:lnTo>
                        <a:pt x="2" y="54"/>
                      </a:lnTo>
                      <a:lnTo>
                        <a:pt x="0" y="40"/>
                      </a:lnTo>
                      <a:lnTo>
                        <a:pt x="1" y="32"/>
                      </a:lnTo>
                      <a:lnTo>
                        <a:pt x="2" y="27"/>
                      </a:lnTo>
                      <a:lnTo>
                        <a:pt x="5" y="20"/>
                      </a:lnTo>
                      <a:lnTo>
                        <a:pt x="6" y="16"/>
                      </a:lnTo>
                      <a:lnTo>
                        <a:pt x="9" y="12"/>
                      </a:lnTo>
                      <a:lnTo>
                        <a:pt x="14" y="7"/>
                      </a:lnTo>
                      <a:lnTo>
                        <a:pt x="18" y="6"/>
                      </a:lnTo>
                      <a:lnTo>
                        <a:pt x="21" y="3"/>
                      </a:lnTo>
                      <a:lnTo>
                        <a:pt x="26" y="2"/>
                      </a:lnTo>
                      <a:lnTo>
                        <a:pt x="30" y="0"/>
                      </a:lnTo>
                      <a:close/>
                    </a:path>
                  </a:pathLst>
                </a:custGeom>
                <a:solidFill>
                  <a:srgbClr val="000000"/>
                </a:solidFill>
                <a:ln w="0">
                  <a:solidFill>
                    <a:srgbClr val="000000"/>
                  </a:solidFill>
                  <a:prstDash val="solid"/>
                  <a:round/>
                  <a:headEnd/>
                  <a:tailEnd/>
                </a:ln>
              </p:spPr>
              <p:txBody>
                <a:bodyPr/>
                <a:lstStyle/>
                <a:p>
                  <a:endParaRPr lang="en-US"/>
                </a:p>
              </p:txBody>
            </p:sp>
            <p:sp>
              <p:nvSpPr>
                <p:cNvPr id="21752" name="Freeform 502"/>
                <p:cNvSpPr>
                  <a:spLocks noEditPoints="1"/>
                </p:cNvSpPr>
                <p:nvPr/>
              </p:nvSpPr>
              <p:spPr bwMode="auto">
                <a:xfrm>
                  <a:off x="2830" y="1465"/>
                  <a:ext cx="38" cy="36"/>
                </a:xfrm>
                <a:custGeom>
                  <a:avLst/>
                  <a:gdLst>
                    <a:gd name="T0" fmla="*/ 1 w 76"/>
                    <a:gd name="T1" fmla="*/ 1 h 72"/>
                    <a:gd name="T2" fmla="*/ 1 w 76"/>
                    <a:gd name="T3" fmla="*/ 1 h 72"/>
                    <a:gd name="T4" fmla="*/ 1 w 76"/>
                    <a:gd name="T5" fmla="*/ 1 h 72"/>
                    <a:gd name="T6" fmla="*/ 1 w 76"/>
                    <a:gd name="T7" fmla="*/ 1 h 72"/>
                    <a:gd name="T8" fmla="*/ 1 w 76"/>
                    <a:gd name="T9" fmla="*/ 1 h 72"/>
                    <a:gd name="T10" fmla="*/ 1 w 76"/>
                    <a:gd name="T11" fmla="*/ 1 h 72"/>
                    <a:gd name="T12" fmla="*/ 1 w 76"/>
                    <a:gd name="T13" fmla="*/ 1 h 72"/>
                    <a:gd name="T14" fmla="*/ 1 w 76"/>
                    <a:gd name="T15" fmla="*/ 1 h 72"/>
                    <a:gd name="T16" fmla="*/ 1 w 76"/>
                    <a:gd name="T17" fmla="*/ 0 h 72"/>
                    <a:gd name="T18" fmla="*/ 1 w 76"/>
                    <a:gd name="T19" fmla="*/ 1 h 72"/>
                    <a:gd name="T20" fmla="*/ 1 w 76"/>
                    <a:gd name="T21" fmla="*/ 1 h 72"/>
                    <a:gd name="T22" fmla="*/ 1 w 76"/>
                    <a:gd name="T23" fmla="*/ 1 h 72"/>
                    <a:gd name="T24" fmla="*/ 1 w 76"/>
                    <a:gd name="T25" fmla="*/ 1 h 72"/>
                    <a:gd name="T26" fmla="*/ 1 w 76"/>
                    <a:gd name="T27" fmla="*/ 1 h 72"/>
                    <a:gd name="T28" fmla="*/ 0 w 76"/>
                    <a:gd name="T29" fmla="*/ 1 h 72"/>
                    <a:gd name="T30" fmla="*/ 0 w 76"/>
                    <a:gd name="T31" fmla="*/ 1 h 72"/>
                    <a:gd name="T32" fmla="*/ 1 w 76"/>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2"/>
                    <a:gd name="T53" fmla="*/ 76 w 7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2">
                      <a:moveTo>
                        <a:pt x="44" y="24"/>
                      </a:moveTo>
                      <a:lnTo>
                        <a:pt x="24" y="31"/>
                      </a:lnTo>
                      <a:lnTo>
                        <a:pt x="18" y="34"/>
                      </a:lnTo>
                      <a:lnTo>
                        <a:pt x="13" y="35"/>
                      </a:lnTo>
                      <a:lnTo>
                        <a:pt x="9" y="36"/>
                      </a:lnTo>
                      <a:lnTo>
                        <a:pt x="22" y="42"/>
                      </a:lnTo>
                      <a:lnTo>
                        <a:pt x="44" y="50"/>
                      </a:lnTo>
                      <a:lnTo>
                        <a:pt x="44" y="24"/>
                      </a:lnTo>
                      <a:close/>
                      <a:moveTo>
                        <a:pt x="76" y="0"/>
                      </a:moveTo>
                      <a:lnTo>
                        <a:pt x="76" y="12"/>
                      </a:lnTo>
                      <a:lnTo>
                        <a:pt x="53" y="20"/>
                      </a:lnTo>
                      <a:lnTo>
                        <a:pt x="53" y="52"/>
                      </a:lnTo>
                      <a:lnTo>
                        <a:pt x="76" y="62"/>
                      </a:lnTo>
                      <a:lnTo>
                        <a:pt x="76" y="72"/>
                      </a:lnTo>
                      <a:lnTo>
                        <a:pt x="0" y="42"/>
                      </a:lnTo>
                      <a:lnTo>
                        <a:pt x="0" y="31"/>
                      </a:lnTo>
                      <a:lnTo>
                        <a:pt x="76" y="0"/>
                      </a:lnTo>
                      <a:close/>
                    </a:path>
                  </a:pathLst>
                </a:custGeom>
                <a:solidFill>
                  <a:srgbClr val="000000"/>
                </a:solidFill>
                <a:ln w="0">
                  <a:solidFill>
                    <a:srgbClr val="000000"/>
                  </a:solidFill>
                  <a:prstDash val="solid"/>
                  <a:round/>
                  <a:headEnd/>
                  <a:tailEnd/>
                </a:ln>
              </p:spPr>
              <p:txBody>
                <a:bodyPr/>
                <a:lstStyle/>
                <a:p>
                  <a:endParaRPr lang="en-US"/>
                </a:p>
              </p:txBody>
            </p:sp>
            <p:sp>
              <p:nvSpPr>
                <p:cNvPr id="21753" name="Freeform 503"/>
                <p:cNvSpPr>
                  <a:spLocks/>
                </p:cNvSpPr>
                <p:nvPr/>
              </p:nvSpPr>
              <p:spPr bwMode="auto">
                <a:xfrm>
                  <a:off x="2830" y="1434"/>
                  <a:ext cx="38" cy="30"/>
                </a:xfrm>
                <a:custGeom>
                  <a:avLst/>
                  <a:gdLst>
                    <a:gd name="T0" fmla="*/ 0 w 76"/>
                    <a:gd name="T1" fmla="*/ 0 h 60"/>
                    <a:gd name="T2" fmla="*/ 1 w 76"/>
                    <a:gd name="T3" fmla="*/ 0 h 60"/>
                    <a:gd name="T4" fmla="*/ 1 w 76"/>
                    <a:gd name="T5" fmla="*/ 1 h 60"/>
                    <a:gd name="T6" fmla="*/ 1 w 76"/>
                    <a:gd name="T7" fmla="*/ 1 h 60"/>
                    <a:gd name="T8" fmla="*/ 1 w 76"/>
                    <a:gd name="T9" fmla="*/ 1 h 60"/>
                    <a:gd name="T10" fmla="*/ 1 w 76"/>
                    <a:gd name="T11" fmla="*/ 1 h 60"/>
                    <a:gd name="T12" fmla="*/ 1 w 76"/>
                    <a:gd name="T13" fmla="*/ 1 h 60"/>
                    <a:gd name="T14" fmla="*/ 0 w 76"/>
                    <a:gd name="T15" fmla="*/ 1 h 60"/>
                    <a:gd name="T16" fmla="*/ 0 w 76"/>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60"/>
                    <a:gd name="T29" fmla="*/ 76 w 76"/>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60">
                      <a:moveTo>
                        <a:pt x="0" y="0"/>
                      </a:moveTo>
                      <a:lnTo>
                        <a:pt x="9" y="0"/>
                      </a:lnTo>
                      <a:lnTo>
                        <a:pt x="9" y="24"/>
                      </a:lnTo>
                      <a:lnTo>
                        <a:pt x="76" y="24"/>
                      </a:lnTo>
                      <a:lnTo>
                        <a:pt x="76" y="35"/>
                      </a:lnTo>
                      <a:lnTo>
                        <a:pt x="9" y="35"/>
                      </a:lnTo>
                      <a:lnTo>
                        <a:pt x="9" y="60"/>
                      </a:lnTo>
                      <a:lnTo>
                        <a:pt x="0" y="6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754" name="Freeform 504"/>
                <p:cNvSpPr>
                  <a:spLocks noEditPoints="1"/>
                </p:cNvSpPr>
                <p:nvPr/>
              </p:nvSpPr>
              <p:spPr bwMode="auto">
                <a:xfrm>
                  <a:off x="2830" y="1400"/>
                  <a:ext cx="38" cy="28"/>
                </a:xfrm>
                <a:custGeom>
                  <a:avLst/>
                  <a:gdLst>
                    <a:gd name="T0" fmla="*/ 1 w 76"/>
                    <a:gd name="T1" fmla="*/ 1 h 56"/>
                    <a:gd name="T2" fmla="*/ 1 w 76"/>
                    <a:gd name="T3" fmla="*/ 1 h 56"/>
                    <a:gd name="T4" fmla="*/ 1 w 76"/>
                    <a:gd name="T5" fmla="*/ 1 h 56"/>
                    <a:gd name="T6" fmla="*/ 1 w 76"/>
                    <a:gd name="T7" fmla="*/ 1 h 56"/>
                    <a:gd name="T8" fmla="*/ 1 w 76"/>
                    <a:gd name="T9" fmla="*/ 1 h 56"/>
                    <a:gd name="T10" fmla="*/ 1 w 76"/>
                    <a:gd name="T11" fmla="*/ 1 h 56"/>
                    <a:gd name="T12" fmla="*/ 1 w 76"/>
                    <a:gd name="T13" fmla="*/ 1 h 56"/>
                    <a:gd name="T14" fmla="*/ 1 w 76"/>
                    <a:gd name="T15" fmla="*/ 1 h 56"/>
                    <a:gd name="T16" fmla="*/ 1 w 76"/>
                    <a:gd name="T17" fmla="*/ 1 h 56"/>
                    <a:gd name="T18" fmla="*/ 1 w 76"/>
                    <a:gd name="T19" fmla="*/ 1 h 56"/>
                    <a:gd name="T20" fmla="*/ 1 w 76"/>
                    <a:gd name="T21" fmla="*/ 1 h 56"/>
                    <a:gd name="T22" fmla="*/ 1 w 76"/>
                    <a:gd name="T23" fmla="*/ 1 h 56"/>
                    <a:gd name="T24" fmla="*/ 1 w 76"/>
                    <a:gd name="T25" fmla="*/ 1 h 56"/>
                    <a:gd name="T26" fmla="*/ 1 w 76"/>
                    <a:gd name="T27" fmla="*/ 1 h 56"/>
                    <a:gd name="T28" fmla="*/ 1 w 76"/>
                    <a:gd name="T29" fmla="*/ 0 h 56"/>
                    <a:gd name="T30" fmla="*/ 1 w 76"/>
                    <a:gd name="T31" fmla="*/ 1 h 56"/>
                    <a:gd name="T32" fmla="*/ 1 w 76"/>
                    <a:gd name="T33" fmla="*/ 1 h 56"/>
                    <a:gd name="T34" fmla="*/ 1 w 76"/>
                    <a:gd name="T35" fmla="*/ 1 h 56"/>
                    <a:gd name="T36" fmla="*/ 1 w 76"/>
                    <a:gd name="T37" fmla="*/ 1 h 56"/>
                    <a:gd name="T38" fmla="*/ 1 w 76"/>
                    <a:gd name="T39" fmla="*/ 1 h 56"/>
                    <a:gd name="T40" fmla="*/ 1 w 76"/>
                    <a:gd name="T41" fmla="*/ 1 h 56"/>
                    <a:gd name="T42" fmla="*/ 1 w 76"/>
                    <a:gd name="T43" fmla="*/ 1 h 56"/>
                    <a:gd name="T44" fmla="*/ 1 w 76"/>
                    <a:gd name="T45" fmla="*/ 1 h 56"/>
                    <a:gd name="T46" fmla="*/ 0 w 76"/>
                    <a:gd name="T47" fmla="*/ 1 h 56"/>
                    <a:gd name="T48" fmla="*/ 0 w 76"/>
                    <a:gd name="T49" fmla="*/ 1 h 56"/>
                    <a:gd name="T50" fmla="*/ 1 w 76"/>
                    <a:gd name="T51" fmla="*/ 1 h 56"/>
                    <a:gd name="T52" fmla="*/ 1 w 76"/>
                    <a:gd name="T53" fmla="*/ 1 h 56"/>
                    <a:gd name="T54" fmla="*/ 1 w 76"/>
                    <a:gd name="T55" fmla="*/ 1 h 56"/>
                    <a:gd name="T56" fmla="*/ 1 w 76"/>
                    <a:gd name="T57" fmla="*/ 1 h 56"/>
                    <a:gd name="T58" fmla="*/ 1 w 76"/>
                    <a:gd name="T59" fmla="*/ 1 h 56"/>
                    <a:gd name="T60" fmla="*/ 1 w 76"/>
                    <a:gd name="T61" fmla="*/ 0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
                    <a:gd name="T94" fmla="*/ 0 h 56"/>
                    <a:gd name="T95" fmla="*/ 76 w 76"/>
                    <a:gd name="T96" fmla="*/ 56 h 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 h="56">
                      <a:moveTo>
                        <a:pt x="20" y="10"/>
                      </a:moveTo>
                      <a:lnTo>
                        <a:pt x="17" y="12"/>
                      </a:lnTo>
                      <a:lnTo>
                        <a:pt x="14" y="12"/>
                      </a:lnTo>
                      <a:lnTo>
                        <a:pt x="12" y="13"/>
                      </a:lnTo>
                      <a:lnTo>
                        <a:pt x="10" y="16"/>
                      </a:lnTo>
                      <a:lnTo>
                        <a:pt x="10" y="18"/>
                      </a:lnTo>
                      <a:lnTo>
                        <a:pt x="9" y="21"/>
                      </a:lnTo>
                      <a:lnTo>
                        <a:pt x="9" y="46"/>
                      </a:lnTo>
                      <a:lnTo>
                        <a:pt x="36" y="46"/>
                      </a:lnTo>
                      <a:lnTo>
                        <a:pt x="36" y="22"/>
                      </a:lnTo>
                      <a:lnTo>
                        <a:pt x="34" y="17"/>
                      </a:lnTo>
                      <a:lnTo>
                        <a:pt x="33" y="14"/>
                      </a:lnTo>
                      <a:lnTo>
                        <a:pt x="25" y="10"/>
                      </a:lnTo>
                      <a:lnTo>
                        <a:pt x="20" y="10"/>
                      </a:lnTo>
                      <a:close/>
                      <a:moveTo>
                        <a:pt x="22" y="0"/>
                      </a:moveTo>
                      <a:lnTo>
                        <a:pt x="28" y="1"/>
                      </a:lnTo>
                      <a:lnTo>
                        <a:pt x="34" y="2"/>
                      </a:lnTo>
                      <a:lnTo>
                        <a:pt x="39" y="6"/>
                      </a:lnTo>
                      <a:lnTo>
                        <a:pt x="44" y="14"/>
                      </a:lnTo>
                      <a:lnTo>
                        <a:pt x="45" y="21"/>
                      </a:lnTo>
                      <a:lnTo>
                        <a:pt x="45" y="46"/>
                      </a:lnTo>
                      <a:lnTo>
                        <a:pt x="76" y="46"/>
                      </a:lnTo>
                      <a:lnTo>
                        <a:pt x="76" y="56"/>
                      </a:lnTo>
                      <a:lnTo>
                        <a:pt x="0" y="56"/>
                      </a:lnTo>
                      <a:lnTo>
                        <a:pt x="0" y="24"/>
                      </a:lnTo>
                      <a:lnTo>
                        <a:pt x="1" y="21"/>
                      </a:lnTo>
                      <a:lnTo>
                        <a:pt x="1" y="14"/>
                      </a:lnTo>
                      <a:lnTo>
                        <a:pt x="2" y="10"/>
                      </a:lnTo>
                      <a:lnTo>
                        <a:pt x="9" y="4"/>
                      </a:lnTo>
                      <a:lnTo>
                        <a:pt x="12" y="2"/>
                      </a:lnTo>
                      <a:lnTo>
                        <a:pt x="22" y="0"/>
                      </a:lnTo>
                      <a:close/>
                    </a:path>
                  </a:pathLst>
                </a:custGeom>
                <a:solidFill>
                  <a:srgbClr val="000000"/>
                </a:solidFill>
                <a:ln w="0">
                  <a:solidFill>
                    <a:srgbClr val="000000"/>
                  </a:solidFill>
                  <a:prstDash val="solid"/>
                  <a:round/>
                  <a:headEnd/>
                  <a:tailEnd/>
                </a:ln>
              </p:spPr>
              <p:txBody>
                <a:bodyPr/>
                <a:lstStyle/>
                <a:p>
                  <a:endParaRPr lang="en-US"/>
                </a:p>
              </p:txBody>
            </p:sp>
            <p:sp>
              <p:nvSpPr>
                <p:cNvPr id="21755" name="Freeform 505"/>
                <p:cNvSpPr>
                  <a:spLocks noEditPoints="1"/>
                </p:cNvSpPr>
                <p:nvPr/>
              </p:nvSpPr>
              <p:spPr bwMode="auto">
                <a:xfrm>
                  <a:off x="2840" y="1371"/>
                  <a:ext cx="29" cy="25"/>
                </a:xfrm>
                <a:custGeom>
                  <a:avLst/>
                  <a:gdLst>
                    <a:gd name="T0" fmla="*/ 1 w 57"/>
                    <a:gd name="T1" fmla="*/ 1 h 49"/>
                    <a:gd name="T2" fmla="*/ 1 w 57"/>
                    <a:gd name="T3" fmla="*/ 1 h 49"/>
                    <a:gd name="T4" fmla="*/ 1 w 57"/>
                    <a:gd name="T5" fmla="*/ 1 h 49"/>
                    <a:gd name="T6" fmla="*/ 1 w 57"/>
                    <a:gd name="T7" fmla="*/ 1 h 49"/>
                    <a:gd name="T8" fmla="*/ 1 w 57"/>
                    <a:gd name="T9" fmla="*/ 1 h 49"/>
                    <a:gd name="T10" fmla="*/ 1 w 57"/>
                    <a:gd name="T11" fmla="*/ 1 h 49"/>
                    <a:gd name="T12" fmla="*/ 1 w 57"/>
                    <a:gd name="T13" fmla="*/ 1 h 49"/>
                    <a:gd name="T14" fmla="*/ 1 w 57"/>
                    <a:gd name="T15" fmla="*/ 1 h 49"/>
                    <a:gd name="T16" fmla="*/ 1 w 57"/>
                    <a:gd name="T17" fmla="*/ 1 h 49"/>
                    <a:gd name="T18" fmla="*/ 1 w 57"/>
                    <a:gd name="T19" fmla="*/ 1 h 49"/>
                    <a:gd name="T20" fmla="*/ 1 w 57"/>
                    <a:gd name="T21" fmla="*/ 1 h 49"/>
                    <a:gd name="T22" fmla="*/ 1 w 57"/>
                    <a:gd name="T23" fmla="*/ 1 h 49"/>
                    <a:gd name="T24" fmla="*/ 1 w 57"/>
                    <a:gd name="T25" fmla="*/ 1 h 49"/>
                    <a:gd name="T26" fmla="*/ 1 w 57"/>
                    <a:gd name="T27" fmla="*/ 1 h 49"/>
                    <a:gd name="T28" fmla="*/ 1 w 57"/>
                    <a:gd name="T29" fmla="*/ 1 h 49"/>
                    <a:gd name="T30" fmla="*/ 1 w 57"/>
                    <a:gd name="T31" fmla="*/ 1 h 49"/>
                    <a:gd name="T32" fmla="*/ 1 w 57"/>
                    <a:gd name="T33" fmla="*/ 1 h 49"/>
                    <a:gd name="T34" fmla="*/ 1 w 57"/>
                    <a:gd name="T35" fmla="*/ 1 h 49"/>
                    <a:gd name="T36" fmla="*/ 1 w 57"/>
                    <a:gd name="T37" fmla="*/ 1 h 49"/>
                    <a:gd name="T38" fmla="*/ 1 w 57"/>
                    <a:gd name="T39" fmla="*/ 1 h 49"/>
                    <a:gd name="T40" fmla="*/ 1 w 57"/>
                    <a:gd name="T41" fmla="*/ 1 h 49"/>
                    <a:gd name="T42" fmla="*/ 1 w 57"/>
                    <a:gd name="T43" fmla="*/ 1 h 49"/>
                    <a:gd name="T44" fmla="*/ 1 w 57"/>
                    <a:gd name="T45" fmla="*/ 1 h 49"/>
                    <a:gd name="T46" fmla="*/ 1 w 57"/>
                    <a:gd name="T47" fmla="*/ 1 h 49"/>
                    <a:gd name="T48" fmla="*/ 1 w 57"/>
                    <a:gd name="T49" fmla="*/ 1 h 49"/>
                    <a:gd name="T50" fmla="*/ 1 w 57"/>
                    <a:gd name="T51" fmla="*/ 1 h 49"/>
                    <a:gd name="T52" fmla="*/ 1 w 57"/>
                    <a:gd name="T53" fmla="*/ 1 h 49"/>
                    <a:gd name="T54" fmla="*/ 1 w 57"/>
                    <a:gd name="T55" fmla="*/ 1 h 49"/>
                    <a:gd name="T56" fmla="*/ 1 w 57"/>
                    <a:gd name="T57" fmla="*/ 1 h 49"/>
                    <a:gd name="T58" fmla="*/ 0 w 57"/>
                    <a:gd name="T59" fmla="*/ 1 h 49"/>
                    <a:gd name="T60" fmla="*/ 1 w 57"/>
                    <a:gd name="T61" fmla="*/ 1 h 49"/>
                    <a:gd name="T62" fmla="*/ 1 w 57"/>
                    <a:gd name="T63" fmla="*/ 1 h 49"/>
                    <a:gd name="T64" fmla="*/ 1 w 57"/>
                    <a:gd name="T65" fmla="*/ 1 h 49"/>
                    <a:gd name="T66" fmla="*/ 1 w 57"/>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49"/>
                    <a:gd name="T104" fmla="*/ 57 w 57"/>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49">
                      <a:moveTo>
                        <a:pt x="29" y="15"/>
                      </a:moveTo>
                      <a:lnTo>
                        <a:pt x="32" y="23"/>
                      </a:lnTo>
                      <a:lnTo>
                        <a:pt x="33" y="28"/>
                      </a:lnTo>
                      <a:lnTo>
                        <a:pt x="33" y="33"/>
                      </a:lnTo>
                      <a:lnTo>
                        <a:pt x="35" y="35"/>
                      </a:lnTo>
                      <a:lnTo>
                        <a:pt x="36" y="37"/>
                      </a:lnTo>
                      <a:lnTo>
                        <a:pt x="39" y="40"/>
                      </a:lnTo>
                      <a:lnTo>
                        <a:pt x="40" y="40"/>
                      </a:lnTo>
                      <a:lnTo>
                        <a:pt x="44" y="39"/>
                      </a:lnTo>
                      <a:lnTo>
                        <a:pt x="47" y="37"/>
                      </a:lnTo>
                      <a:lnTo>
                        <a:pt x="48" y="35"/>
                      </a:lnTo>
                      <a:lnTo>
                        <a:pt x="48" y="27"/>
                      </a:lnTo>
                      <a:lnTo>
                        <a:pt x="47" y="24"/>
                      </a:lnTo>
                      <a:lnTo>
                        <a:pt x="47" y="21"/>
                      </a:lnTo>
                      <a:lnTo>
                        <a:pt x="44" y="17"/>
                      </a:lnTo>
                      <a:lnTo>
                        <a:pt x="40" y="16"/>
                      </a:lnTo>
                      <a:lnTo>
                        <a:pt x="39" y="15"/>
                      </a:lnTo>
                      <a:lnTo>
                        <a:pt x="29" y="15"/>
                      </a:lnTo>
                      <a:close/>
                      <a:moveTo>
                        <a:pt x="56" y="0"/>
                      </a:moveTo>
                      <a:lnTo>
                        <a:pt x="56" y="9"/>
                      </a:lnTo>
                      <a:lnTo>
                        <a:pt x="53" y="12"/>
                      </a:lnTo>
                      <a:lnTo>
                        <a:pt x="49" y="13"/>
                      </a:lnTo>
                      <a:lnTo>
                        <a:pt x="52" y="16"/>
                      </a:lnTo>
                      <a:lnTo>
                        <a:pt x="53" y="20"/>
                      </a:lnTo>
                      <a:lnTo>
                        <a:pt x="57" y="28"/>
                      </a:lnTo>
                      <a:lnTo>
                        <a:pt x="57" y="37"/>
                      </a:lnTo>
                      <a:lnTo>
                        <a:pt x="55" y="41"/>
                      </a:lnTo>
                      <a:lnTo>
                        <a:pt x="53" y="45"/>
                      </a:lnTo>
                      <a:lnTo>
                        <a:pt x="49" y="48"/>
                      </a:lnTo>
                      <a:lnTo>
                        <a:pt x="45" y="49"/>
                      </a:lnTo>
                      <a:lnTo>
                        <a:pt x="39" y="49"/>
                      </a:lnTo>
                      <a:lnTo>
                        <a:pt x="36" y="48"/>
                      </a:lnTo>
                      <a:lnTo>
                        <a:pt x="35" y="47"/>
                      </a:lnTo>
                      <a:lnTo>
                        <a:pt x="32" y="45"/>
                      </a:lnTo>
                      <a:lnTo>
                        <a:pt x="31" y="45"/>
                      </a:lnTo>
                      <a:lnTo>
                        <a:pt x="27" y="41"/>
                      </a:lnTo>
                      <a:lnTo>
                        <a:pt x="27" y="40"/>
                      </a:lnTo>
                      <a:lnTo>
                        <a:pt x="25" y="37"/>
                      </a:lnTo>
                      <a:lnTo>
                        <a:pt x="25" y="35"/>
                      </a:lnTo>
                      <a:lnTo>
                        <a:pt x="24" y="32"/>
                      </a:lnTo>
                      <a:lnTo>
                        <a:pt x="24" y="29"/>
                      </a:lnTo>
                      <a:lnTo>
                        <a:pt x="23" y="24"/>
                      </a:lnTo>
                      <a:lnTo>
                        <a:pt x="23" y="19"/>
                      </a:lnTo>
                      <a:lnTo>
                        <a:pt x="21" y="15"/>
                      </a:lnTo>
                      <a:lnTo>
                        <a:pt x="16" y="15"/>
                      </a:lnTo>
                      <a:lnTo>
                        <a:pt x="13" y="16"/>
                      </a:lnTo>
                      <a:lnTo>
                        <a:pt x="12" y="16"/>
                      </a:lnTo>
                      <a:lnTo>
                        <a:pt x="10" y="19"/>
                      </a:lnTo>
                      <a:lnTo>
                        <a:pt x="9" y="23"/>
                      </a:lnTo>
                      <a:lnTo>
                        <a:pt x="9" y="29"/>
                      </a:lnTo>
                      <a:lnTo>
                        <a:pt x="10" y="32"/>
                      </a:lnTo>
                      <a:lnTo>
                        <a:pt x="10" y="35"/>
                      </a:lnTo>
                      <a:lnTo>
                        <a:pt x="13" y="37"/>
                      </a:lnTo>
                      <a:lnTo>
                        <a:pt x="17" y="39"/>
                      </a:lnTo>
                      <a:lnTo>
                        <a:pt x="16" y="48"/>
                      </a:lnTo>
                      <a:lnTo>
                        <a:pt x="5" y="43"/>
                      </a:lnTo>
                      <a:lnTo>
                        <a:pt x="4" y="40"/>
                      </a:lnTo>
                      <a:lnTo>
                        <a:pt x="2" y="36"/>
                      </a:lnTo>
                      <a:lnTo>
                        <a:pt x="1" y="31"/>
                      </a:lnTo>
                      <a:lnTo>
                        <a:pt x="0" y="24"/>
                      </a:lnTo>
                      <a:lnTo>
                        <a:pt x="0" y="16"/>
                      </a:lnTo>
                      <a:lnTo>
                        <a:pt x="4" y="8"/>
                      </a:lnTo>
                      <a:lnTo>
                        <a:pt x="5" y="7"/>
                      </a:lnTo>
                      <a:lnTo>
                        <a:pt x="12" y="4"/>
                      </a:lnTo>
                      <a:lnTo>
                        <a:pt x="37" y="4"/>
                      </a:lnTo>
                      <a:lnTo>
                        <a:pt x="43" y="3"/>
                      </a:lnTo>
                      <a:lnTo>
                        <a:pt x="48" y="3"/>
                      </a:lnTo>
                      <a:lnTo>
                        <a:pt x="56" y="0"/>
                      </a:lnTo>
                      <a:close/>
                    </a:path>
                  </a:pathLst>
                </a:custGeom>
                <a:solidFill>
                  <a:srgbClr val="000000"/>
                </a:solidFill>
                <a:ln w="0">
                  <a:solidFill>
                    <a:srgbClr val="000000"/>
                  </a:solidFill>
                  <a:prstDash val="solid"/>
                  <a:round/>
                  <a:headEnd/>
                  <a:tailEnd/>
                </a:ln>
              </p:spPr>
              <p:txBody>
                <a:bodyPr/>
                <a:lstStyle/>
                <a:p>
                  <a:endParaRPr lang="en-US"/>
                </a:p>
              </p:txBody>
            </p:sp>
            <p:sp>
              <p:nvSpPr>
                <p:cNvPr id="21756" name="Freeform 506"/>
                <p:cNvSpPr>
                  <a:spLocks/>
                </p:cNvSpPr>
                <p:nvPr/>
              </p:nvSpPr>
              <p:spPr bwMode="auto">
                <a:xfrm>
                  <a:off x="2840" y="1345"/>
                  <a:ext cx="29" cy="22"/>
                </a:xfrm>
                <a:custGeom>
                  <a:avLst/>
                  <a:gdLst>
                    <a:gd name="T0" fmla="*/ 1 w 57"/>
                    <a:gd name="T1" fmla="*/ 0 h 44"/>
                    <a:gd name="T2" fmla="*/ 1 w 57"/>
                    <a:gd name="T3" fmla="*/ 0 h 44"/>
                    <a:gd name="T4" fmla="*/ 1 w 57"/>
                    <a:gd name="T5" fmla="*/ 1 h 44"/>
                    <a:gd name="T6" fmla="*/ 1 w 57"/>
                    <a:gd name="T7" fmla="*/ 1 h 44"/>
                    <a:gd name="T8" fmla="*/ 1 w 57"/>
                    <a:gd name="T9" fmla="*/ 1 h 44"/>
                    <a:gd name="T10" fmla="*/ 1 w 57"/>
                    <a:gd name="T11" fmla="*/ 1 h 44"/>
                    <a:gd name="T12" fmla="*/ 1 w 57"/>
                    <a:gd name="T13" fmla="*/ 1 h 44"/>
                    <a:gd name="T14" fmla="*/ 1 w 57"/>
                    <a:gd name="T15" fmla="*/ 1 h 44"/>
                    <a:gd name="T16" fmla="*/ 1 w 57"/>
                    <a:gd name="T17" fmla="*/ 1 h 44"/>
                    <a:gd name="T18" fmla="*/ 1 w 57"/>
                    <a:gd name="T19" fmla="*/ 1 h 44"/>
                    <a:gd name="T20" fmla="*/ 1 w 57"/>
                    <a:gd name="T21" fmla="*/ 1 h 44"/>
                    <a:gd name="T22" fmla="*/ 1 w 57"/>
                    <a:gd name="T23" fmla="*/ 1 h 44"/>
                    <a:gd name="T24" fmla="*/ 1 w 57"/>
                    <a:gd name="T25" fmla="*/ 1 h 44"/>
                    <a:gd name="T26" fmla="*/ 1 w 57"/>
                    <a:gd name="T27" fmla="*/ 1 h 44"/>
                    <a:gd name="T28" fmla="*/ 1 w 57"/>
                    <a:gd name="T29" fmla="*/ 1 h 44"/>
                    <a:gd name="T30" fmla="*/ 1 w 57"/>
                    <a:gd name="T31" fmla="*/ 1 h 44"/>
                    <a:gd name="T32" fmla="*/ 1 w 57"/>
                    <a:gd name="T33" fmla="*/ 1 h 44"/>
                    <a:gd name="T34" fmla="*/ 1 w 57"/>
                    <a:gd name="T35" fmla="*/ 1 h 44"/>
                    <a:gd name="T36" fmla="*/ 1 w 57"/>
                    <a:gd name="T37" fmla="*/ 1 h 44"/>
                    <a:gd name="T38" fmla="*/ 1 w 57"/>
                    <a:gd name="T39" fmla="*/ 1 h 44"/>
                    <a:gd name="T40" fmla="*/ 1 w 57"/>
                    <a:gd name="T41" fmla="*/ 1 h 44"/>
                    <a:gd name="T42" fmla="*/ 1 w 57"/>
                    <a:gd name="T43" fmla="*/ 1 h 44"/>
                    <a:gd name="T44" fmla="*/ 1 w 57"/>
                    <a:gd name="T45" fmla="*/ 1 h 44"/>
                    <a:gd name="T46" fmla="*/ 1 w 57"/>
                    <a:gd name="T47" fmla="*/ 1 h 44"/>
                    <a:gd name="T48" fmla="*/ 1 w 57"/>
                    <a:gd name="T49" fmla="*/ 1 h 44"/>
                    <a:gd name="T50" fmla="*/ 1 w 57"/>
                    <a:gd name="T51" fmla="*/ 1 h 44"/>
                    <a:gd name="T52" fmla="*/ 1 w 57"/>
                    <a:gd name="T53" fmla="*/ 1 h 44"/>
                    <a:gd name="T54" fmla="*/ 1 w 57"/>
                    <a:gd name="T55" fmla="*/ 1 h 44"/>
                    <a:gd name="T56" fmla="*/ 1 w 57"/>
                    <a:gd name="T57" fmla="*/ 1 h 44"/>
                    <a:gd name="T58" fmla="*/ 1 w 57"/>
                    <a:gd name="T59" fmla="*/ 1 h 44"/>
                    <a:gd name="T60" fmla="*/ 1 w 57"/>
                    <a:gd name="T61" fmla="*/ 1 h 44"/>
                    <a:gd name="T62" fmla="*/ 1 w 57"/>
                    <a:gd name="T63" fmla="*/ 1 h 44"/>
                    <a:gd name="T64" fmla="*/ 1 w 57"/>
                    <a:gd name="T65" fmla="*/ 1 h 44"/>
                    <a:gd name="T66" fmla="*/ 1 w 57"/>
                    <a:gd name="T67" fmla="*/ 1 h 44"/>
                    <a:gd name="T68" fmla="*/ 1 w 57"/>
                    <a:gd name="T69" fmla="*/ 1 h 44"/>
                    <a:gd name="T70" fmla="*/ 1 w 57"/>
                    <a:gd name="T71" fmla="*/ 1 h 44"/>
                    <a:gd name="T72" fmla="*/ 0 w 57"/>
                    <a:gd name="T73" fmla="*/ 1 h 44"/>
                    <a:gd name="T74" fmla="*/ 0 w 57"/>
                    <a:gd name="T75" fmla="*/ 1 h 44"/>
                    <a:gd name="T76" fmla="*/ 1 w 57"/>
                    <a:gd name="T77" fmla="*/ 1 h 44"/>
                    <a:gd name="T78" fmla="*/ 1 w 57"/>
                    <a:gd name="T79" fmla="*/ 1 h 44"/>
                    <a:gd name="T80" fmla="*/ 1 w 57"/>
                    <a:gd name="T81" fmla="*/ 1 h 44"/>
                    <a:gd name="T82" fmla="*/ 1 w 57"/>
                    <a:gd name="T83" fmla="*/ 1 h 44"/>
                    <a:gd name="T84" fmla="*/ 1 w 57"/>
                    <a:gd name="T85" fmla="*/ 1 h 44"/>
                    <a:gd name="T86" fmla="*/ 1 w 57"/>
                    <a:gd name="T87" fmla="*/ 1 h 44"/>
                    <a:gd name="T88" fmla="*/ 1 w 57"/>
                    <a:gd name="T89" fmla="*/ 1 h 44"/>
                    <a:gd name="T90" fmla="*/ 1 w 57"/>
                    <a:gd name="T91" fmla="*/ 1 h 44"/>
                    <a:gd name="T92" fmla="*/ 1 w 57"/>
                    <a:gd name="T93" fmla="*/ 1 h 44"/>
                    <a:gd name="T94" fmla="*/ 1 w 57"/>
                    <a:gd name="T95" fmla="*/ 1 h 44"/>
                    <a:gd name="T96" fmla="*/ 1 w 57"/>
                    <a:gd name="T97" fmla="*/ 1 h 44"/>
                    <a:gd name="T98" fmla="*/ 1 w 57"/>
                    <a:gd name="T99" fmla="*/ 1 h 44"/>
                    <a:gd name="T100" fmla="*/ 1 w 57"/>
                    <a:gd name="T101" fmla="*/ 1 h 44"/>
                    <a:gd name="T102" fmla="*/ 1 w 57"/>
                    <a:gd name="T103" fmla="*/ 1 h 44"/>
                    <a:gd name="T104" fmla="*/ 1 w 57"/>
                    <a:gd name="T105" fmla="*/ 1 h 44"/>
                    <a:gd name="T106" fmla="*/ 1 w 57"/>
                    <a:gd name="T107" fmla="*/ 1 h 44"/>
                    <a:gd name="T108" fmla="*/ 1 w 57"/>
                    <a:gd name="T109" fmla="*/ 1 h 44"/>
                    <a:gd name="T110" fmla="*/ 1 w 57"/>
                    <a:gd name="T111" fmla="*/ 1 h 44"/>
                    <a:gd name="T112" fmla="*/ 1 w 57"/>
                    <a:gd name="T113" fmla="*/ 1 h 44"/>
                    <a:gd name="T114" fmla="*/ 1 w 57"/>
                    <a:gd name="T115" fmla="*/ 1 h 44"/>
                    <a:gd name="T116" fmla="*/ 1 w 57"/>
                    <a:gd name="T117" fmla="*/ 1 h 44"/>
                    <a:gd name="T118" fmla="*/ 1 w 57"/>
                    <a:gd name="T119" fmla="*/ 1 h 44"/>
                    <a:gd name="T120" fmla="*/ 1 w 57"/>
                    <a:gd name="T121" fmla="*/ 1 h 44"/>
                    <a:gd name="T122" fmla="*/ 1 w 57"/>
                    <a:gd name="T123" fmla="*/ 0 h 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
                    <a:gd name="T187" fmla="*/ 0 h 44"/>
                    <a:gd name="T188" fmla="*/ 57 w 57"/>
                    <a:gd name="T189" fmla="*/ 44 h 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 h="44">
                      <a:moveTo>
                        <a:pt x="35" y="0"/>
                      </a:moveTo>
                      <a:lnTo>
                        <a:pt x="45" y="0"/>
                      </a:lnTo>
                      <a:lnTo>
                        <a:pt x="48" y="1"/>
                      </a:lnTo>
                      <a:lnTo>
                        <a:pt x="53" y="7"/>
                      </a:lnTo>
                      <a:lnTo>
                        <a:pt x="55" y="9"/>
                      </a:lnTo>
                      <a:lnTo>
                        <a:pt x="57" y="17"/>
                      </a:lnTo>
                      <a:lnTo>
                        <a:pt x="57" y="28"/>
                      </a:lnTo>
                      <a:lnTo>
                        <a:pt x="55" y="33"/>
                      </a:lnTo>
                      <a:lnTo>
                        <a:pt x="53" y="37"/>
                      </a:lnTo>
                      <a:lnTo>
                        <a:pt x="45" y="43"/>
                      </a:lnTo>
                      <a:lnTo>
                        <a:pt x="40" y="44"/>
                      </a:lnTo>
                      <a:lnTo>
                        <a:pt x="39" y="35"/>
                      </a:lnTo>
                      <a:lnTo>
                        <a:pt x="47" y="31"/>
                      </a:lnTo>
                      <a:lnTo>
                        <a:pt x="48" y="27"/>
                      </a:lnTo>
                      <a:lnTo>
                        <a:pt x="48" y="17"/>
                      </a:lnTo>
                      <a:lnTo>
                        <a:pt x="47" y="15"/>
                      </a:lnTo>
                      <a:lnTo>
                        <a:pt x="47" y="12"/>
                      </a:lnTo>
                      <a:lnTo>
                        <a:pt x="44" y="11"/>
                      </a:lnTo>
                      <a:lnTo>
                        <a:pt x="40" y="9"/>
                      </a:lnTo>
                      <a:lnTo>
                        <a:pt x="37" y="11"/>
                      </a:lnTo>
                      <a:lnTo>
                        <a:pt x="36" y="12"/>
                      </a:lnTo>
                      <a:lnTo>
                        <a:pt x="35" y="15"/>
                      </a:lnTo>
                      <a:lnTo>
                        <a:pt x="35" y="17"/>
                      </a:lnTo>
                      <a:lnTo>
                        <a:pt x="33" y="21"/>
                      </a:lnTo>
                      <a:lnTo>
                        <a:pt x="31" y="32"/>
                      </a:lnTo>
                      <a:lnTo>
                        <a:pt x="28" y="35"/>
                      </a:lnTo>
                      <a:lnTo>
                        <a:pt x="25" y="40"/>
                      </a:lnTo>
                      <a:lnTo>
                        <a:pt x="20" y="43"/>
                      </a:lnTo>
                      <a:lnTo>
                        <a:pt x="16" y="44"/>
                      </a:lnTo>
                      <a:lnTo>
                        <a:pt x="12" y="43"/>
                      </a:lnTo>
                      <a:lnTo>
                        <a:pt x="9" y="43"/>
                      </a:lnTo>
                      <a:lnTo>
                        <a:pt x="6" y="41"/>
                      </a:lnTo>
                      <a:lnTo>
                        <a:pt x="5" y="39"/>
                      </a:lnTo>
                      <a:lnTo>
                        <a:pt x="4" y="37"/>
                      </a:lnTo>
                      <a:lnTo>
                        <a:pt x="2" y="35"/>
                      </a:lnTo>
                      <a:lnTo>
                        <a:pt x="1" y="31"/>
                      </a:lnTo>
                      <a:lnTo>
                        <a:pt x="0" y="29"/>
                      </a:lnTo>
                      <a:lnTo>
                        <a:pt x="0" y="19"/>
                      </a:lnTo>
                      <a:lnTo>
                        <a:pt x="1" y="16"/>
                      </a:lnTo>
                      <a:lnTo>
                        <a:pt x="2" y="12"/>
                      </a:lnTo>
                      <a:lnTo>
                        <a:pt x="4" y="9"/>
                      </a:lnTo>
                      <a:lnTo>
                        <a:pt x="6" y="7"/>
                      </a:lnTo>
                      <a:lnTo>
                        <a:pt x="10" y="4"/>
                      </a:lnTo>
                      <a:lnTo>
                        <a:pt x="16" y="3"/>
                      </a:lnTo>
                      <a:lnTo>
                        <a:pt x="16" y="12"/>
                      </a:lnTo>
                      <a:lnTo>
                        <a:pt x="14" y="13"/>
                      </a:lnTo>
                      <a:lnTo>
                        <a:pt x="12" y="15"/>
                      </a:lnTo>
                      <a:lnTo>
                        <a:pt x="9" y="17"/>
                      </a:lnTo>
                      <a:lnTo>
                        <a:pt x="9" y="27"/>
                      </a:lnTo>
                      <a:lnTo>
                        <a:pt x="10" y="29"/>
                      </a:lnTo>
                      <a:lnTo>
                        <a:pt x="10" y="31"/>
                      </a:lnTo>
                      <a:lnTo>
                        <a:pt x="13" y="33"/>
                      </a:lnTo>
                      <a:lnTo>
                        <a:pt x="17" y="33"/>
                      </a:lnTo>
                      <a:lnTo>
                        <a:pt x="17" y="32"/>
                      </a:lnTo>
                      <a:lnTo>
                        <a:pt x="19" y="32"/>
                      </a:lnTo>
                      <a:lnTo>
                        <a:pt x="20" y="31"/>
                      </a:lnTo>
                      <a:lnTo>
                        <a:pt x="20" y="28"/>
                      </a:lnTo>
                      <a:lnTo>
                        <a:pt x="23" y="23"/>
                      </a:lnTo>
                      <a:lnTo>
                        <a:pt x="25" y="12"/>
                      </a:lnTo>
                      <a:lnTo>
                        <a:pt x="29" y="4"/>
                      </a:lnTo>
                      <a:lnTo>
                        <a:pt x="32" y="1"/>
                      </a:lnTo>
                      <a:lnTo>
                        <a:pt x="35" y="0"/>
                      </a:lnTo>
                      <a:close/>
                    </a:path>
                  </a:pathLst>
                </a:custGeom>
                <a:solidFill>
                  <a:srgbClr val="000000"/>
                </a:solidFill>
                <a:ln w="0">
                  <a:solidFill>
                    <a:srgbClr val="000000"/>
                  </a:solidFill>
                  <a:prstDash val="solid"/>
                  <a:round/>
                  <a:headEnd/>
                  <a:tailEnd/>
                </a:ln>
              </p:spPr>
              <p:txBody>
                <a:bodyPr/>
                <a:lstStyle/>
                <a:p>
                  <a:endParaRPr lang="en-US"/>
                </a:p>
              </p:txBody>
            </p:sp>
            <p:sp>
              <p:nvSpPr>
                <p:cNvPr id="21757" name="Freeform 507"/>
                <p:cNvSpPr>
                  <a:spLocks noEditPoints="1"/>
                </p:cNvSpPr>
                <p:nvPr/>
              </p:nvSpPr>
              <p:spPr bwMode="auto">
                <a:xfrm>
                  <a:off x="2840" y="1316"/>
                  <a:ext cx="29" cy="25"/>
                </a:xfrm>
                <a:custGeom>
                  <a:avLst/>
                  <a:gdLst>
                    <a:gd name="T0" fmla="*/ 1 w 57"/>
                    <a:gd name="T1" fmla="*/ 0 h 51"/>
                    <a:gd name="T2" fmla="*/ 1 w 57"/>
                    <a:gd name="T3" fmla="*/ 0 h 51"/>
                    <a:gd name="T4" fmla="*/ 1 w 57"/>
                    <a:gd name="T5" fmla="*/ 0 h 51"/>
                    <a:gd name="T6" fmla="*/ 1 w 57"/>
                    <a:gd name="T7" fmla="*/ 0 h 51"/>
                    <a:gd name="T8" fmla="*/ 1 w 57"/>
                    <a:gd name="T9" fmla="*/ 0 h 51"/>
                    <a:gd name="T10" fmla="*/ 1 w 57"/>
                    <a:gd name="T11" fmla="*/ 0 h 51"/>
                    <a:gd name="T12" fmla="*/ 1 w 57"/>
                    <a:gd name="T13" fmla="*/ 0 h 51"/>
                    <a:gd name="T14" fmla="*/ 1 w 57"/>
                    <a:gd name="T15" fmla="*/ 0 h 51"/>
                    <a:gd name="T16" fmla="*/ 1 w 57"/>
                    <a:gd name="T17" fmla="*/ 0 h 51"/>
                    <a:gd name="T18" fmla="*/ 1 w 57"/>
                    <a:gd name="T19" fmla="*/ 0 h 51"/>
                    <a:gd name="T20" fmla="*/ 1 w 57"/>
                    <a:gd name="T21" fmla="*/ 0 h 51"/>
                    <a:gd name="T22" fmla="*/ 1 w 57"/>
                    <a:gd name="T23" fmla="*/ 0 h 51"/>
                    <a:gd name="T24" fmla="*/ 1 w 57"/>
                    <a:gd name="T25" fmla="*/ 0 h 51"/>
                    <a:gd name="T26" fmla="*/ 1 w 57"/>
                    <a:gd name="T27" fmla="*/ 0 h 51"/>
                    <a:gd name="T28" fmla="*/ 1 w 57"/>
                    <a:gd name="T29" fmla="*/ 0 h 51"/>
                    <a:gd name="T30" fmla="*/ 1 w 57"/>
                    <a:gd name="T31" fmla="*/ 0 h 51"/>
                    <a:gd name="T32" fmla="*/ 1 w 57"/>
                    <a:gd name="T33" fmla="*/ 0 h 51"/>
                    <a:gd name="T34" fmla="*/ 1 w 57"/>
                    <a:gd name="T35" fmla="*/ 0 h 51"/>
                    <a:gd name="T36" fmla="*/ 1 w 57"/>
                    <a:gd name="T37" fmla="*/ 0 h 51"/>
                    <a:gd name="T38" fmla="*/ 1 w 57"/>
                    <a:gd name="T39" fmla="*/ 0 h 51"/>
                    <a:gd name="T40" fmla="*/ 1 w 57"/>
                    <a:gd name="T41" fmla="*/ 0 h 51"/>
                    <a:gd name="T42" fmla="*/ 1 w 57"/>
                    <a:gd name="T43" fmla="*/ 0 h 51"/>
                    <a:gd name="T44" fmla="*/ 1 w 57"/>
                    <a:gd name="T45" fmla="*/ 0 h 51"/>
                    <a:gd name="T46" fmla="*/ 1 w 57"/>
                    <a:gd name="T47" fmla="*/ 0 h 51"/>
                    <a:gd name="T48" fmla="*/ 1 w 57"/>
                    <a:gd name="T49" fmla="*/ 0 h 51"/>
                    <a:gd name="T50" fmla="*/ 1 w 57"/>
                    <a:gd name="T51" fmla="*/ 0 h 51"/>
                    <a:gd name="T52" fmla="*/ 1 w 57"/>
                    <a:gd name="T53" fmla="*/ 0 h 51"/>
                    <a:gd name="T54" fmla="*/ 1 w 57"/>
                    <a:gd name="T55" fmla="*/ 0 h 51"/>
                    <a:gd name="T56" fmla="*/ 1 w 57"/>
                    <a:gd name="T57" fmla="*/ 0 h 51"/>
                    <a:gd name="T58" fmla="*/ 1 w 57"/>
                    <a:gd name="T59" fmla="*/ 0 h 51"/>
                    <a:gd name="T60" fmla="*/ 1 w 57"/>
                    <a:gd name="T61" fmla="*/ 0 h 51"/>
                    <a:gd name="T62" fmla="*/ 1 w 57"/>
                    <a:gd name="T63" fmla="*/ 0 h 51"/>
                    <a:gd name="T64" fmla="*/ 1 w 57"/>
                    <a:gd name="T65" fmla="*/ 0 h 51"/>
                    <a:gd name="T66" fmla="*/ 1 w 57"/>
                    <a:gd name="T67" fmla="*/ 0 h 51"/>
                    <a:gd name="T68" fmla="*/ 1 w 57"/>
                    <a:gd name="T69" fmla="*/ 0 h 51"/>
                    <a:gd name="T70" fmla="*/ 1 w 57"/>
                    <a:gd name="T71" fmla="*/ 0 h 51"/>
                    <a:gd name="T72" fmla="*/ 1 w 57"/>
                    <a:gd name="T73" fmla="*/ 0 h 51"/>
                    <a:gd name="T74" fmla="*/ 1 w 57"/>
                    <a:gd name="T75" fmla="*/ 0 h 51"/>
                    <a:gd name="T76" fmla="*/ 1 w 57"/>
                    <a:gd name="T77" fmla="*/ 0 h 51"/>
                    <a:gd name="T78" fmla="*/ 1 w 57"/>
                    <a:gd name="T79" fmla="*/ 0 h 51"/>
                    <a:gd name="T80" fmla="*/ 1 w 57"/>
                    <a:gd name="T81" fmla="*/ 0 h 51"/>
                    <a:gd name="T82" fmla="*/ 1 w 57"/>
                    <a:gd name="T83" fmla="*/ 0 h 51"/>
                    <a:gd name="T84" fmla="*/ 1 w 57"/>
                    <a:gd name="T85" fmla="*/ 0 h 51"/>
                    <a:gd name="T86" fmla="*/ 1 w 57"/>
                    <a:gd name="T87" fmla="*/ 0 h 51"/>
                    <a:gd name="T88" fmla="*/ 0 w 57"/>
                    <a:gd name="T89" fmla="*/ 0 h 51"/>
                    <a:gd name="T90" fmla="*/ 0 w 57"/>
                    <a:gd name="T91" fmla="*/ 0 h 51"/>
                    <a:gd name="T92" fmla="*/ 1 w 57"/>
                    <a:gd name="T93" fmla="*/ 0 h 51"/>
                    <a:gd name="T94" fmla="*/ 1 w 57"/>
                    <a:gd name="T95" fmla="*/ 0 h 51"/>
                    <a:gd name="T96" fmla="*/ 1 w 57"/>
                    <a:gd name="T97" fmla="*/ 0 h 51"/>
                    <a:gd name="T98" fmla="*/ 1 w 57"/>
                    <a:gd name="T99" fmla="*/ 0 h 51"/>
                    <a:gd name="T100" fmla="*/ 1 w 57"/>
                    <a:gd name="T101" fmla="*/ 0 h 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
                    <a:gd name="T154" fmla="*/ 0 h 51"/>
                    <a:gd name="T155" fmla="*/ 57 w 57"/>
                    <a:gd name="T156" fmla="*/ 51 h 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 h="51">
                      <a:moveTo>
                        <a:pt x="23" y="10"/>
                      </a:moveTo>
                      <a:lnTo>
                        <a:pt x="19" y="11"/>
                      </a:lnTo>
                      <a:lnTo>
                        <a:pt x="13" y="14"/>
                      </a:lnTo>
                      <a:lnTo>
                        <a:pt x="10" y="16"/>
                      </a:lnTo>
                      <a:lnTo>
                        <a:pt x="9" y="20"/>
                      </a:lnTo>
                      <a:lnTo>
                        <a:pt x="9" y="30"/>
                      </a:lnTo>
                      <a:lnTo>
                        <a:pt x="10" y="34"/>
                      </a:lnTo>
                      <a:lnTo>
                        <a:pt x="12" y="36"/>
                      </a:lnTo>
                      <a:lnTo>
                        <a:pt x="14" y="39"/>
                      </a:lnTo>
                      <a:lnTo>
                        <a:pt x="19" y="40"/>
                      </a:lnTo>
                      <a:lnTo>
                        <a:pt x="23" y="40"/>
                      </a:lnTo>
                      <a:lnTo>
                        <a:pt x="23" y="10"/>
                      </a:lnTo>
                      <a:close/>
                      <a:moveTo>
                        <a:pt x="23" y="0"/>
                      </a:moveTo>
                      <a:lnTo>
                        <a:pt x="31" y="0"/>
                      </a:lnTo>
                      <a:lnTo>
                        <a:pt x="31" y="40"/>
                      </a:lnTo>
                      <a:lnTo>
                        <a:pt x="35" y="40"/>
                      </a:lnTo>
                      <a:lnTo>
                        <a:pt x="39" y="39"/>
                      </a:lnTo>
                      <a:lnTo>
                        <a:pt x="41" y="38"/>
                      </a:lnTo>
                      <a:lnTo>
                        <a:pt x="44" y="35"/>
                      </a:lnTo>
                      <a:lnTo>
                        <a:pt x="47" y="34"/>
                      </a:lnTo>
                      <a:lnTo>
                        <a:pt x="48" y="31"/>
                      </a:lnTo>
                      <a:lnTo>
                        <a:pt x="48" y="20"/>
                      </a:lnTo>
                      <a:lnTo>
                        <a:pt x="47" y="16"/>
                      </a:lnTo>
                      <a:lnTo>
                        <a:pt x="45" y="14"/>
                      </a:lnTo>
                      <a:lnTo>
                        <a:pt x="43" y="12"/>
                      </a:lnTo>
                      <a:lnTo>
                        <a:pt x="40" y="10"/>
                      </a:lnTo>
                      <a:lnTo>
                        <a:pt x="40" y="0"/>
                      </a:lnTo>
                      <a:lnTo>
                        <a:pt x="45" y="3"/>
                      </a:lnTo>
                      <a:lnTo>
                        <a:pt x="49" y="6"/>
                      </a:lnTo>
                      <a:lnTo>
                        <a:pt x="53" y="10"/>
                      </a:lnTo>
                      <a:lnTo>
                        <a:pt x="56" y="14"/>
                      </a:lnTo>
                      <a:lnTo>
                        <a:pt x="57" y="19"/>
                      </a:lnTo>
                      <a:lnTo>
                        <a:pt x="57" y="30"/>
                      </a:lnTo>
                      <a:lnTo>
                        <a:pt x="56" y="35"/>
                      </a:lnTo>
                      <a:lnTo>
                        <a:pt x="53" y="40"/>
                      </a:lnTo>
                      <a:lnTo>
                        <a:pt x="49" y="44"/>
                      </a:lnTo>
                      <a:lnTo>
                        <a:pt x="41" y="50"/>
                      </a:lnTo>
                      <a:lnTo>
                        <a:pt x="36" y="51"/>
                      </a:lnTo>
                      <a:lnTo>
                        <a:pt x="28" y="51"/>
                      </a:lnTo>
                      <a:lnTo>
                        <a:pt x="20" y="50"/>
                      </a:lnTo>
                      <a:lnTo>
                        <a:pt x="13" y="48"/>
                      </a:lnTo>
                      <a:lnTo>
                        <a:pt x="8" y="44"/>
                      </a:lnTo>
                      <a:lnTo>
                        <a:pt x="4" y="40"/>
                      </a:lnTo>
                      <a:lnTo>
                        <a:pt x="1" y="36"/>
                      </a:lnTo>
                      <a:lnTo>
                        <a:pt x="0" y="31"/>
                      </a:lnTo>
                      <a:lnTo>
                        <a:pt x="0" y="20"/>
                      </a:lnTo>
                      <a:lnTo>
                        <a:pt x="1" y="15"/>
                      </a:lnTo>
                      <a:lnTo>
                        <a:pt x="4" y="11"/>
                      </a:lnTo>
                      <a:lnTo>
                        <a:pt x="8" y="7"/>
                      </a:lnTo>
                      <a:lnTo>
                        <a:pt x="16" y="2"/>
                      </a:lnTo>
                      <a:lnTo>
                        <a:pt x="23" y="0"/>
                      </a:lnTo>
                      <a:close/>
                    </a:path>
                  </a:pathLst>
                </a:custGeom>
                <a:solidFill>
                  <a:srgbClr val="000000"/>
                </a:solidFill>
                <a:ln w="0">
                  <a:solidFill>
                    <a:srgbClr val="000000"/>
                  </a:solidFill>
                  <a:prstDash val="solid"/>
                  <a:round/>
                  <a:headEnd/>
                  <a:tailEnd/>
                </a:ln>
              </p:spPr>
              <p:txBody>
                <a:bodyPr/>
                <a:lstStyle/>
                <a:p>
                  <a:endParaRPr lang="en-US"/>
                </a:p>
              </p:txBody>
            </p:sp>
            <p:sp>
              <p:nvSpPr>
                <p:cNvPr id="21758" name="Freeform 508"/>
                <p:cNvSpPr>
                  <a:spLocks/>
                </p:cNvSpPr>
                <p:nvPr/>
              </p:nvSpPr>
              <p:spPr bwMode="auto">
                <a:xfrm>
                  <a:off x="2782" y="1282"/>
                  <a:ext cx="65" cy="16"/>
                </a:xfrm>
                <a:custGeom>
                  <a:avLst/>
                  <a:gdLst>
                    <a:gd name="T0" fmla="*/ 0 w 129"/>
                    <a:gd name="T1" fmla="*/ 0 h 34"/>
                    <a:gd name="T2" fmla="*/ 1 w 129"/>
                    <a:gd name="T3" fmla="*/ 0 h 34"/>
                    <a:gd name="T4" fmla="*/ 1 w 129"/>
                    <a:gd name="T5" fmla="*/ 0 h 34"/>
                    <a:gd name="T6" fmla="*/ 1 w 129"/>
                    <a:gd name="T7" fmla="*/ 0 h 34"/>
                    <a:gd name="T8" fmla="*/ 1 w 129"/>
                    <a:gd name="T9" fmla="*/ 0 h 34"/>
                    <a:gd name="T10" fmla="*/ 1 w 129"/>
                    <a:gd name="T11" fmla="*/ 0 h 34"/>
                    <a:gd name="T12" fmla="*/ 1 w 129"/>
                    <a:gd name="T13" fmla="*/ 0 h 34"/>
                    <a:gd name="T14" fmla="*/ 1 w 129"/>
                    <a:gd name="T15" fmla="*/ 0 h 34"/>
                    <a:gd name="T16" fmla="*/ 2 w 129"/>
                    <a:gd name="T17" fmla="*/ 0 h 34"/>
                    <a:gd name="T18" fmla="*/ 2 w 129"/>
                    <a:gd name="T19" fmla="*/ 0 h 34"/>
                    <a:gd name="T20" fmla="*/ 2 w 129"/>
                    <a:gd name="T21" fmla="*/ 0 h 34"/>
                    <a:gd name="T22" fmla="*/ 3 w 129"/>
                    <a:gd name="T23" fmla="*/ 0 h 34"/>
                    <a:gd name="T24" fmla="*/ 3 w 129"/>
                    <a:gd name="T25" fmla="*/ 0 h 34"/>
                    <a:gd name="T26" fmla="*/ 2 w 129"/>
                    <a:gd name="T27" fmla="*/ 0 h 34"/>
                    <a:gd name="T28" fmla="*/ 2 w 129"/>
                    <a:gd name="T29" fmla="*/ 0 h 34"/>
                    <a:gd name="T30" fmla="*/ 2 w 129"/>
                    <a:gd name="T31" fmla="*/ 0 h 34"/>
                    <a:gd name="T32" fmla="*/ 2 w 129"/>
                    <a:gd name="T33" fmla="*/ 0 h 34"/>
                    <a:gd name="T34" fmla="*/ 1 w 129"/>
                    <a:gd name="T35" fmla="*/ 0 h 34"/>
                    <a:gd name="T36" fmla="*/ 1 w 129"/>
                    <a:gd name="T37" fmla="*/ 0 h 34"/>
                    <a:gd name="T38" fmla="*/ 1 w 129"/>
                    <a:gd name="T39" fmla="*/ 0 h 34"/>
                    <a:gd name="T40" fmla="*/ 0 w 129"/>
                    <a:gd name="T41" fmla="*/ 0 h 34"/>
                    <a:gd name="T42" fmla="*/ 0 w 129"/>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4"/>
                    <a:gd name="T68" fmla="*/ 129 w 129"/>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4">
                      <a:moveTo>
                        <a:pt x="0" y="0"/>
                      </a:moveTo>
                      <a:lnTo>
                        <a:pt x="7" y="4"/>
                      </a:lnTo>
                      <a:lnTo>
                        <a:pt x="12" y="7"/>
                      </a:lnTo>
                      <a:lnTo>
                        <a:pt x="17" y="8"/>
                      </a:lnTo>
                      <a:lnTo>
                        <a:pt x="21" y="10"/>
                      </a:lnTo>
                      <a:lnTo>
                        <a:pt x="27" y="12"/>
                      </a:lnTo>
                      <a:lnTo>
                        <a:pt x="40" y="18"/>
                      </a:lnTo>
                      <a:lnTo>
                        <a:pt x="52" y="19"/>
                      </a:lnTo>
                      <a:lnTo>
                        <a:pt x="65" y="20"/>
                      </a:lnTo>
                      <a:lnTo>
                        <a:pt x="87" y="18"/>
                      </a:lnTo>
                      <a:lnTo>
                        <a:pt x="108" y="11"/>
                      </a:lnTo>
                      <a:lnTo>
                        <a:pt x="129" y="0"/>
                      </a:lnTo>
                      <a:lnTo>
                        <a:pt x="129" y="8"/>
                      </a:lnTo>
                      <a:lnTo>
                        <a:pt x="116" y="19"/>
                      </a:lnTo>
                      <a:lnTo>
                        <a:pt x="100" y="26"/>
                      </a:lnTo>
                      <a:lnTo>
                        <a:pt x="83" y="31"/>
                      </a:lnTo>
                      <a:lnTo>
                        <a:pt x="65" y="34"/>
                      </a:lnTo>
                      <a:lnTo>
                        <a:pt x="49" y="32"/>
                      </a:lnTo>
                      <a:lnTo>
                        <a:pt x="35" y="27"/>
                      </a:lnTo>
                      <a:lnTo>
                        <a:pt x="17" y="20"/>
                      </a:lnTo>
                      <a:lnTo>
                        <a:pt x="0" y="8"/>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759" name="Freeform 509"/>
                <p:cNvSpPr>
                  <a:spLocks/>
                </p:cNvSpPr>
                <p:nvPr/>
              </p:nvSpPr>
              <p:spPr bwMode="auto">
                <a:xfrm>
                  <a:off x="2782" y="1245"/>
                  <a:ext cx="51" cy="30"/>
                </a:xfrm>
                <a:custGeom>
                  <a:avLst/>
                  <a:gdLst>
                    <a:gd name="T0" fmla="*/ 2 w 101"/>
                    <a:gd name="T1" fmla="*/ 0 h 60"/>
                    <a:gd name="T2" fmla="*/ 2 w 101"/>
                    <a:gd name="T3" fmla="*/ 1 h 60"/>
                    <a:gd name="T4" fmla="*/ 2 w 101"/>
                    <a:gd name="T5" fmla="*/ 1 h 60"/>
                    <a:gd name="T6" fmla="*/ 2 w 101"/>
                    <a:gd name="T7" fmla="*/ 1 h 60"/>
                    <a:gd name="T8" fmla="*/ 2 w 101"/>
                    <a:gd name="T9" fmla="*/ 1 h 60"/>
                    <a:gd name="T10" fmla="*/ 2 w 101"/>
                    <a:gd name="T11" fmla="*/ 1 h 60"/>
                    <a:gd name="T12" fmla="*/ 0 w 101"/>
                    <a:gd name="T13" fmla="*/ 1 h 60"/>
                    <a:gd name="T14" fmla="*/ 0 w 101"/>
                    <a:gd name="T15" fmla="*/ 1 h 60"/>
                    <a:gd name="T16" fmla="*/ 1 w 101"/>
                    <a:gd name="T17" fmla="*/ 1 h 60"/>
                    <a:gd name="T18" fmla="*/ 1 w 101"/>
                    <a:gd name="T19" fmla="*/ 1 h 60"/>
                    <a:gd name="T20" fmla="*/ 1 w 101"/>
                    <a:gd name="T21" fmla="*/ 1 h 60"/>
                    <a:gd name="T22" fmla="*/ 1 w 101"/>
                    <a:gd name="T23" fmla="*/ 1 h 60"/>
                    <a:gd name="T24" fmla="*/ 2 w 101"/>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60"/>
                    <a:gd name="T41" fmla="*/ 101 w 10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60">
                      <a:moveTo>
                        <a:pt x="101" y="0"/>
                      </a:moveTo>
                      <a:lnTo>
                        <a:pt x="101" y="16"/>
                      </a:lnTo>
                      <a:lnTo>
                        <a:pt x="65" y="38"/>
                      </a:lnTo>
                      <a:lnTo>
                        <a:pt x="72" y="46"/>
                      </a:lnTo>
                      <a:lnTo>
                        <a:pt x="101" y="46"/>
                      </a:lnTo>
                      <a:lnTo>
                        <a:pt x="101" y="60"/>
                      </a:lnTo>
                      <a:lnTo>
                        <a:pt x="0" y="60"/>
                      </a:lnTo>
                      <a:lnTo>
                        <a:pt x="0" y="46"/>
                      </a:lnTo>
                      <a:lnTo>
                        <a:pt x="55" y="46"/>
                      </a:lnTo>
                      <a:lnTo>
                        <a:pt x="28" y="20"/>
                      </a:lnTo>
                      <a:lnTo>
                        <a:pt x="28" y="1"/>
                      </a:lnTo>
                      <a:lnTo>
                        <a:pt x="56" y="29"/>
                      </a:lnTo>
                      <a:lnTo>
                        <a:pt x="101" y="0"/>
                      </a:lnTo>
                      <a:close/>
                    </a:path>
                  </a:pathLst>
                </a:custGeom>
                <a:solidFill>
                  <a:srgbClr val="000000"/>
                </a:solidFill>
                <a:ln w="0">
                  <a:solidFill>
                    <a:srgbClr val="000000"/>
                  </a:solidFill>
                  <a:prstDash val="solid"/>
                  <a:round/>
                  <a:headEnd/>
                  <a:tailEnd/>
                </a:ln>
              </p:spPr>
              <p:txBody>
                <a:bodyPr/>
                <a:lstStyle/>
                <a:p>
                  <a:endParaRPr lang="en-US"/>
                </a:p>
              </p:txBody>
            </p:sp>
            <p:sp>
              <p:nvSpPr>
                <p:cNvPr id="21760" name="Freeform 510"/>
                <p:cNvSpPr>
                  <a:spLocks/>
                </p:cNvSpPr>
                <p:nvPr/>
              </p:nvSpPr>
              <p:spPr bwMode="auto">
                <a:xfrm>
                  <a:off x="2782" y="1215"/>
                  <a:ext cx="52" cy="27"/>
                </a:xfrm>
                <a:custGeom>
                  <a:avLst/>
                  <a:gdLst>
                    <a:gd name="T0" fmla="*/ 0 w 103"/>
                    <a:gd name="T1" fmla="*/ 0 h 53"/>
                    <a:gd name="T2" fmla="*/ 2 w 103"/>
                    <a:gd name="T3" fmla="*/ 0 h 53"/>
                    <a:gd name="T4" fmla="*/ 2 w 103"/>
                    <a:gd name="T5" fmla="*/ 1 h 53"/>
                    <a:gd name="T6" fmla="*/ 2 w 103"/>
                    <a:gd name="T7" fmla="*/ 1 h 53"/>
                    <a:gd name="T8" fmla="*/ 2 w 103"/>
                    <a:gd name="T9" fmla="*/ 1 h 53"/>
                    <a:gd name="T10" fmla="*/ 2 w 103"/>
                    <a:gd name="T11" fmla="*/ 1 h 53"/>
                    <a:gd name="T12" fmla="*/ 2 w 103"/>
                    <a:gd name="T13" fmla="*/ 1 h 53"/>
                    <a:gd name="T14" fmla="*/ 2 w 103"/>
                    <a:gd name="T15" fmla="*/ 1 h 53"/>
                    <a:gd name="T16" fmla="*/ 2 w 103"/>
                    <a:gd name="T17" fmla="*/ 1 h 53"/>
                    <a:gd name="T18" fmla="*/ 2 w 103"/>
                    <a:gd name="T19" fmla="*/ 1 h 53"/>
                    <a:gd name="T20" fmla="*/ 2 w 103"/>
                    <a:gd name="T21" fmla="*/ 1 h 53"/>
                    <a:gd name="T22" fmla="*/ 2 w 103"/>
                    <a:gd name="T23" fmla="*/ 1 h 53"/>
                    <a:gd name="T24" fmla="*/ 2 w 103"/>
                    <a:gd name="T25" fmla="*/ 1 h 53"/>
                    <a:gd name="T26" fmla="*/ 2 w 103"/>
                    <a:gd name="T27" fmla="*/ 1 h 53"/>
                    <a:gd name="T28" fmla="*/ 2 w 103"/>
                    <a:gd name="T29" fmla="*/ 1 h 53"/>
                    <a:gd name="T30" fmla="*/ 2 w 103"/>
                    <a:gd name="T31" fmla="*/ 1 h 53"/>
                    <a:gd name="T32" fmla="*/ 2 w 103"/>
                    <a:gd name="T33" fmla="*/ 1 h 53"/>
                    <a:gd name="T34" fmla="*/ 2 w 103"/>
                    <a:gd name="T35" fmla="*/ 1 h 53"/>
                    <a:gd name="T36" fmla="*/ 2 w 103"/>
                    <a:gd name="T37" fmla="*/ 1 h 53"/>
                    <a:gd name="T38" fmla="*/ 2 w 103"/>
                    <a:gd name="T39" fmla="*/ 1 h 53"/>
                    <a:gd name="T40" fmla="*/ 2 w 103"/>
                    <a:gd name="T41" fmla="*/ 1 h 53"/>
                    <a:gd name="T42" fmla="*/ 2 w 103"/>
                    <a:gd name="T43" fmla="*/ 1 h 53"/>
                    <a:gd name="T44" fmla="*/ 2 w 103"/>
                    <a:gd name="T45" fmla="*/ 1 h 53"/>
                    <a:gd name="T46" fmla="*/ 2 w 103"/>
                    <a:gd name="T47" fmla="*/ 1 h 53"/>
                    <a:gd name="T48" fmla="*/ 0 w 103"/>
                    <a:gd name="T49" fmla="*/ 1 h 53"/>
                    <a:gd name="T50" fmla="*/ 0 w 103"/>
                    <a:gd name="T51" fmla="*/ 0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53"/>
                    <a:gd name="T80" fmla="*/ 103 w 103"/>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53">
                      <a:moveTo>
                        <a:pt x="0" y="0"/>
                      </a:moveTo>
                      <a:lnTo>
                        <a:pt x="75" y="0"/>
                      </a:lnTo>
                      <a:lnTo>
                        <a:pt x="80" y="1"/>
                      </a:lnTo>
                      <a:lnTo>
                        <a:pt x="84" y="1"/>
                      </a:lnTo>
                      <a:lnTo>
                        <a:pt x="88" y="2"/>
                      </a:lnTo>
                      <a:lnTo>
                        <a:pt x="92" y="5"/>
                      </a:lnTo>
                      <a:lnTo>
                        <a:pt x="100" y="13"/>
                      </a:lnTo>
                      <a:lnTo>
                        <a:pt x="101" y="17"/>
                      </a:lnTo>
                      <a:lnTo>
                        <a:pt x="103" y="22"/>
                      </a:lnTo>
                      <a:lnTo>
                        <a:pt x="103" y="33"/>
                      </a:lnTo>
                      <a:lnTo>
                        <a:pt x="101" y="38"/>
                      </a:lnTo>
                      <a:lnTo>
                        <a:pt x="96" y="46"/>
                      </a:lnTo>
                      <a:lnTo>
                        <a:pt x="85" y="52"/>
                      </a:lnTo>
                      <a:lnTo>
                        <a:pt x="72" y="53"/>
                      </a:lnTo>
                      <a:lnTo>
                        <a:pt x="71" y="41"/>
                      </a:lnTo>
                      <a:lnTo>
                        <a:pt x="76" y="41"/>
                      </a:lnTo>
                      <a:lnTo>
                        <a:pt x="84" y="38"/>
                      </a:lnTo>
                      <a:lnTo>
                        <a:pt x="91" y="32"/>
                      </a:lnTo>
                      <a:lnTo>
                        <a:pt x="91" y="25"/>
                      </a:lnTo>
                      <a:lnTo>
                        <a:pt x="89" y="21"/>
                      </a:lnTo>
                      <a:lnTo>
                        <a:pt x="87" y="16"/>
                      </a:lnTo>
                      <a:lnTo>
                        <a:pt x="85" y="14"/>
                      </a:lnTo>
                      <a:lnTo>
                        <a:pt x="83" y="14"/>
                      </a:lnTo>
                      <a:lnTo>
                        <a:pt x="79" y="13"/>
                      </a:lnTo>
                      <a:lnTo>
                        <a:pt x="0" y="13"/>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761" name="Freeform 511"/>
                <p:cNvSpPr>
                  <a:spLocks/>
                </p:cNvSpPr>
                <p:nvPr/>
              </p:nvSpPr>
              <p:spPr bwMode="auto">
                <a:xfrm>
                  <a:off x="2796" y="1134"/>
                  <a:ext cx="37" cy="51"/>
                </a:xfrm>
                <a:custGeom>
                  <a:avLst/>
                  <a:gdLst>
                    <a:gd name="T0" fmla="*/ 1 w 74"/>
                    <a:gd name="T1" fmla="*/ 0 h 102"/>
                    <a:gd name="T2" fmla="*/ 1 w 74"/>
                    <a:gd name="T3" fmla="*/ 0 h 102"/>
                    <a:gd name="T4" fmla="*/ 1 w 74"/>
                    <a:gd name="T5" fmla="*/ 1 h 102"/>
                    <a:gd name="T6" fmla="*/ 1 w 74"/>
                    <a:gd name="T7" fmla="*/ 1 h 102"/>
                    <a:gd name="T8" fmla="*/ 1 w 74"/>
                    <a:gd name="T9" fmla="*/ 1 h 102"/>
                    <a:gd name="T10" fmla="*/ 1 w 74"/>
                    <a:gd name="T11" fmla="*/ 1 h 102"/>
                    <a:gd name="T12" fmla="*/ 1 w 74"/>
                    <a:gd name="T13" fmla="*/ 1 h 102"/>
                    <a:gd name="T14" fmla="*/ 1 w 74"/>
                    <a:gd name="T15" fmla="*/ 1 h 102"/>
                    <a:gd name="T16" fmla="*/ 1 w 74"/>
                    <a:gd name="T17" fmla="*/ 1 h 102"/>
                    <a:gd name="T18" fmla="*/ 1 w 74"/>
                    <a:gd name="T19" fmla="*/ 1 h 102"/>
                    <a:gd name="T20" fmla="*/ 1 w 74"/>
                    <a:gd name="T21" fmla="*/ 1 h 102"/>
                    <a:gd name="T22" fmla="*/ 1 w 74"/>
                    <a:gd name="T23" fmla="*/ 1 h 102"/>
                    <a:gd name="T24" fmla="*/ 1 w 74"/>
                    <a:gd name="T25" fmla="*/ 1 h 102"/>
                    <a:gd name="T26" fmla="*/ 1 w 74"/>
                    <a:gd name="T27" fmla="*/ 1 h 102"/>
                    <a:gd name="T28" fmla="*/ 1 w 74"/>
                    <a:gd name="T29" fmla="*/ 1 h 102"/>
                    <a:gd name="T30" fmla="*/ 1 w 74"/>
                    <a:gd name="T31" fmla="*/ 1 h 102"/>
                    <a:gd name="T32" fmla="*/ 1 w 74"/>
                    <a:gd name="T33" fmla="*/ 1 h 102"/>
                    <a:gd name="T34" fmla="*/ 1 w 74"/>
                    <a:gd name="T35" fmla="*/ 1 h 102"/>
                    <a:gd name="T36" fmla="*/ 1 w 74"/>
                    <a:gd name="T37" fmla="*/ 1 h 102"/>
                    <a:gd name="T38" fmla="*/ 1 w 74"/>
                    <a:gd name="T39" fmla="*/ 1 h 102"/>
                    <a:gd name="T40" fmla="*/ 1 w 74"/>
                    <a:gd name="T41" fmla="*/ 1 h 102"/>
                    <a:gd name="T42" fmla="*/ 1 w 74"/>
                    <a:gd name="T43" fmla="*/ 1 h 102"/>
                    <a:gd name="T44" fmla="*/ 1 w 74"/>
                    <a:gd name="T45" fmla="*/ 2 h 102"/>
                    <a:gd name="T46" fmla="*/ 1 w 74"/>
                    <a:gd name="T47" fmla="*/ 2 h 102"/>
                    <a:gd name="T48" fmla="*/ 1 w 74"/>
                    <a:gd name="T49" fmla="*/ 2 h 102"/>
                    <a:gd name="T50" fmla="*/ 1 w 74"/>
                    <a:gd name="T51" fmla="*/ 2 h 102"/>
                    <a:gd name="T52" fmla="*/ 1 w 74"/>
                    <a:gd name="T53" fmla="*/ 2 h 102"/>
                    <a:gd name="T54" fmla="*/ 1 w 74"/>
                    <a:gd name="T55" fmla="*/ 2 h 102"/>
                    <a:gd name="T56" fmla="*/ 1 w 74"/>
                    <a:gd name="T57" fmla="*/ 2 h 102"/>
                    <a:gd name="T58" fmla="*/ 1 w 74"/>
                    <a:gd name="T59" fmla="*/ 2 h 102"/>
                    <a:gd name="T60" fmla="*/ 1 w 74"/>
                    <a:gd name="T61" fmla="*/ 2 h 102"/>
                    <a:gd name="T62" fmla="*/ 1 w 74"/>
                    <a:gd name="T63" fmla="*/ 2 h 102"/>
                    <a:gd name="T64" fmla="*/ 1 w 74"/>
                    <a:gd name="T65" fmla="*/ 2 h 102"/>
                    <a:gd name="T66" fmla="*/ 1 w 74"/>
                    <a:gd name="T67" fmla="*/ 2 h 102"/>
                    <a:gd name="T68" fmla="*/ 1 w 74"/>
                    <a:gd name="T69" fmla="*/ 2 h 102"/>
                    <a:gd name="T70" fmla="*/ 0 w 74"/>
                    <a:gd name="T71" fmla="*/ 2 h 102"/>
                    <a:gd name="T72" fmla="*/ 1 w 74"/>
                    <a:gd name="T73" fmla="*/ 1 h 102"/>
                    <a:gd name="T74" fmla="*/ 1 w 74"/>
                    <a:gd name="T75" fmla="*/ 1 h 102"/>
                    <a:gd name="T76" fmla="*/ 1 w 74"/>
                    <a:gd name="T77" fmla="*/ 1 h 102"/>
                    <a:gd name="T78" fmla="*/ 1 w 74"/>
                    <a:gd name="T79" fmla="*/ 1 h 102"/>
                    <a:gd name="T80" fmla="*/ 0 w 74"/>
                    <a:gd name="T81" fmla="*/ 1 h 102"/>
                    <a:gd name="T82" fmla="*/ 0 w 74"/>
                    <a:gd name="T83" fmla="*/ 1 h 102"/>
                    <a:gd name="T84" fmla="*/ 1 w 74"/>
                    <a:gd name="T85" fmla="*/ 1 h 102"/>
                    <a:gd name="T86" fmla="*/ 1 w 74"/>
                    <a:gd name="T87" fmla="*/ 1 h 102"/>
                    <a:gd name="T88" fmla="*/ 1 w 74"/>
                    <a:gd name="T89" fmla="*/ 1 h 102"/>
                    <a:gd name="T90" fmla="*/ 1 w 74"/>
                    <a:gd name="T91" fmla="*/ 1 h 102"/>
                    <a:gd name="T92" fmla="*/ 1 w 74"/>
                    <a:gd name="T93" fmla="*/ 1 h 102"/>
                    <a:gd name="T94" fmla="*/ 1 w 74"/>
                    <a:gd name="T95" fmla="*/ 1 h 102"/>
                    <a:gd name="T96" fmla="*/ 1 w 74"/>
                    <a:gd name="T97" fmla="*/ 0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02"/>
                    <a:gd name="T149" fmla="*/ 74 w 74"/>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02">
                      <a:moveTo>
                        <a:pt x="25" y="0"/>
                      </a:moveTo>
                      <a:lnTo>
                        <a:pt x="74" y="0"/>
                      </a:lnTo>
                      <a:lnTo>
                        <a:pt x="74" y="13"/>
                      </a:lnTo>
                      <a:lnTo>
                        <a:pt x="22" y="13"/>
                      </a:lnTo>
                      <a:lnTo>
                        <a:pt x="21" y="15"/>
                      </a:lnTo>
                      <a:lnTo>
                        <a:pt x="18" y="15"/>
                      </a:lnTo>
                      <a:lnTo>
                        <a:pt x="16" y="16"/>
                      </a:lnTo>
                      <a:lnTo>
                        <a:pt x="14" y="17"/>
                      </a:lnTo>
                      <a:lnTo>
                        <a:pt x="13" y="20"/>
                      </a:lnTo>
                      <a:lnTo>
                        <a:pt x="12" y="21"/>
                      </a:lnTo>
                      <a:lnTo>
                        <a:pt x="12" y="31"/>
                      </a:lnTo>
                      <a:lnTo>
                        <a:pt x="13" y="36"/>
                      </a:lnTo>
                      <a:lnTo>
                        <a:pt x="16" y="40"/>
                      </a:lnTo>
                      <a:lnTo>
                        <a:pt x="20" y="42"/>
                      </a:lnTo>
                      <a:lnTo>
                        <a:pt x="22" y="43"/>
                      </a:lnTo>
                      <a:lnTo>
                        <a:pt x="26" y="44"/>
                      </a:lnTo>
                      <a:lnTo>
                        <a:pt x="74" y="44"/>
                      </a:lnTo>
                      <a:lnTo>
                        <a:pt x="74" y="58"/>
                      </a:lnTo>
                      <a:lnTo>
                        <a:pt x="24" y="58"/>
                      </a:lnTo>
                      <a:lnTo>
                        <a:pt x="18" y="60"/>
                      </a:lnTo>
                      <a:lnTo>
                        <a:pt x="16" y="60"/>
                      </a:lnTo>
                      <a:lnTo>
                        <a:pt x="13" y="63"/>
                      </a:lnTo>
                      <a:lnTo>
                        <a:pt x="12" y="67"/>
                      </a:lnTo>
                      <a:lnTo>
                        <a:pt x="12" y="71"/>
                      </a:lnTo>
                      <a:lnTo>
                        <a:pt x="13" y="75"/>
                      </a:lnTo>
                      <a:lnTo>
                        <a:pt x="14" y="80"/>
                      </a:lnTo>
                      <a:lnTo>
                        <a:pt x="16" y="83"/>
                      </a:lnTo>
                      <a:lnTo>
                        <a:pt x="18" y="86"/>
                      </a:lnTo>
                      <a:lnTo>
                        <a:pt x="26" y="88"/>
                      </a:lnTo>
                      <a:lnTo>
                        <a:pt x="74" y="88"/>
                      </a:lnTo>
                      <a:lnTo>
                        <a:pt x="74" y="102"/>
                      </a:lnTo>
                      <a:lnTo>
                        <a:pt x="1" y="102"/>
                      </a:lnTo>
                      <a:lnTo>
                        <a:pt x="1" y="88"/>
                      </a:lnTo>
                      <a:lnTo>
                        <a:pt x="13" y="88"/>
                      </a:lnTo>
                      <a:lnTo>
                        <a:pt x="2" y="80"/>
                      </a:lnTo>
                      <a:lnTo>
                        <a:pt x="0" y="67"/>
                      </a:lnTo>
                      <a:lnTo>
                        <a:pt x="2" y="54"/>
                      </a:lnTo>
                      <a:lnTo>
                        <a:pt x="5" y="51"/>
                      </a:lnTo>
                      <a:lnTo>
                        <a:pt x="13" y="46"/>
                      </a:lnTo>
                      <a:lnTo>
                        <a:pt x="4" y="36"/>
                      </a:lnTo>
                      <a:lnTo>
                        <a:pt x="0" y="24"/>
                      </a:lnTo>
                      <a:lnTo>
                        <a:pt x="0" y="19"/>
                      </a:lnTo>
                      <a:lnTo>
                        <a:pt x="1" y="15"/>
                      </a:lnTo>
                      <a:lnTo>
                        <a:pt x="2" y="9"/>
                      </a:lnTo>
                      <a:lnTo>
                        <a:pt x="6" y="7"/>
                      </a:lnTo>
                      <a:lnTo>
                        <a:pt x="9" y="4"/>
                      </a:lnTo>
                      <a:lnTo>
                        <a:pt x="13" y="1"/>
                      </a:lnTo>
                      <a:lnTo>
                        <a:pt x="18" y="1"/>
                      </a:lnTo>
                      <a:lnTo>
                        <a:pt x="25" y="0"/>
                      </a:lnTo>
                      <a:close/>
                    </a:path>
                  </a:pathLst>
                </a:custGeom>
                <a:solidFill>
                  <a:srgbClr val="000000"/>
                </a:solidFill>
                <a:ln w="0">
                  <a:solidFill>
                    <a:srgbClr val="000000"/>
                  </a:solidFill>
                  <a:prstDash val="solid"/>
                  <a:round/>
                  <a:headEnd/>
                  <a:tailEnd/>
                </a:ln>
              </p:spPr>
              <p:txBody>
                <a:bodyPr/>
                <a:lstStyle/>
                <a:p>
                  <a:endParaRPr lang="en-US"/>
                </a:p>
              </p:txBody>
            </p:sp>
            <p:sp>
              <p:nvSpPr>
                <p:cNvPr id="21762" name="Freeform 512"/>
                <p:cNvSpPr>
                  <a:spLocks noEditPoints="1"/>
                </p:cNvSpPr>
                <p:nvPr/>
              </p:nvSpPr>
              <p:spPr bwMode="auto">
                <a:xfrm>
                  <a:off x="2796" y="1093"/>
                  <a:ext cx="38" cy="33"/>
                </a:xfrm>
                <a:custGeom>
                  <a:avLst/>
                  <a:gdLst>
                    <a:gd name="T0" fmla="*/ 1 w 76"/>
                    <a:gd name="T1" fmla="*/ 1 h 65"/>
                    <a:gd name="T2" fmla="*/ 1 w 76"/>
                    <a:gd name="T3" fmla="*/ 1 h 65"/>
                    <a:gd name="T4" fmla="*/ 1 w 76"/>
                    <a:gd name="T5" fmla="*/ 1 h 65"/>
                    <a:gd name="T6" fmla="*/ 1 w 76"/>
                    <a:gd name="T7" fmla="*/ 1 h 65"/>
                    <a:gd name="T8" fmla="*/ 1 w 76"/>
                    <a:gd name="T9" fmla="*/ 1 h 65"/>
                    <a:gd name="T10" fmla="*/ 1 w 76"/>
                    <a:gd name="T11" fmla="*/ 1 h 65"/>
                    <a:gd name="T12" fmla="*/ 1 w 76"/>
                    <a:gd name="T13" fmla="*/ 1 h 65"/>
                    <a:gd name="T14" fmla="*/ 1 w 76"/>
                    <a:gd name="T15" fmla="*/ 1 h 65"/>
                    <a:gd name="T16" fmla="*/ 1 w 76"/>
                    <a:gd name="T17" fmla="*/ 1 h 65"/>
                    <a:gd name="T18" fmla="*/ 1 w 76"/>
                    <a:gd name="T19" fmla="*/ 1 h 65"/>
                    <a:gd name="T20" fmla="*/ 1 w 76"/>
                    <a:gd name="T21" fmla="*/ 1 h 65"/>
                    <a:gd name="T22" fmla="*/ 1 w 76"/>
                    <a:gd name="T23" fmla="*/ 1 h 65"/>
                    <a:gd name="T24" fmla="*/ 1 w 76"/>
                    <a:gd name="T25" fmla="*/ 1 h 65"/>
                    <a:gd name="T26" fmla="*/ 1 w 76"/>
                    <a:gd name="T27" fmla="*/ 1 h 65"/>
                    <a:gd name="T28" fmla="*/ 1 w 76"/>
                    <a:gd name="T29" fmla="*/ 1 h 65"/>
                    <a:gd name="T30" fmla="*/ 1 w 76"/>
                    <a:gd name="T31" fmla="*/ 1 h 65"/>
                    <a:gd name="T32" fmla="*/ 1 w 76"/>
                    <a:gd name="T33" fmla="*/ 1 h 65"/>
                    <a:gd name="T34" fmla="*/ 1 w 76"/>
                    <a:gd name="T35" fmla="*/ 1 h 65"/>
                    <a:gd name="T36" fmla="*/ 1 w 76"/>
                    <a:gd name="T37" fmla="*/ 1 h 65"/>
                    <a:gd name="T38" fmla="*/ 1 w 76"/>
                    <a:gd name="T39" fmla="*/ 1 h 65"/>
                    <a:gd name="T40" fmla="*/ 1 w 76"/>
                    <a:gd name="T41" fmla="*/ 1 h 65"/>
                    <a:gd name="T42" fmla="*/ 1 w 76"/>
                    <a:gd name="T43" fmla="*/ 1 h 65"/>
                    <a:gd name="T44" fmla="*/ 1 w 76"/>
                    <a:gd name="T45" fmla="*/ 1 h 65"/>
                    <a:gd name="T46" fmla="*/ 1 w 76"/>
                    <a:gd name="T47" fmla="*/ 1 h 65"/>
                    <a:gd name="T48" fmla="*/ 1 w 76"/>
                    <a:gd name="T49" fmla="*/ 0 h 65"/>
                    <a:gd name="T50" fmla="*/ 1 w 76"/>
                    <a:gd name="T51" fmla="*/ 0 h 65"/>
                    <a:gd name="T52" fmla="*/ 1 w 76"/>
                    <a:gd name="T53" fmla="*/ 1 h 65"/>
                    <a:gd name="T54" fmla="*/ 1 w 76"/>
                    <a:gd name="T55" fmla="*/ 1 h 65"/>
                    <a:gd name="T56" fmla="*/ 1 w 76"/>
                    <a:gd name="T57" fmla="*/ 1 h 65"/>
                    <a:gd name="T58" fmla="*/ 1 w 76"/>
                    <a:gd name="T59" fmla="*/ 1 h 65"/>
                    <a:gd name="T60" fmla="*/ 1 w 76"/>
                    <a:gd name="T61" fmla="*/ 1 h 65"/>
                    <a:gd name="T62" fmla="*/ 1 w 76"/>
                    <a:gd name="T63" fmla="*/ 1 h 65"/>
                    <a:gd name="T64" fmla="*/ 1 w 76"/>
                    <a:gd name="T65" fmla="*/ 1 h 65"/>
                    <a:gd name="T66" fmla="*/ 1 w 76"/>
                    <a:gd name="T67" fmla="*/ 1 h 65"/>
                    <a:gd name="T68" fmla="*/ 1 w 76"/>
                    <a:gd name="T69" fmla="*/ 1 h 65"/>
                    <a:gd name="T70" fmla="*/ 1 w 76"/>
                    <a:gd name="T71" fmla="*/ 1 h 65"/>
                    <a:gd name="T72" fmla="*/ 1 w 76"/>
                    <a:gd name="T73" fmla="*/ 1 h 65"/>
                    <a:gd name="T74" fmla="*/ 1 w 76"/>
                    <a:gd name="T75" fmla="*/ 1 h 65"/>
                    <a:gd name="T76" fmla="*/ 1 w 76"/>
                    <a:gd name="T77" fmla="*/ 2 h 65"/>
                    <a:gd name="T78" fmla="*/ 1 w 76"/>
                    <a:gd name="T79" fmla="*/ 2 h 65"/>
                    <a:gd name="T80" fmla="*/ 1 w 76"/>
                    <a:gd name="T81" fmla="*/ 1 h 65"/>
                    <a:gd name="T82" fmla="*/ 1 w 76"/>
                    <a:gd name="T83" fmla="*/ 1 h 65"/>
                    <a:gd name="T84" fmla="*/ 1 w 76"/>
                    <a:gd name="T85" fmla="*/ 1 h 65"/>
                    <a:gd name="T86" fmla="*/ 1 w 76"/>
                    <a:gd name="T87" fmla="*/ 1 h 65"/>
                    <a:gd name="T88" fmla="*/ 0 w 76"/>
                    <a:gd name="T89" fmla="*/ 1 h 65"/>
                    <a:gd name="T90" fmla="*/ 1 w 76"/>
                    <a:gd name="T91" fmla="*/ 1 h 65"/>
                    <a:gd name="T92" fmla="*/ 1 w 76"/>
                    <a:gd name="T93" fmla="*/ 1 h 65"/>
                    <a:gd name="T94" fmla="*/ 1 w 76"/>
                    <a:gd name="T95" fmla="*/ 1 h 65"/>
                    <a:gd name="T96" fmla="*/ 1 w 76"/>
                    <a:gd name="T97" fmla="*/ 1 h 65"/>
                    <a:gd name="T98" fmla="*/ 1 w 76"/>
                    <a:gd name="T99" fmla="*/ 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65"/>
                    <a:gd name="T152" fmla="*/ 76 w 7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65">
                      <a:moveTo>
                        <a:pt x="32" y="13"/>
                      </a:moveTo>
                      <a:lnTo>
                        <a:pt x="21" y="16"/>
                      </a:lnTo>
                      <a:lnTo>
                        <a:pt x="17" y="18"/>
                      </a:lnTo>
                      <a:lnTo>
                        <a:pt x="14" y="21"/>
                      </a:lnTo>
                      <a:lnTo>
                        <a:pt x="12" y="29"/>
                      </a:lnTo>
                      <a:lnTo>
                        <a:pt x="12" y="36"/>
                      </a:lnTo>
                      <a:lnTo>
                        <a:pt x="14" y="44"/>
                      </a:lnTo>
                      <a:lnTo>
                        <a:pt x="17" y="46"/>
                      </a:lnTo>
                      <a:lnTo>
                        <a:pt x="21" y="49"/>
                      </a:lnTo>
                      <a:lnTo>
                        <a:pt x="26" y="52"/>
                      </a:lnTo>
                      <a:lnTo>
                        <a:pt x="32" y="52"/>
                      </a:lnTo>
                      <a:lnTo>
                        <a:pt x="38" y="53"/>
                      </a:lnTo>
                      <a:lnTo>
                        <a:pt x="44" y="52"/>
                      </a:lnTo>
                      <a:lnTo>
                        <a:pt x="50" y="52"/>
                      </a:lnTo>
                      <a:lnTo>
                        <a:pt x="58" y="46"/>
                      </a:lnTo>
                      <a:lnTo>
                        <a:pt x="61" y="44"/>
                      </a:lnTo>
                      <a:lnTo>
                        <a:pt x="64" y="36"/>
                      </a:lnTo>
                      <a:lnTo>
                        <a:pt x="64" y="28"/>
                      </a:lnTo>
                      <a:lnTo>
                        <a:pt x="62" y="24"/>
                      </a:lnTo>
                      <a:lnTo>
                        <a:pt x="57" y="18"/>
                      </a:lnTo>
                      <a:lnTo>
                        <a:pt x="53" y="16"/>
                      </a:lnTo>
                      <a:lnTo>
                        <a:pt x="49" y="14"/>
                      </a:lnTo>
                      <a:lnTo>
                        <a:pt x="44" y="13"/>
                      </a:lnTo>
                      <a:lnTo>
                        <a:pt x="32" y="13"/>
                      </a:lnTo>
                      <a:close/>
                      <a:moveTo>
                        <a:pt x="37" y="0"/>
                      </a:moveTo>
                      <a:lnTo>
                        <a:pt x="44" y="0"/>
                      </a:lnTo>
                      <a:lnTo>
                        <a:pt x="54" y="2"/>
                      </a:lnTo>
                      <a:lnTo>
                        <a:pt x="58" y="4"/>
                      </a:lnTo>
                      <a:lnTo>
                        <a:pt x="66" y="9"/>
                      </a:lnTo>
                      <a:lnTo>
                        <a:pt x="69" y="12"/>
                      </a:lnTo>
                      <a:lnTo>
                        <a:pt x="72" y="16"/>
                      </a:lnTo>
                      <a:lnTo>
                        <a:pt x="74" y="21"/>
                      </a:lnTo>
                      <a:lnTo>
                        <a:pt x="76" y="26"/>
                      </a:lnTo>
                      <a:lnTo>
                        <a:pt x="76" y="32"/>
                      </a:lnTo>
                      <a:lnTo>
                        <a:pt x="74" y="41"/>
                      </a:lnTo>
                      <a:lnTo>
                        <a:pt x="72" y="50"/>
                      </a:lnTo>
                      <a:lnTo>
                        <a:pt x="65" y="57"/>
                      </a:lnTo>
                      <a:lnTo>
                        <a:pt x="58" y="62"/>
                      </a:lnTo>
                      <a:lnTo>
                        <a:pt x="49" y="65"/>
                      </a:lnTo>
                      <a:lnTo>
                        <a:pt x="38" y="65"/>
                      </a:lnTo>
                      <a:lnTo>
                        <a:pt x="26" y="64"/>
                      </a:lnTo>
                      <a:lnTo>
                        <a:pt x="16" y="61"/>
                      </a:lnTo>
                      <a:lnTo>
                        <a:pt x="9" y="56"/>
                      </a:lnTo>
                      <a:lnTo>
                        <a:pt x="2" y="45"/>
                      </a:lnTo>
                      <a:lnTo>
                        <a:pt x="0" y="32"/>
                      </a:lnTo>
                      <a:lnTo>
                        <a:pt x="1" y="24"/>
                      </a:lnTo>
                      <a:lnTo>
                        <a:pt x="4" y="16"/>
                      </a:lnTo>
                      <a:lnTo>
                        <a:pt x="10" y="9"/>
                      </a:lnTo>
                      <a:lnTo>
                        <a:pt x="21" y="2"/>
                      </a:lnTo>
                      <a:lnTo>
                        <a:pt x="37" y="0"/>
                      </a:lnTo>
                      <a:close/>
                    </a:path>
                  </a:pathLst>
                </a:custGeom>
                <a:solidFill>
                  <a:srgbClr val="000000"/>
                </a:solidFill>
                <a:ln w="0">
                  <a:solidFill>
                    <a:srgbClr val="000000"/>
                  </a:solidFill>
                  <a:prstDash val="solid"/>
                  <a:round/>
                  <a:headEnd/>
                  <a:tailEnd/>
                </a:ln>
              </p:spPr>
              <p:txBody>
                <a:bodyPr/>
                <a:lstStyle/>
                <a:p>
                  <a:endParaRPr lang="en-US"/>
                </a:p>
              </p:txBody>
            </p:sp>
            <p:sp>
              <p:nvSpPr>
                <p:cNvPr id="21763" name="Rectangle 513"/>
                <p:cNvSpPr>
                  <a:spLocks noChangeArrowheads="1"/>
                </p:cNvSpPr>
                <p:nvPr/>
              </p:nvSpPr>
              <p:spPr bwMode="auto">
                <a:xfrm>
                  <a:off x="2782" y="1079"/>
                  <a:ext cx="51" cy="6"/>
                </a:xfrm>
                <a:prstGeom prst="rect">
                  <a:avLst/>
                </a:prstGeom>
                <a:solidFill>
                  <a:srgbClr val="000000"/>
                </a:solidFill>
                <a:ln w="0">
                  <a:solidFill>
                    <a:srgbClr val="000000"/>
                  </a:solidFill>
                  <a:miter lim="800000"/>
                  <a:headEnd/>
                  <a:tailEnd/>
                </a:ln>
              </p:spPr>
              <p:txBody>
                <a:bodyPr/>
                <a:lstStyle/>
                <a:p>
                  <a:endParaRPr lang="en-US">
                    <a:latin typeface="Calibri" pitchFamily="34" charset="0"/>
                  </a:endParaRPr>
                </a:p>
              </p:txBody>
            </p:sp>
            <p:sp>
              <p:nvSpPr>
                <p:cNvPr id="21764" name="Rectangle 514"/>
                <p:cNvSpPr>
                  <a:spLocks noChangeArrowheads="1"/>
                </p:cNvSpPr>
                <p:nvPr/>
              </p:nvSpPr>
              <p:spPr bwMode="auto">
                <a:xfrm>
                  <a:off x="2782" y="1061"/>
                  <a:ext cx="5" cy="14"/>
                </a:xfrm>
                <a:prstGeom prst="rect">
                  <a:avLst/>
                </a:prstGeom>
                <a:solidFill>
                  <a:srgbClr val="000000"/>
                </a:solidFill>
                <a:ln w="0">
                  <a:solidFill>
                    <a:srgbClr val="000000"/>
                  </a:solidFill>
                  <a:miter lim="800000"/>
                  <a:headEnd/>
                  <a:tailEnd/>
                </a:ln>
              </p:spPr>
              <p:txBody>
                <a:bodyPr/>
                <a:lstStyle/>
                <a:p>
                  <a:endParaRPr lang="en-US">
                    <a:latin typeface="Calibri" pitchFamily="34" charset="0"/>
                  </a:endParaRPr>
                </a:p>
              </p:txBody>
            </p:sp>
            <p:sp>
              <p:nvSpPr>
                <p:cNvPr id="21765" name="Freeform 515"/>
                <p:cNvSpPr>
                  <a:spLocks/>
                </p:cNvSpPr>
                <p:nvPr/>
              </p:nvSpPr>
              <p:spPr bwMode="auto">
                <a:xfrm>
                  <a:off x="2760" y="1040"/>
                  <a:ext cx="38" cy="13"/>
                </a:xfrm>
                <a:custGeom>
                  <a:avLst/>
                  <a:gdLst>
                    <a:gd name="T0" fmla="*/ 0 w 76"/>
                    <a:gd name="T1" fmla="*/ 0 h 27"/>
                    <a:gd name="T2" fmla="*/ 1 w 76"/>
                    <a:gd name="T3" fmla="*/ 0 h 27"/>
                    <a:gd name="T4" fmla="*/ 1 w 76"/>
                    <a:gd name="T5" fmla="*/ 0 h 27"/>
                    <a:gd name="T6" fmla="*/ 1 w 76"/>
                    <a:gd name="T7" fmla="*/ 0 h 27"/>
                    <a:gd name="T8" fmla="*/ 1 w 76"/>
                    <a:gd name="T9" fmla="*/ 0 h 27"/>
                    <a:gd name="T10" fmla="*/ 1 w 76"/>
                    <a:gd name="T11" fmla="*/ 0 h 27"/>
                    <a:gd name="T12" fmla="*/ 1 w 76"/>
                    <a:gd name="T13" fmla="*/ 0 h 27"/>
                    <a:gd name="T14" fmla="*/ 1 w 76"/>
                    <a:gd name="T15" fmla="*/ 0 h 27"/>
                    <a:gd name="T16" fmla="*/ 1 w 76"/>
                    <a:gd name="T17" fmla="*/ 0 h 27"/>
                    <a:gd name="T18" fmla="*/ 1 w 76"/>
                    <a:gd name="T19" fmla="*/ 0 h 27"/>
                    <a:gd name="T20" fmla="*/ 1 w 76"/>
                    <a:gd name="T21" fmla="*/ 0 h 27"/>
                    <a:gd name="T22" fmla="*/ 1 w 76"/>
                    <a:gd name="T23" fmla="*/ 0 h 27"/>
                    <a:gd name="T24" fmla="*/ 0 w 76"/>
                    <a:gd name="T25" fmla="*/ 0 h 27"/>
                    <a:gd name="T26" fmla="*/ 0 w 7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27"/>
                    <a:gd name="T44" fmla="*/ 76 w 7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27">
                      <a:moveTo>
                        <a:pt x="0" y="0"/>
                      </a:moveTo>
                      <a:lnTo>
                        <a:pt x="76" y="0"/>
                      </a:lnTo>
                      <a:lnTo>
                        <a:pt x="76" y="9"/>
                      </a:lnTo>
                      <a:lnTo>
                        <a:pt x="17" y="9"/>
                      </a:lnTo>
                      <a:lnTo>
                        <a:pt x="18" y="12"/>
                      </a:lnTo>
                      <a:lnTo>
                        <a:pt x="21" y="15"/>
                      </a:lnTo>
                      <a:lnTo>
                        <a:pt x="24" y="19"/>
                      </a:lnTo>
                      <a:lnTo>
                        <a:pt x="28" y="27"/>
                      </a:lnTo>
                      <a:lnTo>
                        <a:pt x="18" y="27"/>
                      </a:lnTo>
                      <a:lnTo>
                        <a:pt x="16" y="23"/>
                      </a:lnTo>
                      <a:lnTo>
                        <a:pt x="13" y="17"/>
                      </a:lnTo>
                      <a:lnTo>
                        <a:pt x="4" y="8"/>
                      </a:lnTo>
                      <a:lnTo>
                        <a:pt x="0" y="7"/>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766" name="Freeform 516"/>
                <p:cNvSpPr>
                  <a:spLocks/>
                </p:cNvSpPr>
                <p:nvPr/>
              </p:nvSpPr>
              <p:spPr bwMode="auto">
                <a:xfrm>
                  <a:off x="2782" y="998"/>
                  <a:ext cx="65" cy="17"/>
                </a:xfrm>
                <a:custGeom>
                  <a:avLst/>
                  <a:gdLst>
                    <a:gd name="T0" fmla="*/ 1 w 129"/>
                    <a:gd name="T1" fmla="*/ 0 h 33"/>
                    <a:gd name="T2" fmla="*/ 2 w 129"/>
                    <a:gd name="T3" fmla="*/ 0 h 33"/>
                    <a:gd name="T4" fmla="*/ 2 w 129"/>
                    <a:gd name="T5" fmla="*/ 1 h 33"/>
                    <a:gd name="T6" fmla="*/ 2 w 129"/>
                    <a:gd name="T7" fmla="*/ 1 h 33"/>
                    <a:gd name="T8" fmla="*/ 2 w 129"/>
                    <a:gd name="T9" fmla="*/ 1 h 33"/>
                    <a:gd name="T10" fmla="*/ 3 w 129"/>
                    <a:gd name="T11" fmla="*/ 1 h 33"/>
                    <a:gd name="T12" fmla="*/ 3 w 129"/>
                    <a:gd name="T13" fmla="*/ 1 h 33"/>
                    <a:gd name="T14" fmla="*/ 2 w 129"/>
                    <a:gd name="T15" fmla="*/ 1 h 33"/>
                    <a:gd name="T16" fmla="*/ 2 w 129"/>
                    <a:gd name="T17" fmla="*/ 1 h 33"/>
                    <a:gd name="T18" fmla="*/ 2 w 129"/>
                    <a:gd name="T19" fmla="*/ 1 h 33"/>
                    <a:gd name="T20" fmla="*/ 1 w 129"/>
                    <a:gd name="T21" fmla="*/ 1 h 33"/>
                    <a:gd name="T22" fmla="*/ 1 w 129"/>
                    <a:gd name="T23" fmla="*/ 1 h 33"/>
                    <a:gd name="T24" fmla="*/ 1 w 129"/>
                    <a:gd name="T25" fmla="*/ 1 h 33"/>
                    <a:gd name="T26" fmla="*/ 1 w 129"/>
                    <a:gd name="T27" fmla="*/ 1 h 33"/>
                    <a:gd name="T28" fmla="*/ 1 w 129"/>
                    <a:gd name="T29" fmla="*/ 1 h 33"/>
                    <a:gd name="T30" fmla="*/ 1 w 129"/>
                    <a:gd name="T31" fmla="*/ 1 h 33"/>
                    <a:gd name="T32" fmla="*/ 1 w 129"/>
                    <a:gd name="T33" fmla="*/ 1 h 33"/>
                    <a:gd name="T34" fmla="*/ 0 w 129"/>
                    <a:gd name="T35" fmla="*/ 1 h 33"/>
                    <a:gd name="T36" fmla="*/ 0 w 129"/>
                    <a:gd name="T37" fmla="*/ 1 h 33"/>
                    <a:gd name="T38" fmla="*/ 1 w 129"/>
                    <a:gd name="T39" fmla="*/ 1 h 33"/>
                    <a:gd name="T40" fmla="*/ 1 w 129"/>
                    <a:gd name="T41" fmla="*/ 1 h 33"/>
                    <a:gd name="T42" fmla="*/ 1 w 129"/>
                    <a:gd name="T43" fmla="*/ 0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3"/>
                    <a:gd name="T68" fmla="*/ 129 w 129"/>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3">
                      <a:moveTo>
                        <a:pt x="49" y="0"/>
                      </a:moveTo>
                      <a:lnTo>
                        <a:pt x="65" y="0"/>
                      </a:lnTo>
                      <a:lnTo>
                        <a:pt x="83" y="1"/>
                      </a:lnTo>
                      <a:lnTo>
                        <a:pt x="100" y="6"/>
                      </a:lnTo>
                      <a:lnTo>
                        <a:pt x="116" y="14"/>
                      </a:lnTo>
                      <a:lnTo>
                        <a:pt x="129" y="24"/>
                      </a:lnTo>
                      <a:lnTo>
                        <a:pt x="129" y="33"/>
                      </a:lnTo>
                      <a:lnTo>
                        <a:pt x="108" y="21"/>
                      </a:lnTo>
                      <a:lnTo>
                        <a:pt x="87" y="14"/>
                      </a:lnTo>
                      <a:lnTo>
                        <a:pt x="65" y="12"/>
                      </a:lnTo>
                      <a:lnTo>
                        <a:pt x="52" y="13"/>
                      </a:lnTo>
                      <a:lnTo>
                        <a:pt x="40" y="16"/>
                      </a:lnTo>
                      <a:lnTo>
                        <a:pt x="33" y="17"/>
                      </a:lnTo>
                      <a:lnTo>
                        <a:pt x="27" y="20"/>
                      </a:lnTo>
                      <a:lnTo>
                        <a:pt x="21" y="21"/>
                      </a:lnTo>
                      <a:lnTo>
                        <a:pt x="17" y="24"/>
                      </a:lnTo>
                      <a:lnTo>
                        <a:pt x="7" y="29"/>
                      </a:lnTo>
                      <a:lnTo>
                        <a:pt x="0" y="33"/>
                      </a:lnTo>
                      <a:lnTo>
                        <a:pt x="0" y="24"/>
                      </a:lnTo>
                      <a:lnTo>
                        <a:pt x="17" y="13"/>
                      </a:lnTo>
                      <a:lnTo>
                        <a:pt x="35" y="5"/>
                      </a:lnTo>
                      <a:lnTo>
                        <a:pt x="49" y="0"/>
                      </a:lnTo>
                      <a:close/>
                    </a:path>
                  </a:pathLst>
                </a:custGeom>
                <a:solidFill>
                  <a:srgbClr val="000000"/>
                </a:solidFill>
                <a:ln w="0">
                  <a:solidFill>
                    <a:srgbClr val="000000"/>
                  </a:solidFill>
                  <a:prstDash val="solid"/>
                  <a:round/>
                  <a:headEnd/>
                  <a:tailEnd/>
                </a:ln>
              </p:spPr>
              <p:txBody>
                <a:bodyPr/>
                <a:lstStyle/>
                <a:p>
                  <a:endParaRPr lang="en-US"/>
                </a:p>
              </p:txBody>
            </p:sp>
          </p:grpSp>
          <p:sp>
            <p:nvSpPr>
              <p:cNvPr id="21513" name="Oval 1009"/>
              <p:cNvSpPr>
                <a:spLocks noChangeArrowheads="1"/>
              </p:cNvSpPr>
              <p:nvPr/>
            </p:nvSpPr>
            <p:spPr bwMode="auto">
              <a:xfrm>
                <a:off x="7239000" y="3719512"/>
                <a:ext cx="152400" cy="152400"/>
              </a:xfrm>
              <a:prstGeom prst="ellipse">
                <a:avLst/>
              </a:prstGeom>
              <a:solidFill>
                <a:schemeClr val="bg2"/>
              </a:solidFill>
              <a:ln w="15875" algn="ctr">
                <a:solidFill>
                  <a:schemeClr val="tx1"/>
                </a:solidFill>
                <a:round/>
                <a:headEnd/>
                <a:tailEnd/>
              </a:ln>
            </p:spPr>
            <p:txBody>
              <a:bodyPr wrap="none" anchor="ctr"/>
              <a:lstStyle/>
              <a:p>
                <a:endParaRPr lang="en-US">
                  <a:latin typeface="Calibri" pitchFamily="34" charset="0"/>
                </a:endParaRPr>
              </a:p>
            </p:txBody>
          </p:sp>
          <p:sp>
            <p:nvSpPr>
              <p:cNvPr id="21514" name="AutoShape 1010"/>
              <p:cNvSpPr>
                <a:spLocks noChangeArrowheads="1"/>
              </p:cNvSpPr>
              <p:nvPr/>
            </p:nvSpPr>
            <p:spPr bwMode="auto">
              <a:xfrm>
                <a:off x="7239000" y="4381500"/>
                <a:ext cx="152400" cy="152400"/>
              </a:xfrm>
              <a:prstGeom prst="triangle">
                <a:avLst>
                  <a:gd name="adj" fmla="val 50000"/>
                </a:avLst>
              </a:prstGeom>
              <a:noFill/>
              <a:ln w="19050" algn="ctr">
                <a:solidFill>
                  <a:schemeClr val="tx1"/>
                </a:solidFill>
                <a:miter lim="800000"/>
                <a:headEnd/>
                <a:tailEnd/>
              </a:ln>
            </p:spPr>
            <p:txBody>
              <a:bodyPr wrap="none" anchor="ctr"/>
              <a:lstStyle/>
              <a:p>
                <a:endParaRPr lang="en-US">
                  <a:latin typeface="Calibri" pitchFamily="34" charset="0"/>
                </a:endParaRPr>
              </a:p>
            </p:txBody>
          </p:sp>
          <p:sp>
            <p:nvSpPr>
              <p:cNvPr id="21515" name="Line 1013"/>
              <p:cNvSpPr>
                <a:spLocks noChangeShapeType="1"/>
              </p:cNvSpPr>
              <p:nvPr/>
            </p:nvSpPr>
            <p:spPr bwMode="auto">
              <a:xfrm>
                <a:off x="3698081" y="5194300"/>
                <a:ext cx="0" cy="55563"/>
              </a:xfrm>
              <a:prstGeom prst="line">
                <a:avLst/>
              </a:prstGeom>
              <a:noFill/>
              <a:ln w="19050">
                <a:solidFill>
                  <a:schemeClr val="tx1"/>
                </a:solidFill>
                <a:round/>
                <a:headEnd/>
                <a:tailEnd/>
              </a:ln>
            </p:spPr>
            <p:txBody>
              <a:bodyPr/>
              <a:lstStyle/>
              <a:p>
                <a:endParaRPr lang="en-US"/>
              </a:p>
            </p:txBody>
          </p:sp>
          <p:sp>
            <p:nvSpPr>
              <p:cNvPr id="21516" name="Line 771"/>
              <p:cNvSpPr>
                <a:spLocks noChangeShapeType="1"/>
              </p:cNvSpPr>
              <p:nvPr/>
            </p:nvSpPr>
            <p:spPr bwMode="auto">
              <a:xfrm flipH="1">
                <a:off x="3968750" y="5821358"/>
                <a:ext cx="3021013" cy="0"/>
              </a:xfrm>
              <a:prstGeom prst="line">
                <a:avLst/>
              </a:prstGeom>
              <a:noFill/>
              <a:ln w="3175">
                <a:solidFill>
                  <a:srgbClr val="FFFFFF"/>
                </a:solidFill>
                <a:round/>
                <a:headEnd/>
                <a:tailEnd/>
              </a:ln>
            </p:spPr>
            <p:txBody>
              <a:bodyPr/>
              <a:lstStyle/>
              <a:p>
                <a:endParaRPr lang="en-US"/>
              </a:p>
            </p:txBody>
          </p:sp>
          <p:sp>
            <p:nvSpPr>
              <p:cNvPr id="21517" name="Freeform 780"/>
              <p:cNvSpPr>
                <a:spLocks noEditPoints="1"/>
              </p:cNvSpPr>
              <p:nvPr/>
            </p:nvSpPr>
            <p:spPr bwMode="auto">
              <a:xfrm>
                <a:off x="3938587" y="5865808"/>
                <a:ext cx="55563" cy="79375"/>
              </a:xfrm>
              <a:custGeom>
                <a:avLst/>
                <a:gdLst>
                  <a:gd name="T0" fmla="*/ 2147483647 w 71"/>
                  <a:gd name="T1" fmla="*/ 2147483647 h 99"/>
                  <a:gd name="T2" fmla="*/ 2147483647 w 71"/>
                  <a:gd name="T3" fmla="*/ 2147483647 h 99"/>
                  <a:gd name="T4" fmla="*/ 2147483647 w 71"/>
                  <a:gd name="T5" fmla="*/ 2147483647 h 99"/>
                  <a:gd name="T6" fmla="*/ 2147483647 w 71"/>
                  <a:gd name="T7" fmla="*/ 2147483647 h 99"/>
                  <a:gd name="T8" fmla="*/ 2147483647 w 71"/>
                  <a:gd name="T9" fmla="*/ 0 h 99"/>
                  <a:gd name="T10" fmla="*/ 2147483647 w 71"/>
                  <a:gd name="T11" fmla="*/ 0 h 99"/>
                  <a:gd name="T12" fmla="*/ 2147483647 w 71"/>
                  <a:gd name="T13" fmla="*/ 2147483647 h 99"/>
                  <a:gd name="T14" fmla="*/ 2147483647 w 71"/>
                  <a:gd name="T15" fmla="*/ 2147483647 h 99"/>
                  <a:gd name="T16" fmla="*/ 2147483647 w 71"/>
                  <a:gd name="T17" fmla="*/ 2147483647 h 99"/>
                  <a:gd name="T18" fmla="*/ 2147483647 w 71"/>
                  <a:gd name="T19" fmla="*/ 2147483647 h 99"/>
                  <a:gd name="T20" fmla="*/ 2147483647 w 71"/>
                  <a:gd name="T21" fmla="*/ 2147483647 h 99"/>
                  <a:gd name="T22" fmla="*/ 2147483647 w 71"/>
                  <a:gd name="T23" fmla="*/ 2147483647 h 99"/>
                  <a:gd name="T24" fmla="*/ 2147483647 w 71"/>
                  <a:gd name="T25" fmla="*/ 2147483647 h 99"/>
                  <a:gd name="T26" fmla="*/ 0 w 71"/>
                  <a:gd name="T27" fmla="*/ 2147483647 h 99"/>
                  <a:gd name="T28" fmla="*/ 0 w 71"/>
                  <a:gd name="T29" fmla="*/ 2147483647 h 99"/>
                  <a:gd name="T30" fmla="*/ 2147483647 w 71"/>
                  <a:gd name="T31" fmla="*/ 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99"/>
                  <a:gd name="T50" fmla="*/ 71 w 7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99">
                    <a:moveTo>
                      <a:pt x="46" y="25"/>
                    </a:moveTo>
                    <a:lnTo>
                      <a:pt x="16" y="62"/>
                    </a:lnTo>
                    <a:lnTo>
                      <a:pt x="46" y="62"/>
                    </a:lnTo>
                    <a:lnTo>
                      <a:pt x="46" y="25"/>
                    </a:lnTo>
                    <a:close/>
                    <a:moveTo>
                      <a:pt x="49" y="0"/>
                    </a:moveTo>
                    <a:lnTo>
                      <a:pt x="59" y="0"/>
                    </a:lnTo>
                    <a:lnTo>
                      <a:pt x="59" y="62"/>
                    </a:lnTo>
                    <a:lnTo>
                      <a:pt x="71" y="62"/>
                    </a:lnTo>
                    <a:lnTo>
                      <a:pt x="71" y="76"/>
                    </a:lnTo>
                    <a:lnTo>
                      <a:pt x="59" y="76"/>
                    </a:lnTo>
                    <a:lnTo>
                      <a:pt x="59" y="99"/>
                    </a:lnTo>
                    <a:lnTo>
                      <a:pt x="46" y="99"/>
                    </a:lnTo>
                    <a:lnTo>
                      <a:pt x="46" y="76"/>
                    </a:lnTo>
                    <a:lnTo>
                      <a:pt x="0" y="76"/>
                    </a:lnTo>
                    <a:lnTo>
                      <a:pt x="0" y="62"/>
                    </a:lnTo>
                    <a:lnTo>
                      <a:pt x="49" y="0"/>
                    </a:lnTo>
                    <a:close/>
                  </a:path>
                </a:pathLst>
              </a:custGeom>
              <a:solidFill>
                <a:srgbClr val="000000"/>
              </a:solidFill>
              <a:ln w="0">
                <a:solidFill>
                  <a:srgbClr val="000000"/>
                </a:solidFill>
                <a:prstDash val="solid"/>
                <a:round/>
                <a:headEnd/>
                <a:tailEnd/>
              </a:ln>
            </p:spPr>
            <p:txBody>
              <a:bodyPr/>
              <a:lstStyle/>
              <a:p>
                <a:endParaRPr lang="en-US"/>
              </a:p>
            </p:txBody>
          </p:sp>
          <p:sp>
            <p:nvSpPr>
              <p:cNvPr id="21518" name="Freeform 783"/>
              <p:cNvSpPr>
                <a:spLocks noEditPoints="1"/>
              </p:cNvSpPr>
              <p:nvPr/>
            </p:nvSpPr>
            <p:spPr bwMode="auto">
              <a:xfrm>
                <a:off x="4545012" y="5864220"/>
                <a:ext cx="53975" cy="82550"/>
              </a:xfrm>
              <a:custGeom>
                <a:avLst/>
                <a:gdLst>
                  <a:gd name="T0" fmla="*/ 2147483647 w 68"/>
                  <a:gd name="T1" fmla="*/ 2147483647 h 103"/>
                  <a:gd name="T2" fmla="*/ 2147483647 w 68"/>
                  <a:gd name="T3" fmla="*/ 2147483647 h 103"/>
                  <a:gd name="T4" fmla="*/ 2147483647 w 68"/>
                  <a:gd name="T5" fmla="*/ 2147483647 h 103"/>
                  <a:gd name="T6" fmla="*/ 2147483647 w 68"/>
                  <a:gd name="T7" fmla="*/ 2147483647 h 103"/>
                  <a:gd name="T8" fmla="*/ 2147483647 w 68"/>
                  <a:gd name="T9" fmla="*/ 2147483647 h 103"/>
                  <a:gd name="T10" fmla="*/ 2147483647 w 68"/>
                  <a:gd name="T11" fmla="*/ 2147483647 h 103"/>
                  <a:gd name="T12" fmla="*/ 2147483647 w 68"/>
                  <a:gd name="T13" fmla="*/ 2147483647 h 103"/>
                  <a:gd name="T14" fmla="*/ 2147483647 w 68"/>
                  <a:gd name="T15" fmla="*/ 2147483647 h 103"/>
                  <a:gd name="T16" fmla="*/ 2147483647 w 68"/>
                  <a:gd name="T17" fmla="*/ 2147483647 h 103"/>
                  <a:gd name="T18" fmla="*/ 2147483647 w 68"/>
                  <a:gd name="T19" fmla="*/ 2147483647 h 103"/>
                  <a:gd name="T20" fmla="*/ 2147483647 w 68"/>
                  <a:gd name="T21" fmla="*/ 0 h 103"/>
                  <a:gd name="T22" fmla="*/ 2147483647 w 68"/>
                  <a:gd name="T23" fmla="*/ 2147483647 h 103"/>
                  <a:gd name="T24" fmla="*/ 2147483647 w 68"/>
                  <a:gd name="T25" fmla="*/ 2147483647 h 103"/>
                  <a:gd name="T26" fmla="*/ 2147483647 w 68"/>
                  <a:gd name="T27" fmla="*/ 2147483647 h 103"/>
                  <a:gd name="T28" fmla="*/ 2147483647 w 68"/>
                  <a:gd name="T29" fmla="*/ 2147483647 h 103"/>
                  <a:gd name="T30" fmla="*/ 2147483647 w 68"/>
                  <a:gd name="T31" fmla="*/ 2147483647 h 103"/>
                  <a:gd name="T32" fmla="*/ 2147483647 w 68"/>
                  <a:gd name="T33" fmla="*/ 2147483647 h 103"/>
                  <a:gd name="T34" fmla="*/ 2147483647 w 68"/>
                  <a:gd name="T35" fmla="*/ 2147483647 h 103"/>
                  <a:gd name="T36" fmla="*/ 2147483647 w 68"/>
                  <a:gd name="T37" fmla="*/ 2147483647 h 103"/>
                  <a:gd name="T38" fmla="*/ 2147483647 w 68"/>
                  <a:gd name="T39" fmla="*/ 2147483647 h 103"/>
                  <a:gd name="T40" fmla="*/ 2147483647 w 68"/>
                  <a:gd name="T41" fmla="*/ 2147483647 h 103"/>
                  <a:gd name="T42" fmla="*/ 2147483647 w 68"/>
                  <a:gd name="T43" fmla="*/ 2147483647 h 103"/>
                  <a:gd name="T44" fmla="*/ 2147483647 w 68"/>
                  <a:gd name="T45" fmla="*/ 2147483647 h 103"/>
                  <a:gd name="T46" fmla="*/ 2147483647 w 68"/>
                  <a:gd name="T47" fmla="*/ 2147483647 h 103"/>
                  <a:gd name="T48" fmla="*/ 2147483647 w 68"/>
                  <a:gd name="T49" fmla="*/ 2147483647 h 103"/>
                  <a:gd name="T50" fmla="*/ 2147483647 w 68"/>
                  <a:gd name="T51" fmla="*/ 2147483647 h 103"/>
                  <a:gd name="T52" fmla="*/ 2147483647 w 68"/>
                  <a:gd name="T53" fmla="*/ 2147483647 h 103"/>
                  <a:gd name="T54" fmla="*/ 2147483647 w 68"/>
                  <a:gd name="T55" fmla="*/ 2147483647 h 103"/>
                  <a:gd name="T56" fmla="*/ 2147483647 w 68"/>
                  <a:gd name="T57" fmla="*/ 2147483647 h 103"/>
                  <a:gd name="T58" fmla="*/ 2147483647 w 68"/>
                  <a:gd name="T59" fmla="*/ 2147483647 h 103"/>
                  <a:gd name="T60" fmla="*/ 0 w 68"/>
                  <a:gd name="T61" fmla="*/ 2147483647 h 103"/>
                  <a:gd name="T62" fmla="*/ 2147483647 w 68"/>
                  <a:gd name="T63" fmla="*/ 2147483647 h 103"/>
                  <a:gd name="T64" fmla="*/ 2147483647 w 68"/>
                  <a:gd name="T65" fmla="*/ 2147483647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103"/>
                  <a:gd name="T101" fmla="*/ 68 w 68"/>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103">
                    <a:moveTo>
                      <a:pt x="34" y="47"/>
                    </a:moveTo>
                    <a:lnTo>
                      <a:pt x="24" y="50"/>
                    </a:lnTo>
                    <a:lnTo>
                      <a:pt x="16" y="58"/>
                    </a:lnTo>
                    <a:lnTo>
                      <a:pt x="13" y="68"/>
                    </a:lnTo>
                    <a:lnTo>
                      <a:pt x="15" y="75"/>
                    </a:lnTo>
                    <a:lnTo>
                      <a:pt x="17" y="80"/>
                    </a:lnTo>
                    <a:lnTo>
                      <a:pt x="18" y="84"/>
                    </a:lnTo>
                    <a:lnTo>
                      <a:pt x="24" y="89"/>
                    </a:lnTo>
                    <a:lnTo>
                      <a:pt x="29" y="90"/>
                    </a:lnTo>
                    <a:lnTo>
                      <a:pt x="35" y="92"/>
                    </a:lnTo>
                    <a:lnTo>
                      <a:pt x="39" y="92"/>
                    </a:lnTo>
                    <a:lnTo>
                      <a:pt x="47" y="89"/>
                    </a:lnTo>
                    <a:lnTo>
                      <a:pt x="48" y="86"/>
                    </a:lnTo>
                    <a:lnTo>
                      <a:pt x="54" y="79"/>
                    </a:lnTo>
                    <a:lnTo>
                      <a:pt x="55" y="75"/>
                    </a:lnTo>
                    <a:lnTo>
                      <a:pt x="55" y="64"/>
                    </a:lnTo>
                    <a:lnTo>
                      <a:pt x="52" y="56"/>
                    </a:lnTo>
                    <a:lnTo>
                      <a:pt x="48" y="54"/>
                    </a:lnTo>
                    <a:lnTo>
                      <a:pt x="43" y="49"/>
                    </a:lnTo>
                    <a:lnTo>
                      <a:pt x="39" y="49"/>
                    </a:lnTo>
                    <a:lnTo>
                      <a:pt x="34" y="47"/>
                    </a:lnTo>
                    <a:close/>
                    <a:moveTo>
                      <a:pt x="37" y="0"/>
                    </a:moveTo>
                    <a:lnTo>
                      <a:pt x="48" y="3"/>
                    </a:lnTo>
                    <a:lnTo>
                      <a:pt x="58" y="8"/>
                    </a:lnTo>
                    <a:lnTo>
                      <a:pt x="63" y="16"/>
                    </a:lnTo>
                    <a:lnTo>
                      <a:pt x="65" y="21"/>
                    </a:lnTo>
                    <a:lnTo>
                      <a:pt x="67" y="28"/>
                    </a:lnTo>
                    <a:lnTo>
                      <a:pt x="54" y="29"/>
                    </a:lnTo>
                    <a:lnTo>
                      <a:pt x="51" y="21"/>
                    </a:lnTo>
                    <a:lnTo>
                      <a:pt x="43" y="13"/>
                    </a:lnTo>
                    <a:lnTo>
                      <a:pt x="41" y="13"/>
                    </a:lnTo>
                    <a:lnTo>
                      <a:pt x="37" y="12"/>
                    </a:lnTo>
                    <a:lnTo>
                      <a:pt x="31" y="13"/>
                    </a:lnTo>
                    <a:lnTo>
                      <a:pt x="25" y="16"/>
                    </a:lnTo>
                    <a:lnTo>
                      <a:pt x="22" y="19"/>
                    </a:lnTo>
                    <a:lnTo>
                      <a:pt x="20" y="22"/>
                    </a:lnTo>
                    <a:lnTo>
                      <a:pt x="17" y="28"/>
                    </a:lnTo>
                    <a:lnTo>
                      <a:pt x="15" y="35"/>
                    </a:lnTo>
                    <a:lnTo>
                      <a:pt x="13" y="50"/>
                    </a:lnTo>
                    <a:lnTo>
                      <a:pt x="24" y="39"/>
                    </a:lnTo>
                    <a:lnTo>
                      <a:pt x="29" y="38"/>
                    </a:lnTo>
                    <a:lnTo>
                      <a:pt x="33" y="37"/>
                    </a:lnTo>
                    <a:lnTo>
                      <a:pt x="39" y="35"/>
                    </a:lnTo>
                    <a:lnTo>
                      <a:pt x="50" y="38"/>
                    </a:lnTo>
                    <a:lnTo>
                      <a:pt x="55" y="41"/>
                    </a:lnTo>
                    <a:lnTo>
                      <a:pt x="59" y="45"/>
                    </a:lnTo>
                    <a:lnTo>
                      <a:pt x="65" y="55"/>
                    </a:lnTo>
                    <a:lnTo>
                      <a:pt x="68" y="68"/>
                    </a:lnTo>
                    <a:lnTo>
                      <a:pt x="68" y="75"/>
                    </a:lnTo>
                    <a:lnTo>
                      <a:pt x="67" y="81"/>
                    </a:lnTo>
                    <a:lnTo>
                      <a:pt x="64" y="86"/>
                    </a:lnTo>
                    <a:lnTo>
                      <a:pt x="59" y="94"/>
                    </a:lnTo>
                    <a:lnTo>
                      <a:pt x="56" y="97"/>
                    </a:lnTo>
                    <a:lnTo>
                      <a:pt x="52" y="99"/>
                    </a:lnTo>
                    <a:lnTo>
                      <a:pt x="47" y="102"/>
                    </a:lnTo>
                    <a:lnTo>
                      <a:pt x="42" y="103"/>
                    </a:lnTo>
                    <a:lnTo>
                      <a:pt x="35" y="103"/>
                    </a:lnTo>
                    <a:lnTo>
                      <a:pt x="21" y="101"/>
                    </a:lnTo>
                    <a:lnTo>
                      <a:pt x="11" y="92"/>
                    </a:lnTo>
                    <a:lnTo>
                      <a:pt x="5" y="82"/>
                    </a:lnTo>
                    <a:lnTo>
                      <a:pt x="1" y="71"/>
                    </a:lnTo>
                    <a:lnTo>
                      <a:pt x="0" y="55"/>
                    </a:lnTo>
                    <a:lnTo>
                      <a:pt x="1" y="38"/>
                    </a:lnTo>
                    <a:lnTo>
                      <a:pt x="7" y="24"/>
                    </a:lnTo>
                    <a:lnTo>
                      <a:pt x="12" y="12"/>
                    </a:lnTo>
                    <a:lnTo>
                      <a:pt x="24" y="4"/>
                    </a:lnTo>
                    <a:lnTo>
                      <a:pt x="37" y="0"/>
                    </a:lnTo>
                    <a:close/>
                  </a:path>
                </a:pathLst>
              </a:custGeom>
              <a:solidFill>
                <a:srgbClr val="000000"/>
              </a:solidFill>
              <a:ln w="0">
                <a:solidFill>
                  <a:srgbClr val="000000"/>
                </a:solidFill>
                <a:prstDash val="solid"/>
                <a:round/>
                <a:headEnd/>
                <a:tailEnd/>
              </a:ln>
            </p:spPr>
            <p:txBody>
              <a:bodyPr/>
              <a:lstStyle/>
              <a:p>
                <a:endParaRPr lang="en-US"/>
              </a:p>
            </p:txBody>
          </p:sp>
          <p:sp>
            <p:nvSpPr>
              <p:cNvPr id="21519" name="Freeform 786"/>
              <p:cNvSpPr>
                <a:spLocks noEditPoints="1"/>
              </p:cNvSpPr>
              <p:nvPr/>
            </p:nvSpPr>
            <p:spPr bwMode="auto">
              <a:xfrm>
                <a:off x="5149850" y="5864220"/>
                <a:ext cx="52388" cy="82550"/>
              </a:xfrm>
              <a:custGeom>
                <a:avLst/>
                <a:gdLst>
                  <a:gd name="T0" fmla="*/ 2147483647 w 65"/>
                  <a:gd name="T1" fmla="*/ 2147483647 h 103"/>
                  <a:gd name="T2" fmla="*/ 2147483647 w 65"/>
                  <a:gd name="T3" fmla="*/ 2147483647 h 103"/>
                  <a:gd name="T4" fmla="*/ 2147483647 w 65"/>
                  <a:gd name="T5" fmla="*/ 2147483647 h 103"/>
                  <a:gd name="T6" fmla="*/ 2147483647 w 65"/>
                  <a:gd name="T7" fmla="*/ 2147483647 h 103"/>
                  <a:gd name="T8" fmla="*/ 2147483647 w 65"/>
                  <a:gd name="T9" fmla="*/ 2147483647 h 103"/>
                  <a:gd name="T10" fmla="*/ 2147483647 w 65"/>
                  <a:gd name="T11" fmla="*/ 2147483647 h 103"/>
                  <a:gd name="T12" fmla="*/ 2147483647 w 65"/>
                  <a:gd name="T13" fmla="*/ 2147483647 h 103"/>
                  <a:gd name="T14" fmla="*/ 2147483647 w 65"/>
                  <a:gd name="T15" fmla="*/ 2147483647 h 103"/>
                  <a:gd name="T16" fmla="*/ 2147483647 w 65"/>
                  <a:gd name="T17" fmla="*/ 2147483647 h 103"/>
                  <a:gd name="T18" fmla="*/ 2147483647 w 65"/>
                  <a:gd name="T19" fmla="*/ 2147483647 h 103"/>
                  <a:gd name="T20" fmla="*/ 2147483647 w 65"/>
                  <a:gd name="T21" fmla="*/ 2147483647 h 103"/>
                  <a:gd name="T22" fmla="*/ 2147483647 w 65"/>
                  <a:gd name="T23" fmla="*/ 2147483647 h 103"/>
                  <a:gd name="T24" fmla="*/ 2147483647 w 65"/>
                  <a:gd name="T25" fmla="*/ 2147483647 h 103"/>
                  <a:gd name="T26" fmla="*/ 2147483647 w 65"/>
                  <a:gd name="T27" fmla="*/ 2147483647 h 103"/>
                  <a:gd name="T28" fmla="*/ 2147483647 w 65"/>
                  <a:gd name="T29" fmla="*/ 2147483647 h 103"/>
                  <a:gd name="T30" fmla="*/ 2147483647 w 65"/>
                  <a:gd name="T31" fmla="*/ 2147483647 h 103"/>
                  <a:gd name="T32" fmla="*/ 2147483647 w 65"/>
                  <a:gd name="T33" fmla="*/ 2147483647 h 103"/>
                  <a:gd name="T34" fmla="*/ 2147483647 w 65"/>
                  <a:gd name="T35" fmla="*/ 2147483647 h 103"/>
                  <a:gd name="T36" fmla="*/ 2147483647 w 65"/>
                  <a:gd name="T37" fmla="*/ 2147483647 h 103"/>
                  <a:gd name="T38" fmla="*/ 2147483647 w 65"/>
                  <a:gd name="T39" fmla="*/ 2147483647 h 103"/>
                  <a:gd name="T40" fmla="*/ 2147483647 w 65"/>
                  <a:gd name="T41" fmla="*/ 0 h 103"/>
                  <a:gd name="T42" fmla="*/ 2147483647 w 65"/>
                  <a:gd name="T43" fmla="*/ 2147483647 h 103"/>
                  <a:gd name="T44" fmla="*/ 2147483647 w 65"/>
                  <a:gd name="T45" fmla="*/ 2147483647 h 103"/>
                  <a:gd name="T46" fmla="*/ 2147483647 w 65"/>
                  <a:gd name="T47" fmla="*/ 2147483647 h 103"/>
                  <a:gd name="T48" fmla="*/ 2147483647 w 65"/>
                  <a:gd name="T49" fmla="*/ 2147483647 h 103"/>
                  <a:gd name="T50" fmla="*/ 2147483647 w 65"/>
                  <a:gd name="T51" fmla="*/ 2147483647 h 103"/>
                  <a:gd name="T52" fmla="*/ 2147483647 w 65"/>
                  <a:gd name="T53" fmla="*/ 2147483647 h 103"/>
                  <a:gd name="T54" fmla="*/ 2147483647 w 65"/>
                  <a:gd name="T55" fmla="*/ 2147483647 h 103"/>
                  <a:gd name="T56" fmla="*/ 2147483647 w 65"/>
                  <a:gd name="T57" fmla="*/ 2147483647 h 103"/>
                  <a:gd name="T58" fmla="*/ 2147483647 w 65"/>
                  <a:gd name="T59" fmla="*/ 2147483647 h 103"/>
                  <a:gd name="T60" fmla="*/ 2147483647 w 65"/>
                  <a:gd name="T61" fmla="*/ 2147483647 h 103"/>
                  <a:gd name="T62" fmla="*/ 2147483647 w 65"/>
                  <a:gd name="T63" fmla="*/ 2147483647 h 103"/>
                  <a:gd name="T64" fmla="*/ 2147483647 w 65"/>
                  <a:gd name="T65" fmla="*/ 2147483647 h 103"/>
                  <a:gd name="T66" fmla="*/ 2147483647 w 65"/>
                  <a:gd name="T67" fmla="*/ 2147483647 h 103"/>
                  <a:gd name="T68" fmla="*/ 0 w 65"/>
                  <a:gd name="T69" fmla="*/ 2147483647 h 103"/>
                  <a:gd name="T70" fmla="*/ 2147483647 w 65"/>
                  <a:gd name="T71" fmla="*/ 2147483647 h 103"/>
                  <a:gd name="T72" fmla="*/ 2147483647 w 65"/>
                  <a:gd name="T73" fmla="*/ 2147483647 h 103"/>
                  <a:gd name="T74" fmla="*/ 2147483647 w 65"/>
                  <a:gd name="T75" fmla="*/ 2147483647 h 103"/>
                  <a:gd name="T76" fmla="*/ 2147483647 w 65"/>
                  <a:gd name="T77" fmla="*/ 2147483647 h 103"/>
                  <a:gd name="T78" fmla="*/ 2147483647 w 65"/>
                  <a:gd name="T79" fmla="*/ 2147483647 h 103"/>
                  <a:gd name="T80" fmla="*/ 2147483647 w 65"/>
                  <a:gd name="T81" fmla="*/ 2147483647 h 103"/>
                  <a:gd name="T82" fmla="*/ 2147483647 w 65"/>
                  <a:gd name="T83" fmla="*/ 2147483647 h 103"/>
                  <a:gd name="T84" fmla="*/ 2147483647 w 65"/>
                  <a:gd name="T85" fmla="*/ 0 h 1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03"/>
                  <a:gd name="T131" fmla="*/ 65 w 65"/>
                  <a:gd name="T132" fmla="*/ 103 h 1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03">
                    <a:moveTo>
                      <a:pt x="27" y="52"/>
                    </a:moveTo>
                    <a:lnTo>
                      <a:pt x="22" y="55"/>
                    </a:lnTo>
                    <a:lnTo>
                      <a:pt x="18" y="58"/>
                    </a:lnTo>
                    <a:lnTo>
                      <a:pt x="17" y="60"/>
                    </a:lnTo>
                    <a:lnTo>
                      <a:pt x="14" y="64"/>
                    </a:lnTo>
                    <a:lnTo>
                      <a:pt x="14" y="79"/>
                    </a:lnTo>
                    <a:lnTo>
                      <a:pt x="17" y="84"/>
                    </a:lnTo>
                    <a:lnTo>
                      <a:pt x="22" y="89"/>
                    </a:lnTo>
                    <a:lnTo>
                      <a:pt x="30" y="92"/>
                    </a:lnTo>
                    <a:lnTo>
                      <a:pt x="37" y="92"/>
                    </a:lnTo>
                    <a:lnTo>
                      <a:pt x="43" y="89"/>
                    </a:lnTo>
                    <a:lnTo>
                      <a:pt x="47" y="86"/>
                    </a:lnTo>
                    <a:lnTo>
                      <a:pt x="49" y="82"/>
                    </a:lnTo>
                    <a:lnTo>
                      <a:pt x="50" y="79"/>
                    </a:lnTo>
                    <a:lnTo>
                      <a:pt x="52" y="73"/>
                    </a:lnTo>
                    <a:lnTo>
                      <a:pt x="52" y="68"/>
                    </a:lnTo>
                    <a:lnTo>
                      <a:pt x="50" y="64"/>
                    </a:lnTo>
                    <a:lnTo>
                      <a:pt x="48" y="60"/>
                    </a:lnTo>
                    <a:lnTo>
                      <a:pt x="43" y="55"/>
                    </a:lnTo>
                    <a:lnTo>
                      <a:pt x="40" y="54"/>
                    </a:lnTo>
                    <a:lnTo>
                      <a:pt x="36" y="52"/>
                    </a:lnTo>
                    <a:lnTo>
                      <a:pt x="27" y="52"/>
                    </a:lnTo>
                    <a:close/>
                    <a:moveTo>
                      <a:pt x="32" y="12"/>
                    </a:moveTo>
                    <a:lnTo>
                      <a:pt x="24" y="15"/>
                    </a:lnTo>
                    <a:lnTo>
                      <a:pt x="20" y="17"/>
                    </a:lnTo>
                    <a:lnTo>
                      <a:pt x="18" y="21"/>
                    </a:lnTo>
                    <a:lnTo>
                      <a:pt x="17" y="26"/>
                    </a:lnTo>
                    <a:lnTo>
                      <a:pt x="17" y="30"/>
                    </a:lnTo>
                    <a:lnTo>
                      <a:pt x="18" y="33"/>
                    </a:lnTo>
                    <a:lnTo>
                      <a:pt x="23" y="38"/>
                    </a:lnTo>
                    <a:lnTo>
                      <a:pt x="28" y="41"/>
                    </a:lnTo>
                    <a:lnTo>
                      <a:pt x="36" y="41"/>
                    </a:lnTo>
                    <a:lnTo>
                      <a:pt x="40" y="39"/>
                    </a:lnTo>
                    <a:lnTo>
                      <a:pt x="43" y="38"/>
                    </a:lnTo>
                    <a:lnTo>
                      <a:pt x="44" y="35"/>
                    </a:lnTo>
                    <a:lnTo>
                      <a:pt x="47" y="33"/>
                    </a:lnTo>
                    <a:lnTo>
                      <a:pt x="49" y="28"/>
                    </a:lnTo>
                    <a:lnTo>
                      <a:pt x="47" y="20"/>
                    </a:lnTo>
                    <a:lnTo>
                      <a:pt x="41" y="15"/>
                    </a:lnTo>
                    <a:lnTo>
                      <a:pt x="37" y="13"/>
                    </a:lnTo>
                    <a:lnTo>
                      <a:pt x="32" y="12"/>
                    </a:lnTo>
                    <a:close/>
                    <a:moveTo>
                      <a:pt x="32" y="0"/>
                    </a:moveTo>
                    <a:lnTo>
                      <a:pt x="39" y="2"/>
                    </a:lnTo>
                    <a:lnTo>
                      <a:pt x="44" y="3"/>
                    </a:lnTo>
                    <a:lnTo>
                      <a:pt x="49" y="6"/>
                    </a:lnTo>
                    <a:lnTo>
                      <a:pt x="53" y="8"/>
                    </a:lnTo>
                    <a:lnTo>
                      <a:pt x="57" y="12"/>
                    </a:lnTo>
                    <a:lnTo>
                      <a:pt x="60" y="16"/>
                    </a:lnTo>
                    <a:lnTo>
                      <a:pt x="62" y="26"/>
                    </a:lnTo>
                    <a:lnTo>
                      <a:pt x="60" y="34"/>
                    </a:lnTo>
                    <a:lnTo>
                      <a:pt x="57" y="38"/>
                    </a:lnTo>
                    <a:lnTo>
                      <a:pt x="56" y="41"/>
                    </a:lnTo>
                    <a:lnTo>
                      <a:pt x="53" y="43"/>
                    </a:lnTo>
                    <a:lnTo>
                      <a:pt x="50" y="45"/>
                    </a:lnTo>
                    <a:lnTo>
                      <a:pt x="47" y="46"/>
                    </a:lnTo>
                    <a:lnTo>
                      <a:pt x="50" y="47"/>
                    </a:lnTo>
                    <a:lnTo>
                      <a:pt x="58" y="52"/>
                    </a:lnTo>
                    <a:lnTo>
                      <a:pt x="61" y="56"/>
                    </a:lnTo>
                    <a:lnTo>
                      <a:pt x="62" y="60"/>
                    </a:lnTo>
                    <a:lnTo>
                      <a:pt x="64" y="63"/>
                    </a:lnTo>
                    <a:lnTo>
                      <a:pt x="65" y="68"/>
                    </a:lnTo>
                    <a:lnTo>
                      <a:pt x="65" y="73"/>
                    </a:lnTo>
                    <a:lnTo>
                      <a:pt x="62" y="85"/>
                    </a:lnTo>
                    <a:lnTo>
                      <a:pt x="56" y="94"/>
                    </a:lnTo>
                    <a:lnTo>
                      <a:pt x="45" y="101"/>
                    </a:lnTo>
                    <a:lnTo>
                      <a:pt x="32" y="103"/>
                    </a:lnTo>
                    <a:lnTo>
                      <a:pt x="19" y="101"/>
                    </a:lnTo>
                    <a:lnTo>
                      <a:pt x="9" y="94"/>
                    </a:lnTo>
                    <a:lnTo>
                      <a:pt x="2" y="85"/>
                    </a:lnTo>
                    <a:lnTo>
                      <a:pt x="0" y="73"/>
                    </a:lnTo>
                    <a:lnTo>
                      <a:pt x="1" y="65"/>
                    </a:lnTo>
                    <a:lnTo>
                      <a:pt x="2" y="60"/>
                    </a:lnTo>
                    <a:lnTo>
                      <a:pt x="5" y="55"/>
                    </a:lnTo>
                    <a:lnTo>
                      <a:pt x="7" y="52"/>
                    </a:lnTo>
                    <a:lnTo>
                      <a:pt x="15" y="47"/>
                    </a:lnTo>
                    <a:lnTo>
                      <a:pt x="19" y="46"/>
                    </a:lnTo>
                    <a:lnTo>
                      <a:pt x="11" y="43"/>
                    </a:lnTo>
                    <a:lnTo>
                      <a:pt x="9" y="41"/>
                    </a:lnTo>
                    <a:lnTo>
                      <a:pt x="7" y="38"/>
                    </a:lnTo>
                    <a:lnTo>
                      <a:pt x="5" y="34"/>
                    </a:lnTo>
                    <a:lnTo>
                      <a:pt x="3" y="30"/>
                    </a:lnTo>
                    <a:lnTo>
                      <a:pt x="3" y="21"/>
                    </a:lnTo>
                    <a:lnTo>
                      <a:pt x="5" y="16"/>
                    </a:lnTo>
                    <a:lnTo>
                      <a:pt x="10" y="8"/>
                    </a:lnTo>
                    <a:lnTo>
                      <a:pt x="20" y="3"/>
                    </a:lnTo>
                    <a:lnTo>
                      <a:pt x="32" y="0"/>
                    </a:lnTo>
                    <a:close/>
                  </a:path>
                </a:pathLst>
              </a:custGeom>
              <a:solidFill>
                <a:srgbClr val="000000"/>
              </a:solidFill>
              <a:ln w="0">
                <a:solidFill>
                  <a:srgbClr val="000000"/>
                </a:solidFill>
                <a:prstDash val="solid"/>
                <a:round/>
                <a:headEnd/>
                <a:tailEnd/>
              </a:ln>
            </p:spPr>
            <p:txBody>
              <a:bodyPr/>
              <a:lstStyle/>
              <a:p>
                <a:endParaRPr lang="en-US"/>
              </a:p>
            </p:txBody>
          </p:sp>
          <p:sp>
            <p:nvSpPr>
              <p:cNvPr id="21520" name="Freeform 789"/>
              <p:cNvSpPr>
                <a:spLocks/>
              </p:cNvSpPr>
              <p:nvPr/>
            </p:nvSpPr>
            <p:spPr bwMode="auto">
              <a:xfrm>
                <a:off x="5730875" y="5864220"/>
                <a:ext cx="28575" cy="80963"/>
              </a:xfrm>
              <a:custGeom>
                <a:avLst/>
                <a:gdLst>
                  <a:gd name="T0" fmla="*/ 2147483647 w 36"/>
                  <a:gd name="T1" fmla="*/ 0 h 102"/>
                  <a:gd name="T2" fmla="*/ 2147483647 w 36"/>
                  <a:gd name="T3" fmla="*/ 0 h 102"/>
                  <a:gd name="T4" fmla="*/ 2147483647 w 36"/>
                  <a:gd name="T5" fmla="*/ 2147483647 h 102"/>
                  <a:gd name="T6" fmla="*/ 2147483647 w 36"/>
                  <a:gd name="T7" fmla="*/ 2147483647 h 102"/>
                  <a:gd name="T8" fmla="*/ 2147483647 w 36"/>
                  <a:gd name="T9" fmla="*/ 2147483647 h 102"/>
                  <a:gd name="T10" fmla="*/ 2147483647 w 36"/>
                  <a:gd name="T11" fmla="*/ 2147483647 h 102"/>
                  <a:gd name="T12" fmla="*/ 2147483647 w 36"/>
                  <a:gd name="T13" fmla="*/ 2147483647 h 102"/>
                  <a:gd name="T14" fmla="*/ 2147483647 w 36"/>
                  <a:gd name="T15" fmla="*/ 2147483647 h 102"/>
                  <a:gd name="T16" fmla="*/ 2147483647 w 36"/>
                  <a:gd name="T17" fmla="*/ 2147483647 h 102"/>
                  <a:gd name="T18" fmla="*/ 0 w 36"/>
                  <a:gd name="T19" fmla="*/ 2147483647 h 102"/>
                  <a:gd name="T20" fmla="*/ 0 w 36"/>
                  <a:gd name="T21" fmla="*/ 2147483647 h 102"/>
                  <a:gd name="T22" fmla="*/ 2147483647 w 36"/>
                  <a:gd name="T23" fmla="*/ 2147483647 h 102"/>
                  <a:gd name="T24" fmla="*/ 2147483647 w 36"/>
                  <a:gd name="T25" fmla="*/ 2147483647 h 102"/>
                  <a:gd name="T26" fmla="*/ 2147483647 w 36"/>
                  <a:gd name="T27" fmla="*/ 2147483647 h 102"/>
                  <a:gd name="T28" fmla="*/ 2147483647 w 36"/>
                  <a:gd name="T29" fmla="*/ 2147483647 h 102"/>
                  <a:gd name="T30" fmla="*/ 2147483647 w 36"/>
                  <a:gd name="T31" fmla="*/ 0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02"/>
                  <a:gd name="T50" fmla="*/ 36 w 36"/>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02">
                    <a:moveTo>
                      <a:pt x="28" y="0"/>
                    </a:moveTo>
                    <a:lnTo>
                      <a:pt x="36" y="0"/>
                    </a:lnTo>
                    <a:lnTo>
                      <a:pt x="36" y="102"/>
                    </a:lnTo>
                    <a:lnTo>
                      <a:pt x="23" y="102"/>
                    </a:lnTo>
                    <a:lnTo>
                      <a:pt x="23" y="22"/>
                    </a:lnTo>
                    <a:lnTo>
                      <a:pt x="17" y="29"/>
                    </a:lnTo>
                    <a:lnTo>
                      <a:pt x="11" y="32"/>
                    </a:lnTo>
                    <a:lnTo>
                      <a:pt x="7" y="34"/>
                    </a:lnTo>
                    <a:lnTo>
                      <a:pt x="4" y="35"/>
                    </a:lnTo>
                    <a:lnTo>
                      <a:pt x="0" y="38"/>
                    </a:lnTo>
                    <a:lnTo>
                      <a:pt x="0" y="26"/>
                    </a:lnTo>
                    <a:lnTo>
                      <a:pt x="13" y="19"/>
                    </a:lnTo>
                    <a:lnTo>
                      <a:pt x="18" y="15"/>
                    </a:lnTo>
                    <a:lnTo>
                      <a:pt x="22" y="9"/>
                    </a:lnTo>
                    <a:lnTo>
                      <a:pt x="26" y="6"/>
                    </a:lnTo>
                    <a:lnTo>
                      <a:pt x="28" y="0"/>
                    </a:lnTo>
                    <a:close/>
                  </a:path>
                </a:pathLst>
              </a:custGeom>
              <a:solidFill>
                <a:srgbClr val="000000"/>
              </a:solidFill>
              <a:ln w="0">
                <a:solidFill>
                  <a:srgbClr val="000000"/>
                </a:solidFill>
                <a:prstDash val="solid"/>
                <a:round/>
                <a:headEnd/>
                <a:tailEnd/>
              </a:ln>
            </p:spPr>
            <p:txBody>
              <a:bodyPr/>
              <a:lstStyle/>
              <a:p>
                <a:endParaRPr lang="en-US"/>
              </a:p>
            </p:txBody>
          </p:sp>
          <p:sp>
            <p:nvSpPr>
              <p:cNvPr id="21521" name="Freeform 790"/>
              <p:cNvSpPr>
                <a:spLocks noEditPoints="1"/>
              </p:cNvSpPr>
              <p:nvPr/>
            </p:nvSpPr>
            <p:spPr bwMode="auto">
              <a:xfrm>
                <a:off x="5784850" y="5864220"/>
                <a:ext cx="53975" cy="82550"/>
              </a:xfrm>
              <a:custGeom>
                <a:avLst/>
                <a:gdLst>
                  <a:gd name="T0" fmla="*/ 2147483647 w 66"/>
                  <a:gd name="T1" fmla="*/ 2147483647 h 103"/>
                  <a:gd name="T2" fmla="*/ 2147483647 w 66"/>
                  <a:gd name="T3" fmla="*/ 2147483647 h 103"/>
                  <a:gd name="T4" fmla="*/ 2147483647 w 66"/>
                  <a:gd name="T5" fmla="*/ 2147483647 h 103"/>
                  <a:gd name="T6" fmla="*/ 2147483647 w 66"/>
                  <a:gd name="T7" fmla="*/ 2147483647 h 103"/>
                  <a:gd name="T8" fmla="*/ 2147483647 w 66"/>
                  <a:gd name="T9" fmla="*/ 2147483647 h 103"/>
                  <a:gd name="T10" fmla="*/ 2147483647 w 66"/>
                  <a:gd name="T11" fmla="*/ 2147483647 h 103"/>
                  <a:gd name="T12" fmla="*/ 2147483647 w 66"/>
                  <a:gd name="T13" fmla="*/ 2147483647 h 103"/>
                  <a:gd name="T14" fmla="*/ 2147483647 w 66"/>
                  <a:gd name="T15" fmla="*/ 2147483647 h 103"/>
                  <a:gd name="T16" fmla="*/ 2147483647 w 66"/>
                  <a:gd name="T17" fmla="*/ 2147483647 h 103"/>
                  <a:gd name="T18" fmla="*/ 2147483647 w 66"/>
                  <a:gd name="T19" fmla="*/ 2147483647 h 103"/>
                  <a:gd name="T20" fmla="*/ 2147483647 w 66"/>
                  <a:gd name="T21" fmla="*/ 2147483647 h 103"/>
                  <a:gd name="T22" fmla="*/ 2147483647 w 66"/>
                  <a:gd name="T23" fmla="*/ 2147483647 h 103"/>
                  <a:gd name="T24" fmla="*/ 2147483647 w 66"/>
                  <a:gd name="T25" fmla="*/ 2147483647 h 103"/>
                  <a:gd name="T26" fmla="*/ 2147483647 w 66"/>
                  <a:gd name="T27" fmla="*/ 2147483647 h 103"/>
                  <a:gd name="T28" fmla="*/ 2147483647 w 66"/>
                  <a:gd name="T29" fmla="*/ 2147483647 h 103"/>
                  <a:gd name="T30" fmla="*/ 2147483647 w 66"/>
                  <a:gd name="T31" fmla="*/ 2147483647 h 103"/>
                  <a:gd name="T32" fmla="*/ 2147483647 w 66"/>
                  <a:gd name="T33" fmla="*/ 2147483647 h 103"/>
                  <a:gd name="T34" fmla="*/ 2147483647 w 66"/>
                  <a:gd name="T35" fmla="*/ 2147483647 h 103"/>
                  <a:gd name="T36" fmla="*/ 2147483647 w 66"/>
                  <a:gd name="T37" fmla="*/ 2147483647 h 103"/>
                  <a:gd name="T38" fmla="*/ 2147483647 w 66"/>
                  <a:gd name="T39" fmla="*/ 2147483647 h 103"/>
                  <a:gd name="T40" fmla="*/ 2147483647 w 66"/>
                  <a:gd name="T41" fmla="*/ 2147483647 h 103"/>
                  <a:gd name="T42" fmla="*/ 2147483647 w 66"/>
                  <a:gd name="T43" fmla="*/ 2147483647 h 103"/>
                  <a:gd name="T44" fmla="*/ 2147483647 w 66"/>
                  <a:gd name="T45" fmla="*/ 2147483647 h 103"/>
                  <a:gd name="T46" fmla="*/ 2147483647 w 66"/>
                  <a:gd name="T47" fmla="*/ 2147483647 h 103"/>
                  <a:gd name="T48" fmla="*/ 2147483647 w 66"/>
                  <a:gd name="T49" fmla="*/ 2147483647 h 103"/>
                  <a:gd name="T50" fmla="*/ 2147483647 w 66"/>
                  <a:gd name="T51" fmla="*/ 0 h 103"/>
                  <a:gd name="T52" fmla="*/ 2147483647 w 66"/>
                  <a:gd name="T53" fmla="*/ 2147483647 h 103"/>
                  <a:gd name="T54" fmla="*/ 2147483647 w 66"/>
                  <a:gd name="T55" fmla="*/ 2147483647 h 103"/>
                  <a:gd name="T56" fmla="*/ 2147483647 w 66"/>
                  <a:gd name="T57" fmla="*/ 2147483647 h 103"/>
                  <a:gd name="T58" fmla="*/ 2147483647 w 66"/>
                  <a:gd name="T59" fmla="*/ 2147483647 h 103"/>
                  <a:gd name="T60" fmla="*/ 2147483647 w 66"/>
                  <a:gd name="T61" fmla="*/ 2147483647 h 103"/>
                  <a:gd name="T62" fmla="*/ 2147483647 w 66"/>
                  <a:gd name="T63" fmla="*/ 2147483647 h 103"/>
                  <a:gd name="T64" fmla="*/ 2147483647 w 66"/>
                  <a:gd name="T65" fmla="*/ 2147483647 h 103"/>
                  <a:gd name="T66" fmla="*/ 2147483647 w 66"/>
                  <a:gd name="T67" fmla="*/ 2147483647 h 103"/>
                  <a:gd name="T68" fmla="*/ 2147483647 w 66"/>
                  <a:gd name="T69" fmla="*/ 2147483647 h 103"/>
                  <a:gd name="T70" fmla="*/ 2147483647 w 66"/>
                  <a:gd name="T71" fmla="*/ 2147483647 h 103"/>
                  <a:gd name="T72" fmla="*/ 2147483647 w 66"/>
                  <a:gd name="T73" fmla="*/ 2147483647 h 103"/>
                  <a:gd name="T74" fmla="*/ 2147483647 w 66"/>
                  <a:gd name="T75" fmla="*/ 2147483647 h 103"/>
                  <a:gd name="T76" fmla="*/ 2147483647 w 66"/>
                  <a:gd name="T77" fmla="*/ 2147483647 h 103"/>
                  <a:gd name="T78" fmla="*/ 2147483647 w 66"/>
                  <a:gd name="T79" fmla="*/ 2147483647 h 103"/>
                  <a:gd name="T80" fmla="*/ 2147483647 w 66"/>
                  <a:gd name="T81" fmla="*/ 2147483647 h 103"/>
                  <a:gd name="T82" fmla="*/ 2147483647 w 66"/>
                  <a:gd name="T83" fmla="*/ 2147483647 h 103"/>
                  <a:gd name="T84" fmla="*/ 2147483647 w 66"/>
                  <a:gd name="T85" fmla="*/ 2147483647 h 103"/>
                  <a:gd name="T86" fmla="*/ 2147483647 w 66"/>
                  <a:gd name="T87" fmla="*/ 2147483647 h 103"/>
                  <a:gd name="T88" fmla="*/ 2147483647 w 66"/>
                  <a:gd name="T89" fmla="*/ 2147483647 h 103"/>
                  <a:gd name="T90" fmla="*/ 2147483647 w 66"/>
                  <a:gd name="T91" fmla="*/ 2147483647 h 103"/>
                  <a:gd name="T92" fmla="*/ 0 w 66"/>
                  <a:gd name="T93" fmla="*/ 2147483647 h 103"/>
                  <a:gd name="T94" fmla="*/ 2147483647 w 66"/>
                  <a:gd name="T95" fmla="*/ 2147483647 h 103"/>
                  <a:gd name="T96" fmla="*/ 2147483647 w 66"/>
                  <a:gd name="T97" fmla="*/ 2147483647 h 103"/>
                  <a:gd name="T98" fmla="*/ 2147483647 w 66"/>
                  <a:gd name="T99" fmla="*/ 2147483647 h 103"/>
                  <a:gd name="T100" fmla="*/ 2147483647 w 66"/>
                  <a:gd name="T101" fmla="*/ 2147483647 h 103"/>
                  <a:gd name="T102" fmla="*/ 2147483647 w 66"/>
                  <a:gd name="T103" fmla="*/ 2147483647 h 103"/>
                  <a:gd name="T104" fmla="*/ 2147483647 w 66"/>
                  <a:gd name="T105" fmla="*/ 2147483647 h 103"/>
                  <a:gd name="T106" fmla="*/ 2147483647 w 66"/>
                  <a:gd name="T107" fmla="*/ 2147483647 h 103"/>
                  <a:gd name="T108" fmla="*/ 2147483647 w 6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
                  <a:gd name="T166" fmla="*/ 0 h 103"/>
                  <a:gd name="T167" fmla="*/ 66 w 66"/>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 h="103">
                    <a:moveTo>
                      <a:pt x="32" y="12"/>
                    </a:moveTo>
                    <a:lnTo>
                      <a:pt x="25" y="15"/>
                    </a:lnTo>
                    <a:lnTo>
                      <a:pt x="19" y="20"/>
                    </a:lnTo>
                    <a:lnTo>
                      <a:pt x="15" y="28"/>
                    </a:lnTo>
                    <a:lnTo>
                      <a:pt x="14" y="38"/>
                    </a:lnTo>
                    <a:lnTo>
                      <a:pt x="13" y="52"/>
                    </a:lnTo>
                    <a:lnTo>
                      <a:pt x="14" y="67"/>
                    </a:lnTo>
                    <a:lnTo>
                      <a:pt x="15" y="77"/>
                    </a:lnTo>
                    <a:lnTo>
                      <a:pt x="19" y="85"/>
                    </a:lnTo>
                    <a:lnTo>
                      <a:pt x="22" y="88"/>
                    </a:lnTo>
                    <a:lnTo>
                      <a:pt x="26" y="90"/>
                    </a:lnTo>
                    <a:lnTo>
                      <a:pt x="30" y="92"/>
                    </a:lnTo>
                    <a:lnTo>
                      <a:pt x="38" y="92"/>
                    </a:lnTo>
                    <a:lnTo>
                      <a:pt x="40" y="90"/>
                    </a:lnTo>
                    <a:lnTo>
                      <a:pt x="44" y="88"/>
                    </a:lnTo>
                    <a:lnTo>
                      <a:pt x="47" y="85"/>
                    </a:lnTo>
                    <a:lnTo>
                      <a:pt x="51" y="77"/>
                    </a:lnTo>
                    <a:lnTo>
                      <a:pt x="52" y="67"/>
                    </a:lnTo>
                    <a:lnTo>
                      <a:pt x="53" y="52"/>
                    </a:lnTo>
                    <a:lnTo>
                      <a:pt x="52" y="38"/>
                    </a:lnTo>
                    <a:lnTo>
                      <a:pt x="51" y="28"/>
                    </a:lnTo>
                    <a:lnTo>
                      <a:pt x="47" y="20"/>
                    </a:lnTo>
                    <a:lnTo>
                      <a:pt x="44" y="17"/>
                    </a:lnTo>
                    <a:lnTo>
                      <a:pt x="40" y="15"/>
                    </a:lnTo>
                    <a:lnTo>
                      <a:pt x="32" y="12"/>
                    </a:lnTo>
                    <a:close/>
                    <a:moveTo>
                      <a:pt x="34" y="0"/>
                    </a:moveTo>
                    <a:lnTo>
                      <a:pt x="39" y="2"/>
                    </a:lnTo>
                    <a:lnTo>
                      <a:pt x="51" y="6"/>
                    </a:lnTo>
                    <a:lnTo>
                      <a:pt x="56" y="11"/>
                    </a:lnTo>
                    <a:lnTo>
                      <a:pt x="57" y="15"/>
                    </a:lnTo>
                    <a:lnTo>
                      <a:pt x="60" y="19"/>
                    </a:lnTo>
                    <a:lnTo>
                      <a:pt x="65" y="39"/>
                    </a:lnTo>
                    <a:lnTo>
                      <a:pt x="66" y="52"/>
                    </a:lnTo>
                    <a:lnTo>
                      <a:pt x="65" y="68"/>
                    </a:lnTo>
                    <a:lnTo>
                      <a:pt x="62" y="81"/>
                    </a:lnTo>
                    <a:lnTo>
                      <a:pt x="60" y="88"/>
                    </a:lnTo>
                    <a:lnTo>
                      <a:pt x="56" y="94"/>
                    </a:lnTo>
                    <a:lnTo>
                      <a:pt x="51" y="98"/>
                    </a:lnTo>
                    <a:lnTo>
                      <a:pt x="48" y="101"/>
                    </a:lnTo>
                    <a:lnTo>
                      <a:pt x="44" y="102"/>
                    </a:lnTo>
                    <a:lnTo>
                      <a:pt x="39" y="103"/>
                    </a:lnTo>
                    <a:lnTo>
                      <a:pt x="34" y="103"/>
                    </a:lnTo>
                    <a:lnTo>
                      <a:pt x="21" y="101"/>
                    </a:lnTo>
                    <a:lnTo>
                      <a:pt x="10" y="93"/>
                    </a:lnTo>
                    <a:lnTo>
                      <a:pt x="4" y="82"/>
                    </a:lnTo>
                    <a:lnTo>
                      <a:pt x="1" y="69"/>
                    </a:lnTo>
                    <a:lnTo>
                      <a:pt x="0" y="52"/>
                    </a:lnTo>
                    <a:lnTo>
                      <a:pt x="1" y="35"/>
                    </a:lnTo>
                    <a:lnTo>
                      <a:pt x="4" y="22"/>
                    </a:lnTo>
                    <a:lnTo>
                      <a:pt x="6" y="16"/>
                    </a:lnTo>
                    <a:lnTo>
                      <a:pt x="10" y="11"/>
                    </a:lnTo>
                    <a:lnTo>
                      <a:pt x="14" y="7"/>
                    </a:lnTo>
                    <a:lnTo>
                      <a:pt x="22" y="2"/>
                    </a:lnTo>
                    <a:lnTo>
                      <a:pt x="27" y="2"/>
                    </a:lnTo>
                    <a:lnTo>
                      <a:pt x="34" y="0"/>
                    </a:lnTo>
                    <a:close/>
                  </a:path>
                </a:pathLst>
              </a:custGeom>
              <a:solidFill>
                <a:srgbClr val="000000"/>
              </a:solidFill>
              <a:ln w="0">
                <a:solidFill>
                  <a:srgbClr val="000000"/>
                </a:solidFill>
                <a:prstDash val="solid"/>
                <a:round/>
                <a:headEnd/>
                <a:tailEnd/>
              </a:ln>
            </p:spPr>
            <p:txBody>
              <a:bodyPr/>
              <a:lstStyle/>
              <a:p>
                <a:endParaRPr lang="en-US"/>
              </a:p>
            </p:txBody>
          </p:sp>
          <p:sp>
            <p:nvSpPr>
              <p:cNvPr id="21522" name="Freeform 793"/>
              <p:cNvSpPr>
                <a:spLocks/>
              </p:cNvSpPr>
              <p:nvPr/>
            </p:nvSpPr>
            <p:spPr bwMode="auto">
              <a:xfrm>
                <a:off x="6334125" y="5864220"/>
                <a:ext cx="30163" cy="80963"/>
              </a:xfrm>
              <a:custGeom>
                <a:avLst/>
                <a:gdLst>
                  <a:gd name="T0" fmla="*/ 2147483647 w 36"/>
                  <a:gd name="T1" fmla="*/ 0 h 102"/>
                  <a:gd name="T2" fmla="*/ 2147483647 w 36"/>
                  <a:gd name="T3" fmla="*/ 0 h 102"/>
                  <a:gd name="T4" fmla="*/ 2147483647 w 36"/>
                  <a:gd name="T5" fmla="*/ 2147483647 h 102"/>
                  <a:gd name="T6" fmla="*/ 2147483647 w 36"/>
                  <a:gd name="T7" fmla="*/ 2147483647 h 102"/>
                  <a:gd name="T8" fmla="*/ 2147483647 w 36"/>
                  <a:gd name="T9" fmla="*/ 2147483647 h 102"/>
                  <a:gd name="T10" fmla="*/ 2147483647 w 36"/>
                  <a:gd name="T11" fmla="*/ 2147483647 h 102"/>
                  <a:gd name="T12" fmla="*/ 2147483647 w 36"/>
                  <a:gd name="T13" fmla="*/ 2147483647 h 102"/>
                  <a:gd name="T14" fmla="*/ 2147483647 w 36"/>
                  <a:gd name="T15" fmla="*/ 2147483647 h 102"/>
                  <a:gd name="T16" fmla="*/ 2147483647 w 36"/>
                  <a:gd name="T17" fmla="*/ 2147483647 h 102"/>
                  <a:gd name="T18" fmla="*/ 0 w 36"/>
                  <a:gd name="T19" fmla="*/ 2147483647 h 102"/>
                  <a:gd name="T20" fmla="*/ 0 w 36"/>
                  <a:gd name="T21" fmla="*/ 2147483647 h 102"/>
                  <a:gd name="T22" fmla="*/ 2147483647 w 36"/>
                  <a:gd name="T23" fmla="*/ 2147483647 h 102"/>
                  <a:gd name="T24" fmla="*/ 2147483647 w 36"/>
                  <a:gd name="T25" fmla="*/ 2147483647 h 102"/>
                  <a:gd name="T26" fmla="*/ 2147483647 w 36"/>
                  <a:gd name="T27" fmla="*/ 2147483647 h 102"/>
                  <a:gd name="T28" fmla="*/ 2147483647 w 36"/>
                  <a:gd name="T29" fmla="*/ 2147483647 h 102"/>
                  <a:gd name="T30" fmla="*/ 2147483647 w 36"/>
                  <a:gd name="T31" fmla="*/ 0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02"/>
                  <a:gd name="T50" fmla="*/ 36 w 36"/>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02">
                    <a:moveTo>
                      <a:pt x="28" y="0"/>
                    </a:moveTo>
                    <a:lnTo>
                      <a:pt x="36" y="0"/>
                    </a:lnTo>
                    <a:lnTo>
                      <a:pt x="36" y="102"/>
                    </a:lnTo>
                    <a:lnTo>
                      <a:pt x="23" y="102"/>
                    </a:lnTo>
                    <a:lnTo>
                      <a:pt x="23" y="22"/>
                    </a:lnTo>
                    <a:lnTo>
                      <a:pt x="17" y="29"/>
                    </a:lnTo>
                    <a:lnTo>
                      <a:pt x="11" y="32"/>
                    </a:lnTo>
                    <a:lnTo>
                      <a:pt x="8" y="34"/>
                    </a:lnTo>
                    <a:lnTo>
                      <a:pt x="4" y="35"/>
                    </a:lnTo>
                    <a:lnTo>
                      <a:pt x="0" y="38"/>
                    </a:lnTo>
                    <a:lnTo>
                      <a:pt x="0" y="26"/>
                    </a:lnTo>
                    <a:lnTo>
                      <a:pt x="13" y="19"/>
                    </a:lnTo>
                    <a:lnTo>
                      <a:pt x="18" y="15"/>
                    </a:lnTo>
                    <a:lnTo>
                      <a:pt x="22" y="9"/>
                    </a:lnTo>
                    <a:lnTo>
                      <a:pt x="26" y="6"/>
                    </a:lnTo>
                    <a:lnTo>
                      <a:pt x="28" y="0"/>
                    </a:lnTo>
                    <a:close/>
                  </a:path>
                </a:pathLst>
              </a:custGeom>
              <a:solidFill>
                <a:srgbClr val="000000"/>
              </a:solidFill>
              <a:ln w="0">
                <a:solidFill>
                  <a:srgbClr val="000000"/>
                </a:solidFill>
                <a:prstDash val="solid"/>
                <a:round/>
                <a:headEnd/>
                <a:tailEnd/>
              </a:ln>
            </p:spPr>
            <p:txBody>
              <a:bodyPr/>
              <a:lstStyle/>
              <a:p>
                <a:endParaRPr lang="en-US"/>
              </a:p>
            </p:txBody>
          </p:sp>
          <p:sp>
            <p:nvSpPr>
              <p:cNvPr id="21523" name="Freeform 794"/>
              <p:cNvSpPr>
                <a:spLocks/>
              </p:cNvSpPr>
              <p:nvPr/>
            </p:nvSpPr>
            <p:spPr bwMode="auto">
              <a:xfrm>
                <a:off x="6388100" y="5864220"/>
                <a:ext cx="53975" cy="80963"/>
              </a:xfrm>
              <a:custGeom>
                <a:avLst/>
                <a:gdLst>
                  <a:gd name="T0" fmla="*/ 2147483647 w 66"/>
                  <a:gd name="T1" fmla="*/ 0 h 102"/>
                  <a:gd name="T2" fmla="*/ 2147483647 w 66"/>
                  <a:gd name="T3" fmla="*/ 2147483647 h 102"/>
                  <a:gd name="T4" fmla="*/ 2147483647 w 66"/>
                  <a:gd name="T5" fmla="*/ 2147483647 h 102"/>
                  <a:gd name="T6" fmla="*/ 2147483647 w 66"/>
                  <a:gd name="T7" fmla="*/ 2147483647 h 102"/>
                  <a:gd name="T8" fmla="*/ 2147483647 w 66"/>
                  <a:gd name="T9" fmla="*/ 2147483647 h 102"/>
                  <a:gd name="T10" fmla="*/ 2147483647 w 66"/>
                  <a:gd name="T11" fmla="*/ 2147483647 h 102"/>
                  <a:gd name="T12" fmla="*/ 2147483647 w 66"/>
                  <a:gd name="T13" fmla="*/ 2147483647 h 102"/>
                  <a:gd name="T14" fmla="*/ 2147483647 w 66"/>
                  <a:gd name="T15" fmla="*/ 2147483647 h 102"/>
                  <a:gd name="T16" fmla="*/ 2147483647 w 66"/>
                  <a:gd name="T17" fmla="*/ 2147483647 h 102"/>
                  <a:gd name="T18" fmla="*/ 2147483647 w 66"/>
                  <a:gd name="T19" fmla="*/ 2147483647 h 102"/>
                  <a:gd name="T20" fmla="*/ 2147483647 w 66"/>
                  <a:gd name="T21" fmla="*/ 2147483647 h 102"/>
                  <a:gd name="T22" fmla="*/ 2147483647 w 66"/>
                  <a:gd name="T23" fmla="*/ 2147483647 h 102"/>
                  <a:gd name="T24" fmla="*/ 2147483647 w 66"/>
                  <a:gd name="T25" fmla="*/ 2147483647 h 102"/>
                  <a:gd name="T26" fmla="*/ 2147483647 w 66"/>
                  <a:gd name="T27" fmla="*/ 2147483647 h 102"/>
                  <a:gd name="T28" fmla="*/ 2147483647 w 66"/>
                  <a:gd name="T29" fmla="*/ 2147483647 h 102"/>
                  <a:gd name="T30" fmla="*/ 2147483647 w 66"/>
                  <a:gd name="T31" fmla="*/ 2147483647 h 102"/>
                  <a:gd name="T32" fmla="*/ 2147483647 w 66"/>
                  <a:gd name="T33" fmla="*/ 2147483647 h 102"/>
                  <a:gd name="T34" fmla="*/ 2147483647 w 66"/>
                  <a:gd name="T35" fmla="*/ 2147483647 h 102"/>
                  <a:gd name="T36" fmla="*/ 2147483647 w 66"/>
                  <a:gd name="T37" fmla="*/ 2147483647 h 102"/>
                  <a:gd name="T38" fmla="*/ 2147483647 w 66"/>
                  <a:gd name="T39" fmla="*/ 2147483647 h 102"/>
                  <a:gd name="T40" fmla="*/ 2147483647 w 66"/>
                  <a:gd name="T41" fmla="*/ 2147483647 h 102"/>
                  <a:gd name="T42" fmla="*/ 2147483647 w 66"/>
                  <a:gd name="T43" fmla="*/ 2147483647 h 102"/>
                  <a:gd name="T44" fmla="*/ 0 w 66"/>
                  <a:gd name="T45" fmla="*/ 2147483647 h 102"/>
                  <a:gd name="T46" fmla="*/ 0 w 66"/>
                  <a:gd name="T47" fmla="*/ 2147483647 h 102"/>
                  <a:gd name="T48" fmla="*/ 2147483647 w 66"/>
                  <a:gd name="T49" fmla="*/ 2147483647 h 102"/>
                  <a:gd name="T50" fmla="*/ 2147483647 w 66"/>
                  <a:gd name="T51" fmla="*/ 2147483647 h 102"/>
                  <a:gd name="T52" fmla="*/ 2147483647 w 66"/>
                  <a:gd name="T53" fmla="*/ 2147483647 h 102"/>
                  <a:gd name="T54" fmla="*/ 2147483647 w 66"/>
                  <a:gd name="T55" fmla="*/ 2147483647 h 102"/>
                  <a:gd name="T56" fmla="*/ 2147483647 w 66"/>
                  <a:gd name="T57" fmla="*/ 2147483647 h 102"/>
                  <a:gd name="T58" fmla="*/ 2147483647 w 66"/>
                  <a:gd name="T59" fmla="*/ 2147483647 h 102"/>
                  <a:gd name="T60" fmla="*/ 2147483647 w 66"/>
                  <a:gd name="T61" fmla="*/ 2147483647 h 102"/>
                  <a:gd name="T62" fmla="*/ 2147483647 w 66"/>
                  <a:gd name="T63" fmla="*/ 2147483647 h 102"/>
                  <a:gd name="T64" fmla="*/ 2147483647 w 66"/>
                  <a:gd name="T65" fmla="*/ 2147483647 h 102"/>
                  <a:gd name="T66" fmla="*/ 2147483647 w 66"/>
                  <a:gd name="T67" fmla="*/ 2147483647 h 102"/>
                  <a:gd name="T68" fmla="*/ 2147483647 w 66"/>
                  <a:gd name="T69" fmla="*/ 2147483647 h 102"/>
                  <a:gd name="T70" fmla="*/ 2147483647 w 66"/>
                  <a:gd name="T71" fmla="*/ 2147483647 h 102"/>
                  <a:gd name="T72" fmla="*/ 2147483647 w 66"/>
                  <a:gd name="T73" fmla="*/ 2147483647 h 102"/>
                  <a:gd name="T74" fmla="*/ 2147483647 w 66"/>
                  <a:gd name="T75" fmla="*/ 2147483647 h 102"/>
                  <a:gd name="T76" fmla="*/ 2147483647 w 66"/>
                  <a:gd name="T77" fmla="*/ 2147483647 h 102"/>
                  <a:gd name="T78" fmla="*/ 2147483647 w 66"/>
                  <a:gd name="T79" fmla="*/ 2147483647 h 102"/>
                  <a:gd name="T80" fmla="*/ 2147483647 w 66"/>
                  <a:gd name="T81" fmla="*/ 2147483647 h 102"/>
                  <a:gd name="T82" fmla="*/ 2147483647 w 66"/>
                  <a:gd name="T83" fmla="*/ 2147483647 h 102"/>
                  <a:gd name="T84" fmla="*/ 2147483647 w 66"/>
                  <a:gd name="T85" fmla="*/ 2147483647 h 102"/>
                  <a:gd name="T86" fmla="*/ 2147483647 w 66"/>
                  <a:gd name="T87" fmla="*/ 2147483647 h 102"/>
                  <a:gd name="T88" fmla="*/ 2147483647 w 66"/>
                  <a:gd name="T89" fmla="*/ 2147483647 h 102"/>
                  <a:gd name="T90" fmla="*/ 2147483647 w 66"/>
                  <a:gd name="T91" fmla="*/ 2147483647 h 102"/>
                  <a:gd name="T92" fmla="*/ 2147483647 w 66"/>
                  <a:gd name="T93" fmla="*/ 2147483647 h 102"/>
                  <a:gd name="T94" fmla="*/ 2147483647 w 66"/>
                  <a:gd name="T95" fmla="*/ 2147483647 h 102"/>
                  <a:gd name="T96" fmla="*/ 2147483647 w 66"/>
                  <a:gd name="T97" fmla="*/ 2147483647 h 102"/>
                  <a:gd name="T98" fmla="*/ 2147483647 w 66"/>
                  <a:gd name="T99" fmla="*/ 2147483647 h 102"/>
                  <a:gd name="T100" fmla="*/ 2147483647 w 66"/>
                  <a:gd name="T101" fmla="*/ 0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102"/>
                  <a:gd name="T155" fmla="*/ 66 w 66"/>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102">
                    <a:moveTo>
                      <a:pt x="34" y="0"/>
                    </a:moveTo>
                    <a:lnTo>
                      <a:pt x="47" y="3"/>
                    </a:lnTo>
                    <a:lnTo>
                      <a:pt x="56" y="8"/>
                    </a:lnTo>
                    <a:lnTo>
                      <a:pt x="60" y="13"/>
                    </a:lnTo>
                    <a:lnTo>
                      <a:pt x="62" y="17"/>
                    </a:lnTo>
                    <a:lnTo>
                      <a:pt x="64" y="24"/>
                    </a:lnTo>
                    <a:lnTo>
                      <a:pt x="64" y="33"/>
                    </a:lnTo>
                    <a:lnTo>
                      <a:pt x="61" y="41"/>
                    </a:lnTo>
                    <a:lnTo>
                      <a:pt x="60" y="43"/>
                    </a:lnTo>
                    <a:lnTo>
                      <a:pt x="58" y="47"/>
                    </a:lnTo>
                    <a:lnTo>
                      <a:pt x="57" y="50"/>
                    </a:lnTo>
                    <a:lnTo>
                      <a:pt x="54" y="52"/>
                    </a:lnTo>
                    <a:lnTo>
                      <a:pt x="52" y="56"/>
                    </a:lnTo>
                    <a:lnTo>
                      <a:pt x="48" y="60"/>
                    </a:lnTo>
                    <a:lnTo>
                      <a:pt x="43" y="64"/>
                    </a:lnTo>
                    <a:lnTo>
                      <a:pt x="36" y="69"/>
                    </a:lnTo>
                    <a:lnTo>
                      <a:pt x="31" y="73"/>
                    </a:lnTo>
                    <a:lnTo>
                      <a:pt x="22" y="82"/>
                    </a:lnTo>
                    <a:lnTo>
                      <a:pt x="19" y="86"/>
                    </a:lnTo>
                    <a:lnTo>
                      <a:pt x="17" y="89"/>
                    </a:lnTo>
                    <a:lnTo>
                      <a:pt x="66" y="89"/>
                    </a:lnTo>
                    <a:lnTo>
                      <a:pt x="66" y="102"/>
                    </a:lnTo>
                    <a:lnTo>
                      <a:pt x="0" y="102"/>
                    </a:lnTo>
                    <a:lnTo>
                      <a:pt x="0" y="98"/>
                    </a:lnTo>
                    <a:lnTo>
                      <a:pt x="1" y="93"/>
                    </a:lnTo>
                    <a:lnTo>
                      <a:pt x="3" y="89"/>
                    </a:lnTo>
                    <a:lnTo>
                      <a:pt x="9" y="79"/>
                    </a:lnTo>
                    <a:lnTo>
                      <a:pt x="18" y="69"/>
                    </a:lnTo>
                    <a:lnTo>
                      <a:pt x="24" y="64"/>
                    </a:lnTo>
                    <a:lnTo>
                      <a:pt x="35" y="54"/>
                    </a:lnTo>
                    <a:lnTo>
                      <a:pt x="40" y="50"/>
                    </a:lnTo>
                    <a:lnTo>
                      <a:pt x="43" y="46"/>
                    </a:lnTo>
                    <a:lnTo>
                      <a:pt x="45" y="43"/>
                    </a:lnTo>
                    <a:lnTo>
                      <a:pt x="48" y="39"/>
                    </a:lnTo>
                    <a:lnTo>
                      <a:pt x="50" y="32"/>
                    </a:lnTo>
                    <a:lnTo>
                      <a:pt x="50" y="25"/>
                    </a:lnTo>
                    <a:lnTo>
                      <a:pt x="49" y="20"/>
                    </a:lnTo>
                    <a:lnTo>
                      <a:pt x="47" y="17"/>
                    </a:lnTo>
                    <a:lnTo>
                      <a:pt x="43" y="15"/>
                    </a:lnTo>
                    <a:lnTo>
                      <a:pt x="37" y="13"/>
                    </a:lnTo>
                    <a:lnTo>
                      <a:pt x="34" y="12"/>
                    </a:lnTo>
                    <a:lnTo>
                      <a:pt x="23" y="15"/>
                    </a:lnTo>
                    <a:lnTo>
                      <a:pt x="15" y="22"/>
                    </a:lnTo>
                    <a:lnTo>
                      <a:pt x="14" y="26"/>
                    </a:lnTo>
                    <a:lnTo>
                      <a:pt x="14" y="30"/>
                    </a:lnTo>
                    <a:lnTo>
                      <a:pt x="1" y="29"/>
                    </a:lnTo>
                    <a:lnTo>
                      <a:pt x="2" y="22"/>
                    </a:lnTo>
                    <a:lnTo>
                      <a:pt x="7" y="12"/>
                    </a:lnTo>
                    <a:lnTo>
                      <a:pt x="11" y="8"/>
                    </a:lnTo>
                    <a:lnTo>
                      <a:pt x="22" y="3"/>
                    </a:lnTo>
                    <a:lnTo>
                      <a:pt x="34" y="0"/>
                    </a:lnTo>
                    <a:close/>
                  </a:path>
                </a:pathLst>
              </a:custGeom>
              <a:solidFill>
                <a:srgbClr val="000000"/>
              </a:solidFill>
              <a:ln w="0">
                <a:solidFill>
                  <a:srgbClr val="000000"/>
                </a:solidFill>
                <a:prstDash val="solid"/>
                <a:round/>
                <a:headEnd/>
                <a:tailEnd/>
              </a:ln>
            </p:spPr>
            <p:txBody>
              <a:bodyPr/>
              <a:lstStyle/>
              <a:p>
                <a:endParaRPr lang="en-US"/>
              </a:p>
            </p:txBody>
          </p:sp>
          <p:sp>
            <p:nvSpPr>
              <p:cNvPr id="21524" name="Freeform 797"/>
              <p:cNvSpPr>
                <a:spLocks/>
              </p:cNvSpPr>
              <p:nvPr/>
            </p:nvSpPr>
            <p:spPr bwMode="auto">
              <a:xfrm>
                <a:off x="6940550" y="5864220"/>
                <a:ext cx="28575" cy="80963"/>
              </a:xfrm>
              <a:custGeom>
                <a:avLst/>
                <a:gdLst>
                  <a:gd name="T0" fmla="*/ 2147483647 w 37"/>
                  <a:gd name="T1" fmla="*/ 0 h 102"/>
                  <a:gd name="T2" fmla="*/ 2147483647 w 37"/>
                  <a:gd name="T3" fmla="*/ 0 h 102"/>
                  <a:gd name="T4" fmla="*/ 2147483647 w 37"/>
                  <a:gd name="T5" fmla="*/ 2147483647 h 102"/>
                  <a:gd name="T6" fmla="*/ 2147483647 w 37"/>
                  <a:gd name="T7" fmla="*/ 2147483647 h 102"/>
                  <a:gd name="T8" fmla="*/ 2147483647 w 37"/>
                  <a:gd name="T9" fmla="*/ 2147483647 h 102"/>
                  <a:gd name="T10" fmla="*/ 2147483647 w 37"/>
                  <a:gd name="T11" fmla="*/ 2147483647 h 102"/>
                  <a:gd name="T12" fmla="*/ 2147483647 w 37"/>
                  <a:gd name="T13" fmla="*/ 2147483647 h 102"/>
                  <a:gd name="T14" fmla="*/ 2147483647 w 37"/>
                  <a:gd name="T15" fmla="*/ 2147483647 h 102"/>
                  <a:gd name="T16" fmla="*/ 2147483647 w 37"/>
                  <a:gd name="T17" fmla="*/ 2147483647 h 102"/>
                  <a:gd name="T18" fmla="*/ 0 w 37"/>
                  <a:gd name="T19" fmla="*/ 2147483647 h 102"/>
                  <a:gd name="T20" fmla="*/ 0 w 37"/>
                  <a:gd name="T21" fmla="*/ 2147483647 h 102"/>
                  <a:gd name="T22" fmla="*/ 2147483647 w 37"/>
                  <a:gd name="T23" fmla="*/ 2147483647 h 102"/>
                  <a:gd name="T24" fmla="*/ 2147483647 w 37"/>
                  <a:gd name="T25" fmla="*/ 2147483647 h 102"/>
                  <a:gd name="T26" fmla="*/ 2147483647 w 37"/>
                  <a:gd name="T27" fmla="*/ 2147483647 h 102"/>
                  <a:gd name="T28" fmla="*/ 2147483647 w 37"/>
                  <a:gd name="T29" fmla="*/ 2147483647 h 102"/>
                  <a:gd name="T30" fmla="*/ 2147483647 w 37"/>
                  <a:gd name="T31" fmla="*/ 0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102"/>
                  <a:gd name="T50" fmla="*/ 37 w 37"/>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102">
                    <a:moveTo>
                      <a:pt x="29" y="0"/>
                    </a:moveTo>
                    <a:lnTo>
                      <a:pt x="37" y="0"/>
                    </a:lnTo>
                    <a:lnTo>
                      <a:pt x="37" y="102"/>
                    </a:lnTo>
                    <a:lnTo>
                      <a:pt x="24" y="102"/>
                    </a:lnTo>
                    <a:lnTo>
                      <a:pt x="24" y="22"/>
                    </a:lnTo>
                    <a:lnTo>
                      <a:pt x="17" y="29"/>
                    </a:lnTo>
                    <a:lnTo>
                      <a:pt x="12" y="32"/>
                    </a:lnTo>
                    <a:lnTo>
                      <a:pt x="8" y="34"/>
                    </a:lnTo>
                    <a:lnTo>
                      <a:pt x="4" y="35"/>
                    </a:lnTo>
                    <a:lnTo>
                      <a:pt x="0" y="38"/>
                    </a:lnTo>
                    <a:lnTo>
                      <a:pt x="0" y="26"/>
                    </a:lnTo>
                    <a:lnTo>
                      <a:pt x="13" y="19"/>
                    </a:lnTo>
                    <a:lnTo>
                      <a:pt x="18" y="15"/>
                    </a:lnTo>
                    <a:lnTo>
                      <a:pt x="22" y="9"/>
                    </a:lnTo>
                    <a:lnTo>
                      <a:pt x="26" y="6"/>
                    </a:lnTo>
                    <a:lnTo>
                      <a:pt x="29" y="0"/>
                    </a:lnTo>
                    <a:close/>
                  </a:path>
                </a:pathLst>
              </a:custGeom>
              <a:solidFill>
                <a:srgbClr val="000000"/>
              </a:solidFill>
              <a:ln w="0">
                <a:solidFill>
                  <a:srgbClr val="000000"/>
                </a:solidFill>
                <a:prstDash val="solid"/>
                <a:round/>
                <a:headEnd/>
                <a:tailEnd/>
              </a:ln>
            </p:spPr>
            <p:txBody>
              <a:bodyPr/>
              <a:lstStyle/>
              <a:p>
                <a:endParaRPr lang="en-US"/>
              </a:p>
            </p:txBody>
          </p:sp>
          <p:sp>
            <p:nvSpPr>
              <p:cNvPr id="21525" name="Freeform 798"/>
              <p:cNvSpPr>
                <a:spLocks noEditPoints="1"/>
              </p:cNvSpPr>
              <p:nvPr/>
            </p:nvSpPr>
            <p:spPr bwMode="auto">
              <a:xfrm>
                <a:off x="6991350" y="5865808"/>
                <a:ext cx="55563" cy="79375"/>
              </a:xfrm>
              <a:custGeom>
                <a:avLst/>
                <a:gdLst>
                  <a:gd name="T0" fmla="*/ 2147483647 w 71"/>
                  <a:gd name="T1" fmla="*/ 2147483647 h 99"/>
                  <a:gd name="T2" fmla="*/ 2147483647 w 71"/>
                  <a:gd name="T3" fmla="*/ 2147483647 h 99"/>
                  <a:gd name="T4" fmla="*/ 2147483647 w 71"/>
                  <a:gd name="T5" fmla="*/ 2147483647 h 99"/>
                  <a:gd name="T6" fmla="*/ 2147483647 w 71"/>
                  <a:gd name="T7" fmla="*/ 2147483647 h 99"/>
                  <a:gd name="T8" fmla="*/ 2147483647 w 71"/>
                  <a:gd name="T9" fmla="*/ 0 h 99"/>
                  <a:gd name="T10" fmla="*/ 2147483647 w 71"/>
                  <a:gd name="T11" fmla="*/ 0 h 99"/>
                  <a:gd name="T12" fmla="*/ 2147483647 w 71"/>
                  <a:gd name="T13" fmla="*/ 2147483647 h 99"/>
                  <a:gd name="T14" fmla="*/ 2147483647 w 71"/>
                  <a:gd name="T15" fmla="*/ 2147483647 h 99"/>
                  <a:gd name="T16" fmla="*/ 2147483647 w 71"/>
                  <a:gd name="T17" fmla="*/ 2147483647 h 99"/>
                  <a:gd name="T18" fmla="*/ 2147483647 w 71"/>
                  <a:gd name="T19" fmla="*/ 2147483647 h 99"/>
                  <a:gd name="T20" fmla="*/ 2147483647 w 71"/>
                  <a:gd name="T21" fmla="*/ 2147483647 h 99"/>
                  <a:gd name="T22" fmla="*/ 2147483647 w 71"/>
                  <a:gd name="T23" fmla="*/ 2147483647 h 99"/>
                  <a:gd name="T24" fmla="*/ 2147483647 w 71"/>
                  <a:gd name="T25" fmla="*/ 2147483647 h 99"/>
                  <a:gd name="T26" fmla="*/ 0 w 71"/>
                  <a:gd name="T27" fmla="*/ 2147483647 h 99"/>
                  <a:gd name="T28" fmla="*/ 0 w 71"/>
                  <a:gd name="T29" fmla="*/ 2147483647 h 99"/>
                  <a:gd name="T30" fmla="*/ 2147483647 w 71"/>
                  <a:gd name="T31" fmla="*/ 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99"/>
                  <a:gd name="T50" fmla="*/ 71 w 7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99">
                    <a:moveTo>
                      <a:pt x="46" y="25"/>
                    </a:moveTo>
                    <a:lnTo>
                      <a:pt x="16" y="62"/>
                    </a:lnTo>
                    <a:lnTo>
                      <a:pt x="46" y="62"/>
                    </a:lnTo>
                    <a:lnTo>
                      <a:pt x="46" y="25"/>
                    </a:lnTo>
                    <a:close/>
                    <a:moveTo>
                      <a:pt x="49" y="0"/>
                    </a:moveTo>
                    <a:lnTo>
                      <a:pt x="59" y="0"/>
                    </a:lnTo>
                    <a:lnTo>
                      <a:pt x="59" y="62"/>
                    </a:lnTo>
                    <a:lnTo>
                      <a:pt x="71" y="62"/>
                    </a:lnTo>
                    <a:lnTo>
                      <a:pt x="71" y="76"/>
                    </a:lnTo>
                    <a:lnTo>
                      <a:pt x="59" y="76"/>
                    </a:lnTo>
                    <a:lnTo>
                      <a:pt x="59" y="99"/>
                    </a:lnTo>
                    <a:lnTo>
                      <a:pt x="46" y="99"/>
                    </a:lnTo>
                    <a:lnTo>
                      <a:pt x="46" y="76"/>
                    </a:lnTo>
                    <a:lnTo>
                      <a:pt x="0" y="76"/>
                    </a:lnTo>
                    <a:lnTo>
                      <a:pt x="0" y="62"/>
                    </a:lnTo>
                    <a:lnTo>
                      <a:pt x="49" y="0"/>
                    </a:lnTo>
                    <a:close/>
                  </a:path>
                </a:pathLst>
              </a:custGeom>
              <a:solidFill>
                <a:srgbClr val="000000"/>
              </a:solidFill>
              <a:ln w="0">
                <a:solidFill>
                  <a:srgbClr val="000000"/>
                </a:solidFill>
                <a:prstDash val="solid"/>
                <a:round/>
                <a:headEnd/>
                <a:tailEnd/>
              </a:ln>
            </p:spPr>
            <p:txBody>
              <a:bodyPr/>
              <a:lstStyle/>
              <a:p>
                <a:endParaRPr lang="en-US"/>
              </a:p>
            </p:txBody>
          </p:sp>
          <p:sp>
            <p:nvSpPr>
              <p:cNvPr id="21526" name="Freeform 988"/>
              <p:cNvSpPr>
                <a:spLocks/>
              </p:cNvSpPr>
              <p:nvPr/>
            </p:nvSpPr>
            <p:spPr bwMode="auto">
              <a:xfrm>
                <a:off x="5267325" y="5978520"/>
                <a:ext cx="49213" cy="80963"/>
              </a:xfrm>
              <a:custGeom>
                <a:avLst/>
                <a:gdLst>
                  <a:gd name="T0" fmla="*/ 0 w 61"/>
                  <a:gd name="T1" fmla="*/ 0 h 102"/>
                  <a:gd name="T2" fmla="*/ 2147483647 w 61"/>
                  <a:gd name="T3" fmla="*/ 0 h 102"/>
                  <a:gd name="T4" fmla="*/ 2147483647 w 61"/>
                  <a:gd name="T5" fmla="*/ 2147483647 h 102"/>
                  <a:gd name="T6" fmla="*/ 2147483647 w 61"/>
                  <a:gd name="T7" fmla="*/ 2147483647 h 102"/>
                  <a:gd name="T8" fmla="*/ 2147483647 w 61"/>
                  <a:gd name="T9" fmla="*/ 2147483647 h 102"/>
                  <a:gd name="T10" fmla="*/ 0 w 61"/>
                  <a:gd name="T11" fmla="*/ 2147483647 h 102"/>
                  <a:gd name="T12" fmla="*/ 0 w 61"/>
                  <a:gd name="T13" fmla="*/ 0 h 102"/>
                  <a:gd name="T14" fmla="*/ 0 60000 65536"/>
                  <a:gd name="T15" fmla="*/ 0 60000 65536"/>
                  <a:gd name="T16" fmla="*/ 0 60000 65536"/>
                  <a:gd name="T17" fmla="*/ 0 60000 65536"/>
                  <a:gd name="T18" fmla="*/ 0 60000 65536"/>
                  <a:gd name="T19" fmla="*/ 0 60000 65536"/>
                  <a:gd name="T20" fmla="*/ 0 60000 65536"/>
                  <a:gd name="T21" fmla="*/ 0 w 61"/>
                  <a:gd name="T22" fmla="*/ 0 h 102"/>
                  <a:gd name="T23" fmla="*/ 61 w 61"/>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02">
                    <a:moveTo>
                      <a:pt x="0" y="0"/>
                    </a:moveTo>
                    <a:lnTo>
                      <a:pt x="13" y="0"/>
                    </a:lnTo>
                    <a:lnTo>
                      <a:pt x="13" y="90"/>
                    </a:lnTo>
                    <a:lnTo>
                      <a:pt x="61" y="90"/>
                    </a:lnTo>
                    <a:lnTo>
                      <a:pt x="61" y="102"/>
                    </a:lnTo>
                    <a:lnTo>
                      <a:pt x="0" y="102"/>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527" name="Freeform 989"/>
              <p:cNvSpPr>
                <a:spLocks/>
              </p:cNvSpPr>
              <p:nvPr/>
            </p:nvSpPr>
            <p:spPr bwMode="auto">
              <a:xfrm>
                <a:off x="5319712" y="5978520"/>
                <a:ext cx="76200" cy="80963"/>
              </a:xfrm>
              <a:custGeom>
                <a:avLst/>
                <a:gdLst>
                  <a:gd name="T0" fmla="*/ 0 w 95"/>
                  <a:gd name="T1" fmla="*/ 0 h 102"/>
                  <a:gd name="T2" fmla="*/ 2147483647 w 95"/>
                  <a:gd name="T3" fmla="*/ 0 h 102"/>
                  <a:gd name="T4" fmla="*/ 2147483647 w 95"/>
                  <a:gd name="T5" fmla="*/ 2147483647 h 102"/>
                  <a:gd name="T6" fmla="*/ 2147483647 w 95"/>
                  <a:gd name="T7" fmla="*/ 2147483647 h 102"/>
                  <a:gd name="T8" fmla="*/ 2147483647 w 95"/>
                  <a:gd name="T9" fmla="*/ 2147483647 h 102"/>
                  <a:gd name="T10" fmla="*/ 2147483647 w 95"/>
                  <a:gd name="T11" fmla="*/ 2147483647 h 102"/>
                  <a:gd name="T12" fmla="*/ 2147483647 w 95"/>
                  <a:gd name="T13" fmla="*/ 2147483647 h 102"/>
                  <a:gd name="T14" fmla="*/ 2147483647 w 95"/>
                  <a:gd name="T15" fmla="*/ 0 h 102"/>
                  <a:gd name="T16" fmla="*/ 2147483647 w 95"/>
                  <a:gd name="T17" fmla="*/ 0 h 102"/>
                  <a:gd name="T18" fmla="*/ 2147483647 w 95"/>
                  <a:gd name="T19" fmla="*/ 2147483647 h 102"/>
                  <a:gd name="T20" fmla="*/ 2147483647 w 95"/>
                  <a:gd name="T21" fmla="*/ 2147483647 h 102"/>
                  <a:gd name="T22" fmla="*/ 0 w 95"/>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02"/>
                  <a:gd name="T38" fmla="*/ 95 w 9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02">
                    <a:moveTo>
                      <a:pt x="0" y="0"/>
                    </a:moveTo>
                    <a:lnTo>
                      <a:pt x="14" y="0"/>
                    </a:lnTo>
                    <a:lnTo>
                      <a:pt x="41" y="73"/>
                    </a:lnTo>
                    <a:lnTo>
                      <a:pt x="43" y="78"/>
                    </a:lnTo>
                    <a:lnTo>
                      <a:pt x="48" y="89"/>
                    </a:lnTo>
                    <a:lnTo>
                      <a:pt x="49" y="81"/>
                    </a:lnTo>
                    <a:lnTo>
                      <a:pt x="52" y="73"/>
                    </a:lnTo>
                    <a:lnTo>
                      <a:pt x="79" y="0"/>
                    </a:lnTo>
                    <a:lnTo>
                      <a:pt x="95" y="0"/>
                    </a:lnTo>
                    <a:lnTo>
                      <a:pt x="54" y="102"/>
                    </a:lnTo>
                    <a:lnTo>
                      <a:pt x="40" y="102"/>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528" name="Freeform 990"/>
              <p:cNvSpPr>
                <a:spLocks/>
              </p:cNvSpPr>
              <p:nvPr/>
            </p:nvSpPr>
            <p:spPr bwMode="auto">
              <a:xfrm>
                <a:off x="5395912" y="5978520"/>
                <a:ext cx="107950" cy="80963"/>
              </a:xfrm>
              <a:custGeom>
                <a:avLst/>
                <a:gdLst>
                  <a:gd name="T0" fmla="*/ 0 w 136"/>
                  <a:gd name="T1" fmla="*/ 0 h 102"/>
                  <a:gd name="T2" fmla="*/ 2147483647 w 136"/>
                  <a:gd name="T3" fmla="*/ 0 h 102"/>
                  <a:gd name="T4" fmla="*/ 2147483647 w 136"/>
                  <a:gd name="T5" fmla="*/ 2147483647 h 102"/>
                  <a:gd name="T6" fmla="*/ 2147483647 w 136"/>
                  <a:gd name="T7" fmla="*/ 2147483647 h 102"/>
                  <a:gd name="T8" fmla="*/ 2147483647 w 136"/>
                  <a:gd name="T9" fmla="*/ 2147483647 h 102"/>
                  <a:gd name="T10" fmla="*/ 2147483647 w 136"/>
                  <a:gd name="T11" fmla="*/ 2147483647 h 102"/>
                  <a:gd name="T12" fmla="*/ 2147483647 w 136"/>
                  <a:gd name="T13" fmla="*/ 2147483647 h 102"/>
                  <a:gd name="T14" fmla="*/ 2147483647 w 136"/>
                  <a:gd name="T15" fmla="*/ 2147483647 h 102"/>
                  <a:gd name="T16" fmla="*/ 2147483647 w 136"/>
                  <a:gd name="T17" fmla="*/ 2147483647 h 102"/>
                  <a:gd name="T18" fmla="*/ 2147483647 w 136"/>
                  <a:gd name="T19" fmla="*/ 0 h 102"/>
                  <a:gd name="T20" fmla="*/ 2147483647 w 136"/>
                  <a:gd name="T21" fmla="*/ 0 h 102"/>
                  <a:gd name="T22" fmla="*/ 2147483647 w 136"/>
                  <a:gd name="T23" fmla="*/ 2147483647 h 102"/>
                  <a:gd name="T24" fmla="*/ 2147483647 w 136"/>
                  <a:gd name="T25" fmla="*/ 2147483647 h 102"/>
                  <a:gd name="T26" fmla="*/ 2147483647 w 136"/>
                  <a:gd name="T27" fmla="*/ 2147483647 h 102"/>
                  <a:gd name="T28" fmla="*/ 2147483647 w 136"/>
                  <a:gd name="T29" fmla="*/ 2147483647 h 102"/>
                  <a:gd name="T30" fmla="*/ 2147483647 w 136"/>
                  <a:gd name="T31" fmla="*/ 2147483647 h 102"/>
                  <a:gd name="T32" fmla="*/ 2147483647 w 136"/>
                  <a:gd name="T33" fmla="*/ 0 h 102"/>
                  <a:gd name="T34" fmla="*/ 2147483647 w 136"/>
                  <a:gd name="T35" fmla="*/ 0 h 102"/>
                  <a:gd name="T36" fmla="*/ 2147483647 w 136"/>
                  <a:gd name="T37" fmla="*/ 2147483647 h 102"/>
                  <a:gd name="T38" fmla="*/ 2147483647 w 136"/>
                  <a:gd name="T39" fmla="*/ 2147483647 h 102"/>
                  <a:gd name="T40" fmla="*/ 2147483647 w 136"/>
                  <a:gd name="T41" fmla="*/ 2147483647 h 102"/>
                  <a:gd name="T42" fmla="*/ 2147483647 w 136"/>
                  <a:gd name="T43" fmla="*/ 2147483647 h 102"/>
                  <a:gd name="T44" fmla="*/ 2147483647 w 136"/>
                  <a:gd name="T45" fmla="*/ 2147483647 h 102"/>
                  <a:gd name="T46" fmla="*/ 2147483647 w 136"/>
                  <a:gd name="T47" fmla="*/ 2147483647 h 102"/>
                  <a:gd name="T48" fmla="*/ 2147483647 w 136"/>
                  <a:gd name="T49" fmla="*/ 2147483647 h 102"/>
                  <a:gd name="T50" fmla="*/ 2147483647 w 136"/>
                  <a:gd name="T51" fmla="*/ 2147483647 h 102"/>
                  <a:gd name="T52" fmla="*/ 2147483647 w 136"/>
                  <a:gd name="T53" fmla="*/ 2147483647 h 102"/>
                  <a:gd name="T54" fmla="*/ 2147483647 w 136"/>
                  <a:gd name="T55" fmla="*/ 2147483647 h 102"/>
                  <a:gd name="T56" fmla="*/ 2147483647 w 136"/>
                  <a:gd name="T57" fmla="*/ 2147483647 h 102"/>
                  <a:gd name="T58" fmla="*/ 0 w 136"/>
                  <a:gd name="T59" fmla="*/ 0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102"/>
                  <a:gd name="T92" fmla="*/ 136 w 136"/>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102">
                    <a:moveTo>
                      <a:pt x="0" y="0"/>
                    </a:moveTo>
                    <a:lnTo>
                      <a:pt x="13" y="0"/>
                    </a:lnTo>
                    <a:lnTo>
                      <a:pt x="29" y="66"/>
                    </a:lnTo>
                    <a:lnTo>
                      <a:pt x="30" y="74"/>
                    </a:lnTo>
                    <a:lnTo>
                      <a:pt x="35" y="87"/>
                    </a:lnTo>
                    <a:lnTo>
                      <a:pt x="36" y="81"/>
                    </a:lnTo>
                    <a:lnTo>
                      <a:pt x="38" y="76"/>
                    </a:lnTo>
                    <a:lnTo>
                      <a:pt x="39" y="72"/>
                    </a:lnTo>
                    <a:lnTo>
                      <a:pt x="39" y="69"/>
                    </a:lnTo>
                    <a:lnTo>
                      <a:pt x="60" y="0"/>
                    </a:lnTo>
                    <a:lnTo>
                      <a:pt x="76" y="0"/>
                    </a:lnTo>
                    <a:lnTo>
                      <a:pt x="90" y="51"/>
                    </a:lnTo>
                    <a:lnTo>
                      <a:pt x="102" y="87"/>
                    </a:lnTo>
                    <a:lnTo>
                      <a:pt x="103" y="83"/>
                    </a:lnTo>
                    <a:lnTo>
                      <a:pt x="106" y="73"/>
                    </a:lnTo>
                    <a:lnTo>
                      <a:pt x="107" y="66"/>
                    </a:lnTo>
                    <a:lnTo>
                      <a:pt x="123" y="0"/>
                    </a:lnTo>
                    <a:lnTo>
                      <a:pt x="136" y="0"/>
                    </a:lnTo>
                    <a:lnTo>
                      <a:pt x="108" y="102"/>
                    </a:lnTo>
                    <a:lnTo>
                      <a:pt x="95" y="102"/>
                    </a:lnTo>
                    <a:lnTo>
                      <a:pt x="72" y="23"/>
                    </a:lnTo>
                    <a:lnTo>
                      <a:pt x="70" y="20"/>
                    </a:lnTo>
                    <a:lnTo>
                      <a:pt x="69" y="17"/>
                    </a:lnTo>
                    <a:lnTo>
                      <a:pt x="69" y="12"/>
                    </a:lnTo>
                    <a:lnTo>
                      <a:pt x="68" y="17"/>
                    </a:lnTo>
                    <a:lnTo>
                      <a:pt x="65" y="22"/>
                    </a:lnTo>
                    <a:lnTo>
                      <a:pt x="64" y="26"/>
                    </a:lnTo>
                    <a:lnTo>
                      <a:pt x="42" y="102"/>
                    </a:lnTo>
                    <a:lnTo>
                      <a:pt x="27" y="102"/>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529" name="Freeform 991"/>
              <p:cNvSpPr>
                <a:spLocks/>
              </p:cNvSpPr>
              <p:nvPr/>
            </p:nvSpPr>
            <p:spPr bwMode="auto">
              <a:xfrm>
                <a:off x="5505450" y="5978520"/>
                <a:ext cx="31750" cy="80963"/>
              </a:xfrm>
              <a:custGeom>
                <a:avLst/>
                <a:gdLst>
                  <a:gd name="T0" fmla="*/ 2147483647 w 40"/>
                  <a:gd name="T1" fmla="*/ 0 h 102"/>
                  <a:gd name="T2" fmla="*/ 2147483647 w 40"/>
                  <a:gd name="T3" fmla="*/ 0 h 102"/>
                  <a:gd name="T4" fmla="*/ 2147483647 w 40"/>
                  <a:gd name="T5" fmla="*/ 2147483647 h 102"/>
                  <a:gd name="T6" fmla="*/ 0 w 40"/>
                  <a:gd name="T7" fmla="*/ 2147483647 h 102"/>
                  <a:gd name="T8" fmla="*/ 2147483647 w 40"/>
                  <a:gd name="T9" fmla="*/ 0 h 102"/>
                  <a:gd name="T10" fmla="*/ 0 60000 65536"/>
                  <a:gd name="T11" fmla="*/ 0 60000 65536"/>
                  <a:gd name="T12" fmla="*/ 0 60000 65536"/>
                  <a:gd name="T13" fmla="*/ 0 60000 65536"/>
                  <a:gd name="T14" fmla="*/ 0 60000 65536"/>
                  <a:gd name="T15" fmla="*/ 0 w 40"/>
                  <a:gd name="T16" fmla="*/ 0 h 102"/>
                  <a:gd name="T17" fmla="*/ 40 w 40"/>
                  <a:gd name="T18" fmla="*/ 102 h 102"/>
                </a:gdLst>
                <a:ahLst/>
                <a:cxnLst>
                  <a:cxn ang="T10">
                    <a:pos x="T0" y="T1"/>
                  </a:cxn>
                  <a:cxn ang="T11">
                    <a:pos x="T2" y="T3"/>
                  </a:cxn>
                  <a:cxn ang="T12">
                    <a:pos x="T4" y="T5"/>
                  </a:cxn>
                  <a:cxn ang="T13">
                    <a:pos x="T6" y="T7"/>
                  </a:cxn>
                  <a:cxn ang="T14">
                    <a:pos x="T8" y="T9"/>
                  </a:cxn>
                </a:cxnLst>
                <a:rect l="T15" t="T16" r="T17" b="T18"/>
                <a:pathLst>
                  <a:path w="40" h="102">
                    <a:moveTo>
                      <a:pt x="30" y="0"/>
                    </a:moveTo>
                    <a:lnTo>
                      <a:pt x="40" y="0"/>
                    </a:lnTo>
                    <a:lnTo>
                      <a:pt x="10" y="102"/>
                    </a:lnTo>
                    <a:lnTo>
                      <a:pt x="0" y="102"/>
                    </a:lnTo>
                    <a:lnTo>
                      <a:pt x="30" y="0"/>
                    </a:lnTo>
                    <a:close/>
                  </a:path>
                </a:pathLst>
              </a:custGeom>
              <a:solidFill>
                <a:srgbClr val="000000"/>
              </a:solidFill>
              <a:ln w="0">
                <a:solidFill>
                  <a:srgbClr val="000000"/>
                </a:solidFill>
                <a:prstDash val="solid"/>
                <a:round/>
                <a:headEnd/>
                <a:tailEnd/>
              </a:ln>
            </p:spPr>
            <p:txBody>
              <a:bodyPr/>
              <a:lstStyle/>
              <a:p>
                <a:endParaRPr lang="en-US"/>
              </a:p>
            </p:txBody>
          </p:sp>
          <p:sp>
            <p:nvSpPr>
              <p:cNvPr id="21530" name="Freeform 992"/>
              <p:cNvSpPr>
                <a:spLocks noEditPoints="1"/>
              </p:cNvSpPr>
              <p:nvPr/>
            </p:nvSpPr>
            <p:spPr bwMode="auto">
              <a:xfrm>
                <a:off x="5546725" y="5978520"/>
                <a:ext cx="58738" cy="80963"/>
              </a:xfrm>
              <a:custGeom>
                <a:avLst/>
                <a:gdLst>
                  <a:gd name="T0" fmla="*/ 2147483647 w 75"/>
                  <a:gd name="T1" fmla="*/ 2147483647 h 102"/>
                  <a:gd name="T2" fmla="*/ 2147483647 w 75"/>
                  <a:gd name="T3" fmla="*/ 2147483647 h 102"/>
                  <a:gd name="T4" fmla="*/ 2147483647 w 75"/>
                  <a:gd name="T5" fmla="*/ 2147483647 h 102"/>
                  <a:gd name="T6" fmla="*/ 2147483647 w 75"/>
                  <a:gd name="T7" fmla="*/ 2147483647 h 102"/>
                  <a:gd name="T8" fmla="*/ 2147483647 w 75"/>
                  <a:gd name="T9" fmla="*/ 2147483647 h 102"/>
                  <a:gd name="T10" fmla="*/ 2147483647 w 75"/>
                  <a:gd name="T11" fmla="*/ 2147483647 h 102"/>
                  <a:gd name="T12" fmla="*/ 2147483647 w 75"/>
                  <a:gd name="T13" fmla="*/ 2147483647 h 102"/>
                  <a:gd name="T14" fmla="*/ 2147483647 w 75"/>
                  <a:gd name="T15" fmla="*/ 2147483647 h 102"/>
                  <a:gd name="T16" fmla="*/ 2147483647 w 75"/>
                  <a:gd name="T17" fmla="*/ 2147483647 h 102"/>
                  <a:gd name="T18" fmla="*/ 2147483647 w 75"/>
                  <a:gd name="T19" fmla="*/ 2147483647 h 102"/>
                  <a:gd name="T20" fmla="*/ 2147483647 w 75"/>
                  <a:gd name="T21" fmla="*/ 2147483647 h 102"/>
                  <a:gd name="T22" fmla="*/ 2147483647 w 75"/>
                  <a:gd name="T23" fmla="*/ 2147483647 h 102"/>
                  <a:gd name="T24" fmla="*/ 2147483647 w 75"/>
                  <a:gd name="T25" fmla="*/ 2147483647 h 102"/>
                  <a:gd name="T26" fmla="*/ 2147483647 w 75"/>
                  <a:gd name="T27" fmla="*/ 2147483647 h 102"/>
                  <a:gd name="T28" fmla="*/ 2147483647 w 75"/>
                  <a:gd name="T29" fmla="*/ 2147483647 h 102"/>
                  <a:gd name="T30" fmla="*/ 2147483647 w 75"/>
                  <a:gd name="T31" fmla="*/ 2147483647 h 102"/>
                  <a:gd name="T32" fmla="*/ 2147483647 w 75"/>
                  <a:gd name="T33" fmla="*/ 2147483647 h 102"/>
                  <a:gd name="T34" fmla="*/ 2147483647 w 75"/>
                  <a:gd name="T35" fmla="*/ 0 h 102"/>
                  <a:gd name="T36" fmla="*/ 2147483647 w 75"/>
                  <a:gd name="T37" fmla="*/ 2147483647 h 102"/>
                  <a:gd name="T38" fmla="*/ 2147483647 w 75"/>
                  <a:gd name="T39" fmla="*/ 2147483647 h 102"/>
                  <a:gd name="T40" fmla="*/ 2147483647 w 75"/>
                  <a:gd name="T41" fmla="*/ 2147483647 h 102"/>
                  <a:gd name="T42" fmla="*/ 2147483647 w 75"/>
                  <a:gd name="T43" fmla="*/ 2147483647 h 102"/>
                  <a:gd name="T44" fmla="*/ 2147483647 w 75"/>
                  <a:gd name="T45" fmla="*/ 2147483647 h 102"/>
                  <a:gd name="T46" fmla="*/ 2147483647 w 75"/>
                  <a:gd name="T47" fmla="*/ 2147483647 h 102"/>
                  <a:gd name="T48" fmla="*/ 2147483647 w 75"/>
                  <a:gd name="T49" fmla="*/ 2147483647 h 102"/>
                  <a:gd name="T50" fmla="*/ 2147483647 w 75"/>
                  <a:gd name="T51" fmla="*/ 2147483647 h 102"/>
                  <a:gd name="T52" fmla="*/ 2147483647 w 75"/>
                  <a:gd name="T53" fmla="*/ 2147483647 h 102"/>
                  <a:gd name="T54" fmla="*/ 2147483647 w 75"/>
                  <a:gd name="T55" fmla="*/ 2147483647 h 102"/>
                  <a:gd name="T56" fmla="*/ 2147483647 w 75"/>
                  <a:gd name="T57" fmla="*/ 2147483647 h 102"/>
                  <a:gd name="T58" fmla="*/ 2147483647 w 75"/>
                  <a:gd name="T59" fmla="*/ 2147483647 h 102"/>
                  <a:gd name="T60" fmla="*/ 2147483647 w 75"/>
                  <a:gd name="T61" fmla="*/ 2147483647 h 102"/>
                  <a:gd name="T62" fmla="*/ 0 w 75"/>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2"/>
                  <a:gd name="T98" fmla="*/ 75 w 75"/>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2">
                    <a:moveTo>
                      <a:pt x="13" y="55"/>
                    </a:moveTo>
                    <a:lnTo>
                      <a:pt x="13" y="90"/>
                    </a:lnTo>
                    <a:lnTo>
                      <a:pt x="47" y="90"/>
                    </a:lnTo>
                    <a:lnTo>
                      <a:pt x="50" y="89"/>
                    </a:lnTo>
                    <a:lnTo>
                      <a:pt x="52" y="89"/>
                    </a:lnTo>
                    <a:lnTo>
                      <a:pt x="54" y="87"/>
                    </a:lnTo>
                    <a:lnTo>
                      <a:pt x="56" y="86"/>
                    </a:lnTo>
                    <a:lnTo>
                      <a:pt x="59" y="83"/>
                    </a:lnTo>
                    <a:lnTo>
                      <a:pt x="60" y="81"/>
                    </a:lnTo>
                    <a:lnTo>
                      <a:pt x="62" y="77"/>
                    </a:lnTo>
                    <a:lnTo>
                      <a:pt x="62" y="69"/>
                    </a:lnTo>
                    <a:lnTo>
                      <a:pt x="60" y="65"/>
                    </a:lnTo>
                    <a:lnTo>
                      <a:pt x="59" y="63"/>
                    </a:lnTo>
                    <a:lnTo>
                      <a:pt x="54" y="57"/>
                    </a:lnTo>
                    <a:lnTo>
                      <a:pt x="51" y="56"/>
                    </a:lnTo>
                    <a:lnTo>
                      <a:pt x="45" y="55"/>
                    </a:lnTo>
                    <a:lnTo>
                      <a:pt x="13" y="55"/>
                    </a:lnTo>
                    <a:close/>
                    <a:moveTo>
                      <a:pt x="13" y="12"/>
                    </a:moveTo>
                    <a:lnTo>
                      <a:pt x="13" y="43"/>
                    </a:lnTo>
                    <a:lnTo>
                      <a:pt x="43" y="43"/>
                    </a:lnTo>
                    <a:lnTo>
                      <a:pt x="47" y="42"/>
                    </a:lnTo>
                    <a:lnTo>
                      <a:pt x="51" y="39"/>
                    </a:lnTo>
                    <a:lnTo>
                      <a:pt x="54" y="38"/>
                    </a:lnTo>
                    <a:lnTo>
                      <a:pt x="56" y="33"/>
                    </a:lnTo>
                    <a:lnTo>
                      <a:pt x="58" y="29"/>
                    </a:lnTo>
                    <a:lnTo>
                      <a:pt x="56" y="25"/>
                    </a:lnTo>
                    <a:lnTo>
                      <a:pt x="56" y="22"/>
                    </a:lnTo>
                    <a:lnTo>
                      <a:pt x="54" y="20"/>
                    </a:lnTo>
                    <a:lnTo>
                      <a:pt x="52" y="17"/>
                    </a:lnTo>
                    <a:lnTo>
                      <a:pt x="51" y="16"/>
                    </a:lnTo>
                    <a:lnTo>
                      <a:pt x="46" y="13"/>
                    </a:lnTo>
                    <a:lnTo>
                      <a:pt x="42" y="13"/>
                    </a:lnTo>
                    <a:lnTo>
                      <a:pt x="38" y="12"/>
                    </a:lnTo>
                    <a:lnTo>
                      <a:pt x="13" y="12"/>
                    </a:lnTo>
                    <a:close/>
                    <a:moveTo>
                      <a:pt x="0" y="0"/>
                    </a:moveTo>
                    <a:lnTo>
                      <a:pt x="37" y="0"/>
                    </a:lnTo>
                    <a:lnTo>
                      <a:pt x="45" y="1"/>
                    </a:lnTo>
                    <a:lnTo>
                      <a:pt x="51" y="3"/>
                    </a:lnTo>
                    <a:lnTo>
                      <a:pt x="56" y="4"/>
                    </a:lnTo>
                    <a:lnTo>
                      <a:pt x="59" y="5"/>
                    </a:lnTo>
                    <a:lnTo>
                      <a:pt x="66" y="12"/>
                    </a:lnTo>
                    <a:lnTo>
                      <a:pt x="68" y="17"/>
                    </a:lnTo>
                    <a:lnTo>
                      <a:pt x="69" y="21"/>
                    </a:lnTo>
                    <a:lnTo>
                      <a:pt x="71" y="26"/>
                    </a:lnTo>
                    <a:lnTo>
                      <a:pt x="71" y="30"/>
                    </a:lnTo>
                    <a:lnTo>
                      <a:pt x="69" y="34"/>
                    </a:lnTo>
                    <a:lnTo>
                      <a:pt x="68" y="39"/>
                    </a:lnTo>
                    <a:lnTo>
                      <a:pt x="56" y="47"/>
                    </a:lnTo>
                    <a:lnTo>
                      <a:pt x="60" y="48"/>
                    </a:lnTo>
                    <a:lnTo>
                      <a:pt x="68" y="53"/>
                    </a:lnTo>
                    <a:lnTo>
                      <a:pt x="71" y="56"/>
                    </a:lnTo>
                    <a:lnTo>
                      <a:pt x="73" y="61"/>
                    </a:lnTo>
                    <a:lnTo>
                      <a:pt x="75" y="66"/>
                    </a:lnTo>
                    <a:lnTo>
                      <a:pt x="75" y="77"/>
                    </a:lnTo>
                    <a:lnTo>
                      <a:pt x="73" y="81"/>
                    </a:lnTo>
                    <a:lnTo>
                      <a:pt x="72" y="86"/>
                    </a:lnTo>
                    <a:lnTo>
                      <a:pt x="69" y="90"/>
                    </a:lnTo>
                    <a:lnTo>
                      <a:pt x="68" y="93"/>
                    </a:lnTo>
                    <a:lnTo>
                      <a:pt x="64" y="94"/>
                    </a:lnTo>
                    <a:lnTo>
                      <a:pt x="62" y="96"/>
                    </a:lnTo>
                    <a:lnTo>
                      <a:pt x="58" y="99"/>
                    </a:lnTo>
                    <a:lnTo>
                      <a:pt x="50" y="102"/>
                    </a:lnTo>
                    <a:lnTo>
                      <a:pt x="0" y="102"/>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531" name="Freeform 993"/>
              <p:cNvSpPr>
                <a:spLocks/>
              </p:cNvSpPr>
              <p:nvPr/>
            </p:nvSpPr>
            <p:spPr bwMode="auto">
              <a:xfrm>
                <a:off x="5611812" y="5978520"/>
                <a:ext cx="109538" cy="80963"/>
              </a:xfrm>
              <a:custGeom>
                <a:avLst/>
                <a:gdLst>
                  <a:gd name="T0" fmla="*/ 0 w 137"/>
                  <a:gd name="T1" fmla="*/ 0 h 102"/>
                  <a:gd name="T2" fmla="*/ 2147483647 w 137"/>
                  <a:gd name="T3" fmla="*/ 0 h 102"/>
                  <a:gd name="T4" fmla="*/ 2147483647 w 137"/>
                  <a:gd name="T5" fmla="*/ 2147483647 h 102"/>
                  <a:gd name="T6" fmla="*/ 2147483647 w 137"/>
                  <a:gd name="T7" fmla="*/ 2147483647 h 102"/>
                  <a:gd name="T8" fmla="*/ 2147483647 w 137"/>
                  <a:gd name="T9" fmla="*/ 2147483647 h 102"/>
                  <a:gd name="T10" fmla="*/ 2147483647 w 137"/>
                  <a:gd name="T11" fmla="*/ 2147483647 h 102"/>
                  <a:gd name="T12" fmla="*/ 2147483647 w 137"/>
                  <a:gd name="T13" fmla="*/ 2147483647 h 102"/>
                  <a:gd name="T14" fmla="*/ 2147483647 w 137"/>
                  <a:gd name="T15" fmla="*/ 2147483647 h 102"/>
                  <a:gd name="T16" fmla="*/ 2147483647 w 137"/>
                  <a:gd name="T17" fmla="*/ 2147483647 h 102"/>
                  <a:gd name="T18" fmla="*/ 2147483647 w 137"/>
                  <a:gd name="T19" fmla="*/ 0 h 102"/>
                  <a:gd name="T20" fmla="*/ 2147483647 w 137"/>
                  <a:gd name="T21" fmla="*/ 0 h 102"/>
                  <a:gd name="T22" fmla="*/ 2147483647 w 137"/>
                  <a:gd name="T23" fmla="*/ 2147483647 h 102"/>
                  <a:gd name="T24" fmla="*/ 2147483647 w 137"/>
                  <a:gd name="T25" fmla="*/ 2147483647 h 102"/>
                  <a:gd name="T26" fmla="*/ 2147483647 w 137"/>
                  <a:gd name="T27" fmla="*/ 2147483647 h 102"/>
                  <a:gd name="T28" fmla="*/ 2147483647 w 137"/>
                  <a:gd name="T29" fmla="*/ 2147483647 h 102"/>
                  <a:gd name="T30" fmla="*/ 2147483647 w 137"/>
                  <a:gd name="T31" fmla="*/ 2147483647 h 102"/>
                  <a:gd name="T32" fmla="*/ 2147483647 w 137"/>
                  <a:gd name="T33" fmla="*/ 0 h 102"/>
                  <a:gd name="T34" fmla="*/ 2147483647 w 137"/>
                  <a:gd name="T35" fmla="*/ 0 h 102"/>
                  <a:gd name="T36" fmla="*/ 2147483647 w 137"/>
                  <a:gd name="T37" fmla="*/ 2147483647 h 102"/>
                  <a:gd name="T38" fmla="*/ 2147483647 w 137"/>
                  <a:gd name="T39" fmla="*/ 2147483647 h 102"/>
                  <a:gd name="T40" fmla="*/ 2147483647 w 137"/>
                  <a:gd name="T41" fmla="*/ 2147483647 h 102"/>
                  <a:gd name="T42" fmla="*/ 2147483647 w 137"/>
                  <a:gd name="T43" fmla="*/ 2147483647 h 102"/>
                  <a:gd name="T44" fmla="*/ 2147483647 w 137"/>
                  <a:gd name="T45" fmla="*/ 2147483647 h 102"/>
                  <a:gd name="T46" fmla="*/ 2147483647 w 137"/>
                  <a:gd name="T47" fmla="*/ 2147483647 h 102"/>
                  <a:gd name="T48" fmla="*/ 2147483647 w 137"/>
                  <a:gd name="T49" fmla="*/ 2147483647 h 102"/>
                  <a:gd name="T50" fmla="*/ 2147483647 w 137"/>
                  <a:gd name="T51" fmla="*/ 2147483647 h 102"/>
                  <a:gd name="T52" fmla="*/ 2147483647 w 137"/>
                  <a:gd name="T53" fmla="*/ 2147483647 h 102"/>
                  <a:gd name="T54" fmla="*/ 2147483647 w 137"/>
                  <a:gd name="T55" fmla="*/ 2147483647 h 102"/>
                  <a:gd name="T56" fmla="*/ 0 w 137"/>
                  <a:gd name="T57" fmla="*/ 0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7"/>
                  <a:gd name="T88" fmla="*/ 0 h 102"/>
                  <a:gd name="T89" fmla="*/ 137 w 137"/>
                  <a:gd name="T90" fmla="*/ 102 h 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7" h="102">
                    <a:moveTo>
                      <a:pt x="0" y="0"/>
                    </a:moveTo>
                    <a:lnTo>
                      <a:pt x="13" y="0"/>
                    </a:lnTo>
                    <a:lnTo>
                      <a:pt x="29" y="66"/>
                    </a:lnTo>
                    <a:lnTo>
                      <a:pt x="30" y="74"/>
                    </a:lnTo>
                    <a:lnTo>
                      <a:pt x="35" y="87"/>
                    </a:lnTo>
                    <a:lnTo>
                      <a:pt x="36" y="81"/>
                    </a:lnTo>
                    <a:lnTo>
                      <a:pt x="38" y="76"/>
                    </a:lnTo>
                    <a:lnTo>
                      <a:pt x="39" y="72"/>
                    </a:lnTo>
                    <a:lnTo>
                      <a:pt x="39" y="69"/>
                    </a:lnTo>
                    <a:lnTo>
                      <a:pt x="60" y="0"/>
                    </a:lnTo>
                    <a:lnTo>
                      <a:pt x="75" y="0"/>
                    </a:lnTo>
                    <a:lnTo>
                      <a:pt x="91" y="51"/>
                    </a:lnTo>
                    <a:lnTo>
                      <a:pt x="103" y="87"/>
                    </a:lnTo>
                    <a:lnTo>
                      <a:pt x="103" y="83"/>
                    </a:lnTo>
                    <a:lnTo>
                      <a:pt x="106" y="73"/>
                    </a:lnTo>
                    <a:lnTo>
                      <a:pt x="107" y="66"/>
                    </a:lnTo>
                    <a:lnTo>
                      <a:pt x="122" y="0"/>
                    </a:lnTo>
                    <a:lnTo>
                      <a:pt x="137" y="0"/>
                    </a:lnTo>
                    <a:lnTo>
                      <a:pt x="108" y="102"/>
                    </a:lnTo>
                    <a:lnTo>
                      <a:pt x="95" y="102"/>
                    </a:lnTo>
                    <a:lnTo>
                      <a:pt x="72" y="23"/>
                    </a:lnTo>
                    <a:lnTo>
                      <a:pt x="70" y="20"/>
                    </a:lnTo>
                    <a:lnTo>
                      <a:pt x="69" y="17"/>
                    </a:lnTo>
                    <a:lnTo>
                      <a:pt x="69" y="12"/>
                    </a:lnTo>
                    <a:lnTo>
                      <a:pt x="66" y="22"/>
                    </a:lnTo>
                    <a:lnTo>
                      <a:pt x="64" y="26"/>
                    </a:lnTo>
                    <a:lnTo>
                      <a:pt x="43" y="102"/>
                    </a:lnTo>
                    <a:lnTo>
                      <a:pt x="27" y="102"/>
                    </a:lnTo>
                    <a:lnTo>
                      <a:pt x="0" y="0"/>
                    </a:lnTo>
                    <a:close/>
                  </a:path>
                </a:pathLst>
              </a:custGeom>
              <a:solidFill>
                <a:srgbClr val="000000"/>
              </a:solidFill>
              <a:ln w="0">
                <a:solidFill>
                  <a:srgbClr val="000000"/>
                </a:solidFill>
                <a:prstDash val="solid"/>
                <a:round/>
                <a:headEnd/>
                <a:tailEnd/>
              </a:ln>
            </p:spPr>
            <p:txBody>
              <a:bodyPr/>
              <a:lstStyle/>
              <a:p>
                <a:endParaRPr lang="en-US"/>
              </a:p>
            </p:txBody>
          </p:sp>
        </p:grpSp>
        <p:sp>
          <p:nvSpPr>
            <p:cNvPr id="21509" name="TextBox 136"/>
            <p:cNvSpPr txBox="1">
              <a:spLocks noChangeArrowheads="1"/>
            </p:cNvSpPr>
            <p:nvPr/>
          </p:nvSpPr>
          <p:spPr bwMode="auto">
            <a:xfrm>
              <a:off x="342900" y="3420070"/>
              <a:ext cx="3467100" cy="1769663"/>
            </a:xfrm>
            <a:prstGeom prst="rect">
              <a:avLst/>
            </a:prstGeom>
            <a:noFill/>
            <a:ln w="9525">
              <a:noFill/>
              <a:miter lim="800000"/>
              <a:headEnd/>
              <a:tailEnd/>
            </a:ln>
          </p:spPr>
          <p:txBody>
            <a:bodyPr>
              <a:spAutoFit/>
            </a:bodyPr>
            <a:lstStyle/>
            <a:p>
              <a:pPr>
                <a:spcBef>
                  <a:spcPts val="1200"/>
                </a:spcBef>
              </a:pPr>
              <a:r>
                <a:rPr lang="en-US" u="sng">
                  <a:latin typeface="Calibri" pitchFamily="34" charset="0"/>
                </a:rPr>
                <a:t>In heart failure:</a:t>
              </a:r>
            </a:p>
            <a:p>
              <a:pPr>
                <a:spcBef>
                  <a:spcPts val="1200"/>
                </a:spcBef>
              </a:pPr>
              <a:r>
                <a:rPr lang="en-US">
                  <a:latin typeface="Calibri" pitchFamily="34" charset="0"/>
                </a:rPr>
                <a:t>Changes in metabolite pools lead to diminished ATP hydrolysis potential. </a:t>
              </a:r>
            </a:p>
            <a:p>
              <a:pPr>
                <a:spcBef>
                  <a:spcPts val="1200"/>
                </a:spcBef>
              </a:pPr>
              <a:r>
                <a:rPr lang="en-US" sz="1400">
                  <a:latin typeface="Calibri" pitchFamily="34" charset="0"/>
                  <a:ea typeface="Calibri" pitchFamily="34" charset="0"/>
                  <a:cs typeface="Times New Roman" pitchFamily="18" charset="0"/>
                </a:rPr>
                <a:t>Wu et al. (2009) </a:t>
              </a:r>
              <a:r>
                <a:rPr lang="en-US" sz="1400" i="1">
                  <a:latin typeface="Calibri" pitchFamily="34" charset="0"/>
                  <a:ea typeface="Calibri" pitchFamily="34" charset="0"/>
                  <a:cs typeface="Times New Roman" pitchFamily="18" charset="0"/>
                </a:rPr>
                <a:t>PNAS USA </a:t>
              </a:r>
              <a:r>
                <a:rPr lang="en-US" sz="1400">
                  <a:latin typeface="Calibri" pitchFamily="34" charset="0"/>
                  <a:cs typeface="Times New Roman" pitchFamily="18" charset="0"/>
                </a:rPr>
                <a:t>106:7143-7148</a:t>
              </a:r>
              <a:r>
                <a:rPr lang="en-US">
                  <a:latin typeface="Calibri" pitchFamily="34" charset="0"/>
                </a:rPr>
                <a:t>.</a:t>
              </a:r>
            </a:p>
          </p:txBody>
        </p:sp>
      </p:grpSp>
      <p:pic>
        <p:nvPicPr>
          <p:cNvPr id="266" name="Picture 265"/>
          <p:cNvPicPr>
            <a:picLocks noChangeAspect="1"/>
          </p:cNvPicPr>
          <p:nvPr/>
        </p:nvPicPr>
        <p:blipFill>
          <a:blip r:embed="rId4"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rgbClr val="008080"/>
          </a:solidFill>
        </p:spPr>
        <p:txBody>
          <a:bodyPr>
            <a:normAutofit/>
          </a:bodyPr>
          <a:lstStyle/>
          <a:p>
            <a:pPr algn="l" eaLnBrk="1" hangingPunct="1">
              <a:defRPr/>
            </a:pPr>
            <a:r>
              <a:rPr lang="en-US" sz="4000" smtClean="0"/>
              <a:t>      </a:t>
            </a:r>
            <a:r>
              <a:rPr lang="en-US" sz="2800" b="1" smtClean="0">
                <a:solidFill>
                  <a:schemeClr val="bg1"/>
                </a:solidFill>
              </a:rPr>
              <a:t>A Primer on Cardiac Energy Metabolism</a:t>
            </a:r>
          </a:p>
        </p:txBody>
      </p:sp>
      <p:grpSp>
        <p:nvGrpSpPr>
          <p:cNvPr id="3" name="Group 1075"/>
          <p:cNvGrpSpPr>
            <a:grpSpLocks/>
          </p:cNvGrpSpPr>
          <p:nvPr/>
        </p:nvGrpSpPr>
        <p:grpSpPr bwMode="auto">
          <a:xfrm>
            <a:off x="914400" y="990600"/>
            <a:ext cx="7138988" cy="2940050"/>
            <a:chOff x="594" y="2036"/>
            <a:chExt cx="4497" cy="1852"/>
          </a:xfrm>
        </p:grpSpPr>
        <p:sp>
          <p:nvSpPr>
            <p:cNvPr id="38343" name="AutoShape 675"/>
            <p:cNvSpPr>
              <a:spLocks noChangeArrowheads="1"/>
            </p:cNvSpPr>
            <p:nvPr/>
          </p:nvSpPr>
          <p:spPr bwMode="auto">
            <a:xfrm>
              <a:off x="816" y="2256"/>
              <a:ext cx="4080" cy="1632"/>
            </a:xfrm>
            <a:prstGeom prst="roundRect">
              <a:avLst>
                <a:gd name="adj" fmla="val 16667"/>
              </a:avLst>
            </a:prstGeom>
            <a:solidFill>
              <a:srgbClr val="CCFFCC"/>
            </a:solidFill>
            <a:ln w="101600">
              <a:solidFill>
                <a:srgbClr val="2D96FF"/>
              </a:solidFill>
              <a:round/>
              <a:headEnd/>
              <a:tailEnd/>
            </a:ln>
          </p:spPr>
          <p:txBody>
            <a:bodyPr wrap="none" anchor="ctr"/>
            <a:lstStyle/>
            <a:p>
              <a:endParaRPr lang="en-US">
                <a:latin typeface="Calibri" pitchFamily="34" charset="0"/>
              </a:endParaRPr>
            </a:p>
          </p:txBody>
        </p:sp>
        <p:sp>
          <p:nvSpPr>
            <p:cNvPr id="38344" name="AutoShape 706"/>
            <p:cNvSpPr>
              <a:spLocks noChangeArrowheads="1"/>
            </p:cNvSpPr>
            <p:nvPr/>
          </p:nvSpPr>
          <p:spPr bwMode="auto">
            <a:xfrm>
              <a:off x="878" y="2544"/>
              <a:ext cx="618" cy="1104"/>
            </a:xfrm>
            <a:prstGeom prst="roundRect">
              <a:avLst>
                <a:gd name="adj" fmla="val 16667"/>
              </a:avLst>
            </a:prstGeom>
            <a:noFill/>
            <a:ln w="25400">
              <a:solidFill>
                <a:srgbClr val="4BA5FF"/>
              </a:solidFill>
              <a:prstDash val="dash"/>
              <a:round/>
              <a:headEnd/>
              <a:tailEnd/>
            </a:ln>
          </p:spPr>
          <p:txBody>
            <a:bodyPr wrap="none" anchor="ctr"/>
            <a:lstStyle/>
            <a:p>
              <a:endParaRPr lang="en-US">
                <a:latin typeface="Calibri" pitchFamily="34" charset="0"/>
              </a:endParaRPr>
            </a:p>
          </p:txBody>
        </p:sp>
        <p:sp>
          <p:nvSpPr>
            <p:cNvPr id="38345" name="AutoShape 729"/>
            <p:cNvSpPr>
              <a:spLocks noChangeArrowheads="1"/>
            </p:cNvSpPr>
            <p:nvPr/>
          </p:nvSpPr>
          <p:spPr bwMode="auto">
            <a:xfrm>
              <a:off x="2767" y="2652"/>
              <a:ext cx="960" cy="336"/>
            </a:xfrm>
            <a:prstGeom prst="roundRect">
              <a:avLst>
                <a:gd name="adj" fmla="val 16667"/>
              </a:avLst>
            </a:prstGeom>
            <a:solidFill>
              <a:srgbClr val="D0EAEC"/>
            </a:solidFill>
            <a:ln w="63500">
              <a:solidFill>
                <a:srgbClr val="0079F2"/>
              </a:solidFill>
              <a:round/>
              <a:headEnd/>
              <a:tailEnd/>
            </a:ln>
          </p:spPr>
          <p:txBody>
            <a:bodyPr wrap="none" anchor="ctr"/>
            <a:lstStyle/>
            <a:p>
              <a:pPr algn="ctr"/>
              <a:r>
                <a:rPr lang="en-US" sz="1200" b="1">
                  <a:latin typeface="Calibri" pitchFamily="34" charset="0"/>
                </a:rPr>
                <a:t>Mitochondria</a:t>
              </a:r>
            </a:p>
          </p:txBody>
        </p:sp>
        <p:sp>
          <p:nvSpPr>
            <p:cNvPr id="38346" name="Freeform 734"/>
            <p:cNvSpPr>
              <a:spLocks/>
            </p:cNvSpPr>
            <p:nvPr/>
          </p:nvSpPr>
          <p:spPr bwMode="auto">
            <a:xfrm>
              <a:off x="1536" y="2544"/>
              <a:ext cx="864" cy="1104"/>
            </a:xfrm>
            <a:custGeom>
              <a:avLst/>
              <a:gdLst>
                <a:gd name="T0" fmla="*/ 0 w 1728"/>
                <a:gd name="T1" fmla="*/ 0 h 1152"/>
                <a:gd name="T2" fmla="*/ 3 w 1728"/>
                <a:gd name="T3" fmla="*/ 0 h 1152"/>
                <a:gd name="T4" fmla="*/ 3 w 1728"/>
                <a:gd name="T5" fmla="*/ 171 h 1152"/>
                <a:gd name="T6" fmla="*/ 7 w 1728"/>
                <a:gd name="T7" fmla="*/ 171 h 1152"/>
                <a:gd name="T8" fmla="*/ 7 w 1728"/>
                <a:gd name="T9" fmla="*/ 650 h 1152"/>
                <a:gd name="T10" fmla="*/ 3 w 1728"/>
                <a:gd name="T11" fmla="*/ 650 h 1152"/>
                <a:gd name="T12" fmla="*/ 3 w 1728"/>
                <a:gd name="T13" fmla="*/ 819 h 1152"/>
                <a:gd name="T14" fmla="*/ 0 w 1728"/>
                <a:gd name="T15" fmla="*/ 819 h 1152"/>
                <a:gd name="T16" fmla="*/ 0 w 1728"/>
                <a:gd name="T17" fmla="*/ 0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1152"/>
                <a:gd name="T29" fmla="*/ 1728 w 1728"/>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1152">
                  <a:moveTo>
                    <a:pt x="0" y="0"/>
                  </a:moveTo>
                  <a:lnTo>
                    <a:pt x="576" y="0"/>
                  </a:lnTo>
                  <a:lnTo>
                    <a:pt x="576" y="240"/>
                  </a:lnTo>
                  <a:lnTo>
                    <a:pt x="1728" y="240"/>
                  </a:lnTo>
                  <a:lnTo>
                    <a:pt x="1728" y="912"/>
                  </a:lnTo>
                  <a:lnTo>
                    <a:pt x="576" y="912"/>
                  </a:lnTo>
                  <a:lnTo>
                    <a:pt x="576" y="1152"/>
                  </a:lnTo>
                  <a:lnTo>
                    <a:pt x="0" y="1152"/>
                  </a:lnTo>
                  <a:lnTo>
                    <a:pt x="0" y="0"/>
                  </a:lnTo>
                  <a:close/>
                </a:path>
              </a:pathLst>
            </a:custGeom>
            <a:solidFill>
              <a:srgbClr val="D0EAEC"/>
            </a:solidFill>
            <a:ln w="50800">
              <a:solidFill>
                <a:srgbClr val="0073E6"/>
              </a:solidFill>
              <a:round/>
              <a:headEnd/>
              <a:tailEnd/>
            </a:ln>
          </p:spPr>
          <p:txBody>
            <a:bodyPr/>
            <a:lstStyle/>
            <a:p>
              <a:endParaRPr lang="en-US"/>
            </a:p>
          </p:txBody>
        </p:sp>
        <p:sp>
          <p:nvSpPr>
            <p:cNvPr id="38347" name="Text Box 735"/>
            <p:cNvSpPr txBox="1">
              <a:spLocks noChangeArrowheads="1"/>
            </p:cNvSpPr>
            <p:nvPr/>
          </p:nvSpPr>
          <p:spPr bwMode="auto">
            <a:xfrm>
              <a:off x="1613" y="2784"/>
              <a:ext cx="637" cy="288"/>
            </a:xfrm>
            <a:prstGeom prst="rect">
              <a:avLst/>
            </a:prstGeom>
            <a:noFill/>
            <a:ln w="9525">
              <a:noFill/>
              <a:miter lim="800000"/>
              <a:headEnd/>
              <a:tailEnd/>
            </a:ln>
          </p:spPr>
          <p:txBody>
            <a:bodyPr wrap="none">
              <a:spAutoFit/>
            </a:bodyPr>
            <a:lstStyle/>
            <a:p>
              <a:r>
                <a:rPr lang="en-US" sz="1200" b="1">
                  <a:latin typeface="Calibri" pitchFamily="34" charset="0"/>
                </a:rPr>
                <a:t>Sacroplasmic</a:t>
              </a:r>
            </a:p>
            <a:p>
              <a:r>
                <a:rPr lang="en-US" sz="1200" b="1">
                  <a:latin typeface="Calibri" pitchFamily="34" charset="0"/>
                </a:rPr>
                <a:t>reticulum</a:t>
              </a:r>
            </a:p>
          </p:txBody>
        </p:sp>
        <p:sp>
          <p:nvSpPr>
            <p:cNvPr id="38348" name="Text Box 736"/>
            <p:cNvSpPr txBox="1">
              <a:spLocks noChangeArrowheads="1"/>
            </p:cNvSpPr>
            <p:nvPr/>
          </p:nvSpPr>
          <p:spPr bwMode="auto">
            <a:xfrm>
              <a:off x="1968" y="3667"/>
              <a:ext cx="536" cy="173"/>
            </a:xfrm>
            <a:prstGeom prst="rect">
              <a:avLst/>
            </a:prstGeom>
            <a:noFill/>
            <a:ln w="9525">
              <a:noFill/>
              <a:miter lim="800000"/>
              <a:headEnd/>
              <a:tailEnd/>
            </a:ln>
          </p:spPr>
          <p:txBody>
            <a:bodyPr wrap="none">
              <a:spAutoFit/>
            </a:bodyPr>
            <a:lstStyle/>
            <a:p>
              <a:r>
                <a:rPr lang="en-US" sz="1200" b="1">
                  <a:latin typeface="Calibri" pitchFamily="34" charset="0"/>
                </a:rPr>
                <a:t>Cytoplasm</a:t>
              </a:r>
            </a:p>
          </p:txBody>
        </p:sp>
        <p:grpSp>
          <p:nvGrpSpPr>
            <p:cNvPr id="4" name="Group 786"/>
            <p:cNvGrpSpPr>
              <a:grpSpLocks/>
            </p:cNvGrpSpPr>
            <p:nvPr/>
          </p:nvGrpSpPr>
          <p:grpSpPr bwMode="auto">
            <a:xfrm>
              <a:off x="2650" y="3424"/>
              <a:ext cx="960" cy="384"/>
              <a:chOff x="2642" y="2256"/>
              <a:chExt cx="960" cy="384"/>
            </a:xfrm>
          </p:grpSpPr>
          <p:grpSp>
            <p:nvGrpSpPr>
              <p:cNvPr id="5" name="Group 728"/>
              <p:cNvGrpSpPr>
                <a:grpSpLocks/>
              </p:cNvGrpSpPr>
              <p:nvPr/>
            </p:nvGrpSpPr>
            <p:grpSpPr bwMode="auto">
              <a:xfrm>
                <a:off x="2642" y="2256"/>
                <a:ext cx="960" cy="240"/>
                <a:chOff x="2304" y="3312"/>
                <a:chExt cx="1440" cy="576"/>
              </a:xfrm>
            </p:grpSpPr>
            <p:sp>
              <p:nvSpPr>
                <p:cNvPr id="38521" name="Line 721"/>
                <p:cNvSpPr>
                  <a:spLocks noChangeShapeType="1"/>
                </p:cNvSpPr>
                <p:nvPr/>
              </p:nvSpPr>
              <p:spPr bwMode="auto">
                <a:xfrm>
                  <a:off x="2304" y="3600"/>
                  <a:ext cx="576" cy="0"/>
                </a:xfrm>
                <a:prstGeom prst="line">
                  <a:avLst/>
                </a:prstGeom>
                <a:noFill/>
                <a:ln w="25400">
                  <a:solidFill>
                    <a:srgbClr val="008000"/>
                  </a:solidFill>
                  <a:round/>
                  <a:headEnd/>
                  <a:tailEnd/>
                </a:ln>
              </p:spPr>
              <p:txBody>
                <a:bodyPr/>
                <a:lstStyle/>
                <a:p>
                  <a:endParaRPr lang="en-US"/>
                </a:p>
              </p:txBody>
            </p:sp>
            <p:sp>
              <p:nvSpPr>
                <p:cNvPr id="38522" name="Line 722"/>
                <p:cNvSpPr>
                  <a:spLocks noChangeShapeType="1"/>
                </p:cNvSpPr>
                <p:nvPr/>
              </p:nvSpPr>
              <p:spPr bwMode="auto">
                <a:xfrm>
                  <a:off x="3168" y="3600"/>
                  <a:ext cx="576" cy="0"/>
                </a:xfrm>
                <a:prstGeom prst="line">
                  <a:avLst/>
                </a:prstGeom>
                <a:noFill/>
                <a:ln w="25400">
                  <a:solidFill>
                    <a:srgbClr val="008000"/>
                  </a:solidFill>
                  <a:round/>
                  <a:headEnd/>
                  <a:tailEnd/>
                </a:ln>
              </p:spPr>
              <p:txBody>
                <a:bodyPr/>
                <a:lstStyle/>
                <a:p>
                  <a:endParaRPr lang="en-US"/>
                </a:p>
              </p:txBody>
            </p:sp>
            <p:sp>
              <p:nvSpPr>
                <p:cNvPr id="38523" name="Line 723"/>
                <p:cNvSpPr>
                  <a:spLocks noChangeShapeType="1"/>
                </p:cNvSpPr>
                <p:nvPr/>
              </p:nvSpPr>
              <p:spPr bwMode="auto">
                <a:xfrm>
                  <a:off x="2400" y="3456"/>
                  <a:ext cx="1248" cy="0"/>
                </a:xfrm>
                <a:prstGeom prst="line">
                  <a:avLst/>
                </a:prstGeom>
                <a:noFill/>
                <a:ln w="101600">
                  <a:solidFill>
                    <a:srgbClr val="008000"/>
                  </a:solidFill>
                  <a:round/>
                  <a:headEnd/>
                  <a:tailEnd/>
                </a:ln>
              </p:spPr>
              <p:txBody>
                <a:bodyPr/>
                <a:lstStyle/>
                <a:p>
                  <a:endParaRPr lang="en-US"/>
                </a:p>
              </p:txBody>
            </p:sp>
            <p:sp>
              <p:nvSpPr>
                <p:cNvPr id="38524" name="Line 724"/>
                <p:cNvSpPr>
                  <a:spLocks noChangeShapeType="1"/>
                </p:cNvSpPr>
                <p:nvPr/>
              </p:nvSpPr>
              <p:spPr bwMode="auto">
                <a:xfrm>
                  <a:off x="2400" y="3744"/>
                  <a:ext cx="1248" cy="0"/>
                </a:xfrm>
                <a:prstGeom prst="line">
                  <a:avLst/>
                </a:prstGeom>
                <a:noFill/>
                <a:ln w="101600">
                  <a:solidFill>
                    <a:srgbClr val="008000"/>
                  </a:solidFill>
                  <a:round/>
                  <a:headEnd/>
                  <a:tailEnd/>
                </a:ln>
              </p:spPr>
              <p:txBody>
                <a:bodyPr/>
                <a:lstStyle/>
                <a:p>
                  <a:endParaRPr lang="en-US"/>
                </a:p>
              </p:txBody>
            </p:sp>
            <p:sp>
              <p:nvSpPr>
                <p:cNvPr id="38525" name="Freeform 726"/>
                <p:cNvSpPr>
                  <a:spLocks/>
                </p:cNvSpPr>
                <p:nvPr/>
              </p:nvSpPr>
              <p:spPr bwMode="auto">
                <a:xfrm>
                  <a:off x="3168" y="3312"/>
                  <a:ext cx="576" cy="576"/>
                </a:xfrm>
                <a:custGeom>
                  <a:avLst/>
                  <a:gdLst>
                    <a:gd name="T0" fmla="*/ 0 w 576"/>
                    <a:gd name="T1" fmla="*/ 0 h 576"/>
                    <a:gd name="T2" fmla="*/ 576 w 576"/>
                    <a:gd name="T3" fmla="*/ 0 h 576"/>
                    <a:gd name="T4" fmla="*/ 576 w 576"/>
                    <a:gd name="T5" fmla="*/ 576 h 576"/>
                    <a:gd name="T6" fmla="*/ 0 w 576"/>
                    <a:gd name="T7" fmla="*/ 576 h 576"/>
                    <a:gd name="T8" fmla="*/ 0 60000 65536"/>
                    <a:gd name="T9" fmla="*/ 0 60000 65536"/>
                    <a:gd name="T10" fmla="*/ 0 60000 65536"/>
                    <a:gd name="T11" fmla="*/ 0 60000 65536"/>
                    <a:gd name="T12" fmla="*/ 0 w 576"/>
                    <a:gd name="T13" fmla="*/ 0 h 576"/>
                    <a:gd name="T14" fmla="*/ 576 w 576"/>
                    <a:gd name="T15" fmla="*/ 576 h 576"/>
                  </a:gdLst>
                  <a:ahLst/>
                  <a:cxnLst>
                    <a:cxn ang="T8">
                      <a:pos x="T0" y="T1"/>
                    </a:cxn>
                    <a:cxn ang="T9">
                      <a:pos x="T2" y="T3"/>
                    </a:cxn>
                    <a:cxn ang="T10">
                      <a:pos x="T4" y="T5"/>
                    </a:cxn>
                    <a:cxn ang="T11">
                      <a:pos x="T6" y="T7"/>
                    </a:cxn>
                  </a:cxnLst>
                  <a:rect l="T12" t="T13" r="T14" b="T15"/>
                  <a:pathLst>
                    <a:path w="576" h="576">
                      <a:moveTo>
                        <a:pt x="0" y="0"/>
                      </a:moveTo>
                      <a:lnTo>
                        <a:pt x="576" y="0"/>
                      </a:lnTo>
                      <a:lnTo>
                        <a:pt x="576" y="576"/>
                      </a:lnTo>
                      <a:lnTo>
                        <a:pt x="0" y="576"/>
                      </a:lnTo>
                    </a:path>
                  </a:pathLst>
                </a:custGeom>
                <a:noFill/>
                <a:ln w="25400">
                  <a:solidFill>
                    <a:srgbClr val="008000"/>
                  </a:solidFill>
                  <a:round/>
                  <a:headEnd/>
                  <a:tailEnd/>
                </a:ln>
              </p:spPr>
              <p:txBody>
                <a:bodyPr/>
                <a:lstStyle/>
                <a:p>
                  <a:endParaRPr lang="en-US"/>
                </a:p>
              </p:txBody>
            </p:sp>
            <p:sp>
              <p:nvSpPr>
                <p:cNvPr id="38526" name="Freeform 727"/>
                <p:cNvSpPr>
                  <a:spLocks/>
                </p:cNvSpPr>
                <p:nvPr/>
              </p:nvSpPr>
              <p:spPr bwMode="auto">
                <a:xfrm>
                  <a:off x="2304" y="3312"/>
                  <a:ext cx="576" cy="576"/>
                </a:xfrm>
                <a:custGeom>
                  <a:avLst/>
                  <a:gdLst>
                    <a:gd name="T0" fmla="*/ 576 w 576"/>
                    <a:gd name="T1" fmla="*/ 0 h 576"/>
                    <a:gd name="T2" fmla="*/ 0 w 576"/>
                    <a:gd name="T3" fmla="*/ 0 h 576"/>
                    <a:gd name="T4" fmla="*/ 0 w 576"/>
                    <a:gd name="T5" fmla="*/ 576 h 576"/>
                    <a:gd name="T6" fmla="*/ 576 w 576"/>
                    <a:gd name="T7" fmla="*/ 576 h 576"/>
                    <a:gd name="T8" fmla="*/ 0 60000 65536"/>
                    <a:gd name="T9" fmla="*/ 0 60000 65536"/>
                    <a:gd name="T10" fmla="*/ 0 60000 65536"/>
                    <a:gd name="T11" fmla="*/ 0 60000 65536"/>
                    <a:gd name="T12" fmla="*/ 0 w 576"/>
                    <a:gd name="T13" fmla="*/ 0 h 576"/>
                    <a:gd name="T14" fmla="*/ 576 w 576"/>
                    <a:gd name="T15" fmla="*/ 576 h 576"/>
                  </a:gdLst>
                  <a:ahLst/>
                  <a:cxnLst>
                    <a:cxn ang="T8">
                      <a:pos x="T0" y="T1"/>
                    </a:cxn>
                    <a:cxn ang="T9">
                      <a:pos x="T2" y="T3"/>
                    </a:cxn>
                    <a:cxn ang="T10">
                      <a:pos x="T4" y="T5"/>
                    </a:cxn>
                    <a:cxn ang="T11">
                      <a:pos x="T6" y="T7"/>
                    </a:cxn>
                  </a:cxnLst>
                  <a:rect l="T12" t="T13" r="T14" b="T15"/>
                  <a:pathLst>
                    <a:path w="576" h="576">
                      <a:moveTo>
                        <a:pt x="576" y="0"/>
                      </a:moveTo>
                      <a:lnTo>
                        <a:pt x="0" y="0"/>
                      </a:lnTo>
                      <a:lnTo>
                        <a:pt x="0" y="576"/>
                      </a:lnTo>
                      <a:lnTo>
                        <a:pt x="576" y="576"/>
                      </a:lnTo>
                    </a:path>
                  </a:pathLst>
                </a:custGeom>
                <a:noFill/>
                <a:ln w="25400">
                  <a:solidFill>
                    <a:srgbClr val="008000"/>
                  </a:solidFill>
                  <a:round/>
                  <a:headEnd/>
                  <a:tailEnd/>
                </a:ln>
              </p:spPr>
              <p:txBody>
                <a:bodyPr/>
                <a:lstStyle/>
                <a:p>
                  <a:endParaRPr lang="en-US"/>
                </a:p>
              </p:txBody>
            </p:sp>
          </p:grpSp>
          <p:sp>
            <p:nvSpPr>
              <p:cNvPr id="38520" name="Text Box 737"/>
              <p:cNvSpPr txBox="1">
                <a:spLocks noChangeArrowheads="1"/>
              </p:cNvSpPr>
              <p:nvPr/>
            </p:nvSpPr>
            <p:spPr bwMode="auto">
              <a:xfrm>
                <a:off x="2775" y="2467"/>
                <a:ext cx="671" cy="173"/>
              </a:xfrm>
              <a:prstGeom prst="rect">
                <a:avLst/>
              </a:prstGeom>
              <a:noFill/>
              <a:ln w="9525">
                <a:noFill/>
                <a:miter lim="800000"/>
                <a:headEnd/>
                <a:tailEnd/>
              </a:ln>
            </p:spPr>
            <p:txBody>
              <a:bodyPr wrap="none">
                <a:spAutoFit/>
              </a:bodyPr>
              <a:lstStyle/>
              <a:p>
                <a:r>
                  <a:rPr lang="en-US" sz="1200" b="1">
                    <a:latin typeface="Calibri" pitchFamily="34" charset="0"/>
                  </a:rPr>
                  <a:t>Myofilaments</a:t>
                </a:r>
              </a:p>
            </p:txBody>
          </p:sp>
        </p:grpSp>
        <p:grpSp>
          <p:nvGrpSpPr>
            <p:cNvPr id="6" name="Group 1028"/>
            <p:cNvGrpSpPr>
              <a:grpSpLocks/>
            </p:cNvGrpSpPr>
            <p:nvPr/>
          </p:nvGrpSpPr>
          <p:grpSpPr bwMode="auto">
            <a:xfrm>
              <a:off x="3775" y="2851"/>
              <a:ext cx="1025" cy="995"/>
              <a:chOff x="3775" y="1795"/>
              <a:chExt cx="1025" cy="995"/>
            </a:xfrm>
          </p:grpSpPr>
          <p:sp>
            <p:nvSpPr>
              <p:cNvPr id="38501" name="Oval 783"/>
              <p:cNvSpPr>
                <a:spLocks noChangeArrowheads="1"/>
              </p:cNvSpPr>
              <p:nvPr/>
            </p:nvSpPr>
            <p:spPr bwMode="auto">
              <a:xfrm>
                <a:off x="3805" y="1795"/>
                <a:ext cx="995" cy="995"/>
              </a:xfrm>
              <a:prstGeom prst="ellipse">
                <a:avLst/>
              </a:prstGeom>
              <a:solidFill>
                <a:schemeClr val="bg1"/>
              </a:solidFill>
              <a:ln w="9525">
                <a:solidFill>
                  <a:schemeClr val="tx1"/>
                </a:solidFill>
                <a:prstDash val="dash"/>
                <a:round/>
                <a:headEnd/>
                <a:tailEnd/>
              </a:ln>
            </p:spPr>
            <p:txBody>
              <a:bodyPr wrap="none" anchor="ctr"/>
              <a:lstStyle/>
              <a:p>
                <a:endParaRPr lang="en-US">
                  <a:latin typeface="Calibri" pitchFamily="34" charset="0"/>
                </a:endParaRPr>
              </a:p>
            </p:txBody>
          </p:sp>
          <p:grpSp>
            <p:nvGrpSpPr>
              <p:cNvPr id="7" name="Group 784"/>
              <p:cNvGrpSpPr>
                <a:grpSpLocks/>
              </p:cNvGrpSpPr>
              <p:nvPr/>
            </p:nvGrpSpPr>
            <p:grpSpPr bwMode="auto">
              <a:xfrm>
                <a:off x="3775" y="1798"/>
                <a:ext cx="923" cy="830"/>
                <a:chOff x="3044" y="2944"/>
                <a:chExt cx="923" cy="830"/>
              </a:xfrm>
            </p:grpSpPr>
            <p:sp>
              <p:nvSpPr>
                <p:cNvPr id="38503" name="Text Box 750"/>
                <p:cNvSpPr txBox="1">
                  <a:spLocks noChangeArrowheads="1"/>
                </p:cNvSpPr>
                <p:nvPr/>
              </p:nvSpPr>
              <p:spPr bwMode="auto">
                <a:xfrm>
                  <a:off x="3653" y="3282"/>
                  <a:ext cx="221" cy="154"/>
                </a:xfrm>
                <a:prstGeom prst="rect">
                  <a:avLst/>
                </a:prstGeom>
                <a:noFill/>
                <a:ln w="9525">
                  <a:noFill/>
                  <a:miter lim="800000"/>
                  <a:headEnd/>
                  <a:tailEnd/>
                </a:ln>
              </p:spPr>
              <p:txBody>
                <a:bodyPr wrap="none">
                  <a:spAutoFit/>
                </a:bodyPr>
                <a:lstStyle/>
                <a:p>
                  <a:r>
                    <a:rPr lang="en-US" sz="1000" b="1">
                      <a:latin typeface="Calibri" pitchFamily="34" charset="0"/>
                    </a:rPr>
                    <a:t>P</a:t>
                  </a:r>
                  <a:r>
                    <a:rPr lang="en-US" sz="1000" b="1" baseline="-25000">
                      <a:latin typeface="Calibri" pitchFamily="34" charset="0"/>
                    </a:rPr>
                    <a:t>XB</a:t>
                  </a:r>
                </a:p>
              </p:txBody>
            </p:sp>
            <p:sp>
              <p:nvSpPr>
                <p:cNvPr id="38504" name="Text Box 751"/>
                <p:cNvSpPr txBox="1">
                  <a:spLocks noChangeArrowheads="1"/>
                </p:cNvSpPr>
                <p:nvPr/>
              </p:nvSpPr>
              <p:spPr bwMode="auto">
                <a:xfrm>
                  <a:off x="3220" y="3284"/>
                  <a:ext cx="275" cy="154"/>
                </a:xfrm>
                <a:prstGeom prst="rect">
                  <a:avLst/>
                </a:prstGeom>
                <a:noFill/>
                <a:ln w="9525">
                  <a:noFill/>
                  <a:miter lim="800000"/>
                  <a:headEnd/>
                  <a:tailEnd/>
                </a:ln>
              </p:spPr>
              <p:txBody>
                <a:bodyPr wrap="none">
                  <a:spAutoFit/>
                </a:bodyPr>
                <a:lstStyle/>
                <a:p>
                  <a:r>
                    <a:rPr lang="en-US" sz="1000" b="1">
                      <a:latin typeface="Calibri" pitchFamily="34" charset="0"/>
                    </a:rPr>
                    <a:t>AM1</a:t>
                  </a:r>
                  <a:endParaRPr lang="en-US" sz="1000" b="1" baseline="-25000">
                    <a:latin typeface="Calibri" pitchFamily="34" charset="0"/>
                  </a:endParaRPr>
                </a:p>
              </p:txBody>
            </p:sp>
            <p:sp>
              <p:nvSpPr>
                <p:cNvPr id="38505" name="Text Box 752"/>
                <p:cNvSpPr txBox="1">
                  <a:spLocks noChangeArrowheads="1"/>
                </p:cNvSpPr>
                <p:nvPr/>
              </p:nvSpPr>
              <p:spPr bwMode="auto">
                <a:xfrm>
                  <a:off x="3652" y="3620"/>
                  <a:ext cx="315" cy="154"/>
                </a:xfrm>
                <a:prstGeom prst="rect">
                  <a:avLst/>
                </a:prstGeom>
                <a:noFill/>
                <a:ln w="9525">
                  <a:noFill/>
                  <a:miter lim="800000"/>
                  <a:headEnd/>
                  <a:tailEnd/>
                </a:ln>
              </p:spPr>
              <p:txBody>
                <a:bodyPr wrap="none">
                  <a:spAutoFit/>
                </a:bodyPr>
                <a:lstStyle/>
                <a:p>
                  <a:r>
                    <a:rPr lang="en-US" sz="1000" b="1">
                      <a:latin typeface="Calibri" pitchFamily="34" charset="0"/>
                    </a:rPr>
                    <a:t>XB</a:t>
                  </a:r>
                  <a:r>
                    <a:rPr lang="en-US" sz="1000" b="1" baseline="-25000">
                      <a:latin typeface="Calibri" pitchFamily="34" charset="0"/>
                    </a:rPr>
                    <a:t>PreR</a:t>
                  </a:r>
                </a:p>
              </p:txBody>
            </p:sp>
            <p:sp>
              <p:nvSpPr>
                <p:cNvPr id="38506" name="Line 758"/>
                <p:cNvSpPr>
                  <a:spLocks noChangeShapeType="1"/>
                </p:cNvSpPr>
                <p:nvPr/>
              </p:nvSpPr>
              <p:spPr bwMode="auto">
                <a:xfrm>
                  <a:off x="3376" y="3411"/>
                  <a:ext cx="0" cy="245"/>
                </a:xfrm>
                <a:prstGeom prst="line">
                  <a:avLst/>
                </a:prstGeom>
                <a:noFill/>
                <a:ln w="9525">
                  <a:solidFill>
                    <a:schemeClr val="tx1"/>
                  </a:solidFill>
                  <a:round/>
                  <a:headEnd type="triangle" w="med" len="med"/>
                  <a:tailEnd type="triangle" w="med" len="med"/>
                </a:ln>
              </p:spPr>
              <p:txBody>
                <a:bodyPr/>
                <a:lstStyle/>
                <a:p>
                  <a:endParaRPr lang="en-US"/>
                </a:p>
              </p:txBody>
            </p:sp>
            <p:sp>
              <p:nvSpPr>
                <p:cNvPr id="38507" name="Text Box 766"/>
                <p:cNvSpPr txBox="1">
                  <a:spLocks noChangeArrowheads="1"/>
                </p:cNvSpPr>
                <p:nvPr/>
              </p:nvSpPr>
              <p:spPr bwMode="auto">
                <a:xfrm>
                  <a:off x="3220" y="3620"/>
                  <a:ext cx="275" cy="154"/>
                </a:xfrm>
                <a:prstGeom prst="rect">
                  <a:avLst/>
                </a:prstGeom>
                <a:noFill/>
                <a:ln w="9525">
                  <a:noFill/>
                  <a:miter lim="800000"/>
                  <a:headEnd/>
                  <a:tailEnd/>
                </a:ln>
              </p:spPr>
              <p:txBody>
                <a:bodyPr wrap="none">
                  <a:spAutoFit/>
                </a:bodyPr>
                <a:lstStyle/>
                <a:p>
                  <a:r>
                    <a:rPr lang="en-US" sz="1000" b="1">
                      <a:latin typeface="Calibri" pitchFamily="34" charset="0"/>
                    </a:rPr>
                    <a:t>AM2</a:t>
                  </a:r>
                  <a:endParaRPr lang="en-US" sz="1000" b="1" baseline="-25000">
                    <a:latin typeface="Calibri" pitchFamily="34" charset="0"/>
                  </a:endParaRPr>
                </a:p>
              </p:txBody>
            </p:sp>
            <p:sp>
              <p:nvSpPr>
                <p:cNvPr id="38508" name="Line 767"/>
                <p:cNvSpPr>
                  <a:spLocks noChangeShapeType="1"/>
                </p:cNvSpPr>
                <p:nvPr/>
              </p:nvSpPr>
              <p:spPr bwMode="auto">
                <a:xfrm rot="5400000">
                  <a:off x="3574" y="3249"/>
                  <a:ext cx="0" cy="245"/>
                </a:xfrm>
                <a:prstGeom prst="line">
                  <a:avLst/>
                </a:prstGeom>
                <a:noFill/>
                <a:ln w="9525">
                  <a:solidFill>
                    <a:schemeClr val="tx1"/>
                  </a:solidFill>
                  <a:round/>
                  <a:headEnd type="triangle" w="med" len="med"/>
                  <a:tailEnd type="triangle" w="med" len="med"/>
                </a:ln>
              </p:spPr>
              <p:txBody>
                <a:bodyPr/>
                <a:lstStyle/>
                <a:p>
                  <a:endParaRPr lang="en-US"/>
                </a:p>
              </p:txBody>
            </p:sp>
            <p:sp>
              <p:nvSpPr>
                <p:cNvPr id="38509" name="Line 768"/>
                <p:cNvSpPr>
                  <a:spLocks noChangeShapeType="1"/>
                </p:cNvSpPr>
                <p:nvPr/>
              </p:nvSpPr>
              <p:spPr bwMode="auto">
                <a:xfrm rot="5400000">
                  <a:off x="3579" y="3573"/>
                  <a:ext cx="0" cy="245"/>
                </a:xfrm>
                <a:prstGeom prst="line">
                  <a:avLst/>
                </a:prstGeom>
                <a:noFill/>
                <a:ln w="9525">
                  <a:solidFill>
                    <a:schemeClr val="tx1"/>
                  </a:solidFill>
                  <a:round/>
                  <a:headEnd type="triangle" w="med" len="med"/>
                  <a:tailEnd type="triangle" w="med" len="med"/>
                </a:ln>
              </p:spPr>
              <p:txBody>
                <a:bodyPr/>
                <a:lstStyle/>
                <a:p>
                  <a:endParaRPr lang="en-US"/>
                </a:p>
              </p:txBody>
            </p:sp>
            <p:sp>
              <p:nvSpPr>
                <p:cNvPr id="38510" name="Line 769"/>
                <p:cNvSpPr>
                  <a:spLocks noChangeShapeType="1"/>
                </p:cNvSpPr>
                <p:nvPr/>
              </p:nvSpPr>
              <p:spPr bwMode="auto">
                <a:xfrm>
                  <a:off x="3740" y="3408"/>
                  <a:ext cx="0" cy="245"/>
                </a:xfrm>
                <a:prstGeom prst="line">
                  <a:avLst/>
                </a:prstGeom>
                <a:noFill/>
                <a:ln w="9525">
                  <a:solidFill>
                    <a:schemeClr val="tx1"/>
                  </a:solidFill>
                  <a:round/>
                  <a:headEnd type="triangle" w="med" len="med"/>
                  <a:tailEnd type="triangle" w="med" len="med"/>
                </a:ln>
              </p:spPr>
              <p:txBody>
                <a:bodyPr/>
                <a:lstStyle/>
                <a:p>
                  <a:endParaRPr lang="en-US"/>
                </a:p>
              </p:txBody>
            </p:sp>
            <p:sp>
              <p:nvSpPr>
                <p:cNvPr id="38511" name="Line 770"/>
                <p:cNvSpPr>
                  <a:spLocks noChangeShapeType="1"/>
                </p:cNvSpPr>
                <p:nvPr/>
              </p:nvSpPr>
              <p:spPr bwMode="auto">
                <a:xfrm>
                  <a:off x="3736" y="3066"/>
                  <a:ext cx="0" cy="245"/>
                </a:xfrm>
                <a:prstGeom prst="line">
                  <a:avLst/>
                </a:prstGeom>
                <a:noFill/>
                <a:ln w="9525">
                  <a:solidFill>
                    <a:schemeClr val="tx1"/>
                  </a:solidFill>
                  <a:round/>
                  <a:headEnd type="triangle" w="med" len="med"/>
                  <a:tailEnd type="triangle" w="med" len="med"/>
                </a:ln>
              </p:spPr>
              <p:txBody>
                <a:bodyPr/>
                <a:lstStyle/>
                <a:p>
                  <a:endParaRPr lang="en-US"/>
                </a:p>
              </p:txBody>
            </p:sp>
            <p:sp>
              <p:nvSpPr>
                <p:cNvPr id="38512" name="Text Box 771"/>
                <p:cNvSpPr txBox="1">
                  <a:spLocks noChangeArrowheads="1"/>
                </p:cNvSpPr>
                <p:nvPr/>
              </p:nvSpPr>
              <p:spPr bwMode="auto">
                <a:xfrm>
                  <a:off x="3646" y="2944"/>
                  <a:ext cx="231" cy="154"/>
                </a:xfrm>
                <a:prstGeom prst="rect">
                  <a:avLst/>
                </a:prstGeom>
                <a:noFill/>
                <a:ln w="9525">
                  <a:noFill/>
                  <a:miter lim="800000"/>
                  <a:headEnd/>
                  <a:tailEnd/>
                </a:ln>
              </p:spPr>
              <p:txBody>
                <a:bodyPr wrap="none">
                  <a:spAutoFit/>
                </a:bodyPr>
                <a:lstStyle/>
                <a:p>
                  <a:r>
                    <a:rPr lang="en-US" sz="1000" b="1">
                      <a:latin typeface="Calibri" pitchFamily="34" charset="0"/>
                    </a:rPr>
                    <a:t>N</a:t>
                  </a:r>
                  <a:r>
                    <a:rPr lang="en-US" sz="1000" b="1" baseline="-25000">
                      <a:latin typeface="Calibri" pitchFamily="34" charset="0"/>
                    </a:rPr>
                    <a:t>XB</a:t>
                  </a:r>
                </a:p>
              </p:txBody>
            </p:sp>
            <p:sp>
              <p:nvSpPr>
                <p:cNvPr id="38513" name="Text Box 773"/>
                <p:cNvSpPr txBox="1">
                  <a:spLocks noChangeArrowheads="1"/>
                </p:cNvSpPr>
                <p:nvPr/>
              </p:nvSpPr>
              <p:spPr bwMode="auto">
                <a:xfrm>
                  <a:off x="3362" y="3194"/>
                  <a:ext cx="330" cy="135"/>
                </a:xfrm>
                <a:prstGeom prst="rect">
                  <a:avLst/>
                </a:prstGeom>
                <a:noFill/>
                <a:ln w="9525">
                  <a:noFill/>
                  <a:miter lim="800000"/>
                  <a:headEnd/>
                  <a:tailEnd/>
                </a:ln>
              </p:spPr>
              <p:txBody>
                <a:bodyPr>
                  <a:spAutoFit/>
                </a:bodyPr>
                <a:lstStyle/>
                <a:p>
                  <a:r>
                    <a:rPr lang="en-US" sz="800">
                      <a:latin typeface="Calibri" pitchFamily="34" charset="0"/>
                    </a:rPr>
                    <a:t>MgATP</a:t>
                  </a:r>
                </a:p>
              </p:txBody>
            </p:sp>
            <p:sp>
              <p:nvSpPr>
                <p:cNvPr id="38514" name="Freeform 776"/>
                <p:cNvSpPr>
                  <a:spLocks/>
                </p:cNvSpPr>
                <p:nvPr/>
              </p:nvSpPr>
              <p:spPr bwMode="auto">
                <a:xfrm>
                  <a:off x="3544" y="3300"/>
                  <a:ext cx="77" cy="70"/>
                </a:xfrm>
                <a:custGeom>
                  <a:avLst/>
                  <a:gdLst>
                    <a:gd name="T0" fmla="*/ 0 w 117"/>
                    <a:gd name="T1" fmla="*/ 0 h 70"/>
                    <a:gd name="T2" fmla="*/ 2 w 117"/>
                    <a:gd name="T3" fmla="*/ 48 h 70"/>
                    <a:gd name="T4" fmla="*/ 4 w 117"/>
                    <a:gd name="T5" fmla="*/ 70 h 70"/>
                    <a:gd name="T6" fmla="*/ 0 60000 65536"/>
                    <a:gd name="T7" fmla="*/ 0 60000 65536"/>
                    <a:gd name="T8" fmla="*/ 0 60000 65536"/>
                    <a:gd name="T9" fmla="*/ 0 w 117"/>
                    <a:gd name="T10" fmla="*/ 0 h 70"/>
                    <a:gd name="T11" fmla="*/ 117 w 117"/>
                    <a:gd name="T12" fmla="*/ 70 h 70"/>
                  </a:gdLst>
                  <a:ahLst/>
                  <a:cxnLst>
                    <a:cxn ang="T6">
                      <a:pos x="T0" y="T1"/>
                    </a:cxn>
                    <a:cxn ang="T7">
                      <a:pos x="T2" y="T3"/>
                    </a:cxn>
                    <a:cxn ang="T8">
                      <a:pos x="T4" y="T5"/>
                    </a:cxn>
                  </a:cxnLst>
                  <a:rect l="T9" t="T10" r="T11" b="T12"/>
                  <a:pathLst>
                    <a:path w="117" h="70">
                      <a:moveTo>
                        <a:pt x="0" y="0"/>
                      </a:moveTo>
                      <a:cubicBezTo>
                        <a:pt x="14" y="18"/>
                        <a:pt x="28" y="36"/>
                        <a:pt x="48" y="48"/>
                      </a:cubicBezTo>
                      <a:cubicBezTo>
                        <a:pt x="68" y="60"/>
                        <a:pt x="109" y="70"/>
                        <a:pt x="117" y="70"/>
                      </a:cubicBezTo>
                    </a:path>
                  </a:pathLst>
                </a:custGeom>
                <a:noFill/>
                <a:ln w="9525">
                  <a:solidFill>
                    <a:schemeClr val="tx1"/>
                  </a:solidFill>
                  <a:round/>
                  <a:headEnd type="triangle" w="med" len="med"/>
                  <a:tailEnd/>
                </a:ln>
              </p:spPr>
              <p:txBody>
                <a:bodyPr/>
                <a:lstStyle/>
                <a:p>
                  <a:endParaRPr lang="en-US"/>
                </a:p>
              </p:txBody>
            </p:sp>
            <p:sp>
              <p:nvSpPr>
                <p:cNvPr id="38515" name="Text Box 777"/>
                <p:cNvSpPr txBox="1">
                  <a:spLocks noChangeArrowheads="1"/>
                </p:cNvSpPr>
                <p:nvPr/>
              </p:nvSpPr>
              <p:spPr bwMode="auto">
                <a:xfrm>
                  <a:off x="3044" y="3398"/>
                  <a:ext cx="366" cy="135"/>
                </a:xfrm>
                <a:prstGeom prst="rect">
                  <a:avLst/>
                </a:prstGeom>
                <a:noFill/>
                <a:ln w="9525">
                  <a:noFill/>
                  <a:miter lim="800000"/>
                  <a:headEnd/>
                  <a:tailEnd/>
                </a:ln>
              </p:spPr>
              <p:txBody>
                <a:bodyPr>
                  <a:spAutoFit/>
                </a:bodyPr>
                <a:lstStyle/>
                <a:p>
                  <a:r>
                    <a:rPr lang="en-US" sz="800">
                      <a:latin typeface="Calibri" pitchFamily="34" charset="0"/>
                    </a:rPr>
                    <a:t>MgADP</a:t>
                  </a:r>
                </a:p>
              </p:txBody>
            </p:sp>
            <p:sp>
              <p:nvSpPr>
                <p:cNvPr id="38516" name="Freeform 778"/>
                <p:cNvSpPr>
                  <a:spLocks/>
                </p:cNvSpPr>
                <p:nvPr/>
              </p:nvSpPr>
              <p:spPr bwMode="auto">
                <a:xfrm>
                  <a:off x="3292" y="3504"/>
                  <a:ext cx="83" cy="78"/>
                </a:xfrm>
                <a:custGeom>
                  <a:avLst/>
                  <a:gdLst>
                    <a:gd name="T0" fmla="*/ 0 w 83"/>
                    <a:gd name="T1" fmla="*/ 0 h 78"/>
                    <a:gd name="T2" fmla="*/ 59 w 83"/>
                    <a:gd name="T3" fmla="*/ 30 h 78"/>
                    <a:gd name="T4" fmla="*/ 83 w 83"/>
                    <a:gd name="T5" fmla="*/ 78 h 78"/>
                    <a:gd name="T6" fmla="*/ 0 60000 65536"/>
                    <a:gd name="T7" fmla="*/ 0 60000 65536"/>
                    <a:gd name="T8" fmla="*/ 0 60000 65536"/>
                    <a:gd name="T9" fmla="*/ 0 w 83"/>
                    <a:gd name="T10" fmla="*/ 0 h 78"/>
                    <a:gd name="T11" fmla="*/ 83 w 83"/>
                    <a:gd name="T12" fmla="*/ 78 h 78"/>
                  </a:gdLst>
                  <a:ahLst/>
                  <a:cxnLst>
                    <a:cxn ang="T6">
                      <a:pos x="T0" y="T1"/>
                    </a:cxn>
                    <a:cxn ang="T7">
                      <a:pos x="T2" y="T3"/>
                    </a:cxn>
                    <a:cxn ang="T8">
                      <a:pos x="T4" y="T5"/>
                    </a:cxn>
                  </a:cxnLst>
                  <a:rect l="T9" t="T10" r="T11" b="T12"/>
                  <a:pathLst>
                    <a:path w="83" h="78">
                      <a:moveTo>
                        <a:pt x="0" y="0"/>
                      </a:moveTo>
                      <a:cubicBezTo>
                        <a:pt x="22" y="8"/>
                        <a:pt x="45" y="17"/>
                        <a:pt x="59" y="30"/>
                      </a:cubicBezTo>
                      <a:cubicBezTo>
                        <a:pt x="73" y="43"/>
                        <a:pt x="77" y="67"/>
                        <a:pt x="83" y="78"/>
                      </a:cubicBezTo>
                    </a:path>
                  </a:pathLst>
                </a:custGeom>
                <a:noFill/>
                <a:ln w="9525">
                  <a:solidFill>
                    <a:schemeClr val="tx1"/>
                  </a:solidFill>
                  <a:round/>
                  <a:headEnd type="triangle" w="med" len="med"/>
                  <a:tailEnd type="none" w="med" len="med"/>
                </a:ln>
              </p:spPr>
              <p:txBody>
                <a:bodyPr/>
                <a:lstStyle/>
                <a:p>
                  <a:endParaRPr lang="en-US"/>
                </a:p>
              </p:txBody>
            </p:sp>
            <p:sp>
              <p:nvSpPr>
                <p:cNvPr id="38517" name="Text Box 779"/>
                <p:cNvSpPr txBox="1">
                  <a:spLocks noChangeArrowheads="1"/>
                </p:cNvSpPr>
                <p:nvPr/>
              </p:nvSpPr>
              <p:spPr bwMode="auto">
                <a:xfrm>
                  <a:off x="3762" y="3474"/>
                  <a:ext cx="192" cy="135"/>
                </a:xfrm>
                <a:prstGeom prst="rect">
                  <a:avLst/>
                </a:prstGeom>
                <a:noFill/>
                <a:ln w="9525">
                  <a:noFill/>
                  <a:miter lim="800000"/>
                  <a:headEnd/>
                  <a:tailEnd/>
                </a:ln>
              </p:spPr>
              <p:txBody>
                <a:bodyPr>
                  <a:spAutoFit/>
                </a:bodyPr>
                <a:lstStyle/>
                <a:p>
                  <a:r>
                    <a:rPr lang="en-US" sz="800">
                      <a:latin typeface="Calibri" pitchFamily="34" charset="0"/>
                    </a:rPr>
                    <a:t>P</a:t>
                  </a:r>
                  <a:r>
                    <a:rPr lang="en-US" sz="800" baseline="-25000">
                      <a:latin typeface="Calibri" pitchFamily="34" charset="0"/>
                    </a:rPr>
                    <a:t>i</a:t>
                  </a:r>
                </a:p>
              </p:txBody>
            </p:sp>
            <p:sp>
              <p:nvSpPr>
                <p:cNvPr id="38518" name="Freeform 782"/>
                <p:cNvSpPr>
                  <a:spLocks/>
                </p:cNvSpPr>
                <p:nvPr/>
              </p:nvSpPr>
              <p:spPr bwMode="auto">
                <a:xfrm>
                  <a:off x="3740" y="3478"/>
                  <a:ext cx="74" cy="67"/>
                </a:xfrm>
                <a:custGeom>
                  <a:avLst/>
                  <a:gdLst>
                    <a:gd name="T0" fmla="*/ 0 w 66"/>
                    <a:gd name="T1" fmla="*/ 0 h 67"/>
                    <a:gd name="T2" fmla="*/ 54 w 66"/>
                    <a:gd name="T3" fmla="*/ 51 h 67"/>
                    <a:gd name="T4" fmla="*/ 165 w 66"/>
                    <a:gd name="T5" fmla="*/ 67 h 67"/>
                    <a:gd name="T6" fmla="*/ 0 60000 65536"/>
                    <a:gd name="T7" fmla="*/ 0 60000 65536"/>
                    <a:gd name="T8" fmla="*/ 0 60000 65536"/>
                    <a:gd name="T9" fmla="*/ 0 w 66"/>
                    <a:gd name="T10" fmla="*/ 0 h 67"/>
                    <a:gd name="T11" fmla="*/ 66 w 66"/>
                    <a:gd name="T12" fmla="*/ 67 h 67"/>
                  </a:gdLst>
                  <a:ahLst/>
                  <a:cxnLst>
                    <a:cxn ang="T6">
                      <a:pos x="T0" y="T1"/>
                    </a:cxn>
                    <a:cxn ang="T7">
                      <a:pos x="T2" y="T3"/>
                    </a:cxn>
                    <a:cxn ang="T8">
                      <a:pos x="T4" y="T5"/>
                    </a:cxn>
                  </a:cxnLst>
                  <a:rect l="T9" t="T10" r="T11" b="T12"/>
                  <a:pathLst>
                    <a:path w="66" h="67">
                      <a:moveTo>
                        <a:pt x="0" y="0"/>
                      </a:moveTo>
                      <a:cubicBezTo>
                        <a:pt x="5" y="20"/>
                        <a:pt x="10" y="40"/>
                        <a:pt x="21" y="51"/>
                      </a:cubicBezTo>
                      <a:cubicBezTo>
                        <a:pt x="32" y="62"/>
                        <a:pt x="62" y="67"/>
                        <a:pt x="66" y="67"/>
                      </a:cubicBezTo>
                    </a:path>
                  </a:pathLst>
                </a:custGeom>
                <a:noFill/>
                <a:ln w="9525">
                  <a:solidFill>
                    <a:schemeClr val="tx1"/>
                  </a:solidFill>
                  <a:round/>
                  <a:headEnd/>
                  <a:tailEnd type="triangle" w="med" len="med"/>
                </a:ln>
              </p:spPr>
              <p:txBody>
                <a:bodyPr/>
                <a:lstStyle/>
                <a:p>
                  <a:endParaRPr lang="en-US"/>
                </a:p>
              </p:txBody>
            </p:sp>
          </p:grpSp>
        </p:grpSp>
        <p:sp>
          <p:nvSpPr>
            <p:cNvPr id="38351" name="Line 793"/>
            <p:cNvSpPr>
              <a:spLocks noChangeShapeType="1"/>
            </p:cNvSpPr>
            <p:nvPr/>
          </p:nvSpPr>
          <p:spPr bwMode="auto">
            <a:xfrm flipV="1">
              <a:off x="3623" y="3376"/>
              <a:ext cx="170" cy="144"/>
            </a:xfrm>
            <a:prstGeom prst="line">
              <a:avLst/>
            </a:prstGeom>
            <a:noFill/>
            <a:ln w="25400">
              <a:solidFill>
                <a:schemeClr val="tx1"/>
              </a:solidFill>
              <a:prstDash val="dash"/>
              <a:round/>
              <a:headEnd/>
              <a:tailEnd type="triangle" w="lg" len="lg"/>
            </a:ln>
          </p:spPr>
          <p:txBody>
            <a:bodyPr/>
            <a:lstStyle/>
            <a:p>
              <a:endParaRPr lang="en-US"/>
            </a:p>
          </p:txBody>
        </p:sp>
        <p:grpSp>
          <p:nvGrpSpPr>
            <p:cNvPr id="8" name="Group 802"/>
            <p:cNvGrpSpPr>
              <a:grpSpLocks/>
            </p:cNvGrpSpPr>
            <p:nvPr/>
          </p:nvGrpSpPr>
          <p:grpSpPr bwMode="auto">
            <a:xfrm>
              <a:off x="2887" y="3008"/>
              <a:ext cx="814" cy="400"/>
              <a:chOff x="2778" y="1940"/>
              <a:chExt cx="814" cy="400"/>
            </a:xfrm>
          </p:grpSpPr>
          <p:sp>
            <p:nvSpPr>
              <p:cNvPr id="38494" name="Oval 794"/>
              <p:cNvSpPr>
                <a:spLocks noChangeArrowheads="1"/>
              </p:cNvSpPr>
              <p:nvPr/>
            </p:nvSpPr>
            <p:spPr bwMode="auto">
              <a:xfrm>
                <a:off x="2778" y="2102"/>
                <a:ext cx="196" cy="80"/>
              </a:xfrm>
              <a:prstGeom prst="ellipse">
                <a:avLst/>
              </a:prstGeom>
              <a:gradFill rotWithShape="1">
                <a:gsLst>
                  <a:gs pos="0">
                    <a:srgbClr val="AFEBB6"/>
                  </a:gs>
                  <a:gs pos="100000">
                    <a:srgbClr val="42B861"/>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600" b="1">
                    <a:latin typeface="Calibri" pitchFamily="34" charset="0"/>
                    <a:cs typeface="Arial" charset="0"/>
                  </a:rPr>
                  <a:t>ATP</a:t>
                </a:r>
              </a:p>
            </p:txBody>
          </p:sp>
          <p:grpSp>
            <p:nvGrpSpPr>
              <p:cNvPr id="9" name="Group 798"/>
              <p:cNvGrpSpPr>
                <a:grpSpLocks/>
              </p:cNvGrpSpPr>
              <p:nvPr/>
            </p:nvGrpSpPr>
            <p:grpSpPr bwMode="auto">
              <a:xfrm>
                <a:off x="3140" y="2056"/>
                <a:ext cx="452" cy="154"/>
                <a:chOff x="3301" y="2160"/>
                <a:chExt cx="452" cy="154"/>
              </a:xfrm>
            </p:grpSpPr>
            <p:sp>
              <p:nvSpPr>
                <p:cNvPr id="38498" name="Oval 795"/>
                <p:cNvSpPr>
                  <a:spLocks noChangeArrowheads="1"/>
                </p:cNvSpPr>
                <p:nvPr/>
              </p:nvSpPr>
              <p:spPr bwMode="auto">
                <a:xfrm>
                  <a:off x="3301" y="2200"/>
                  <a:ext cx="196" cy="80"/>
                </a:xfrm>
                <a:prstGeom prst="ellipse">
                  <a:avLst/>
                </a:prstGeom>
                <a:gradFill rotWithShape="1">
                  <a:gsLst>
                    <a:gs pos="0">
                      <a:srgbClr val="AFEBB6"/>
                    </a:gs>
                    <a:gs pos="100000">
                      <a:srgbClr val="42B861"/>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600" b="1">
                      <a:latin typeface="Calibri" pitchFamily="34" charset="0"/>
                      <a:cs typeface="Arial" charset="0"/>
                    </a:rPr>
                    <a:t>ADP</a:t>
                  </a:r>
                </a:p>
              </p:txBody>
            </p:sp>
            <p:sp>
              <p:nvSpPr>
                <p:cNvPr id="38499" name="Oval 796"/>
                <p:cNvSpPr>
                  <a:spLocks noChangeArrowheads="1"/>
                </p:cNvSpPr>
                <p:nvPr/>
              </p:nvSpPr>
              <p:spPr bwMode="auto">
                <a:xfrm>
                  <a:off x="3554" y="2200"/>
                  <a:ext cx="199" cy="77"/>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P</a:t>
                  </a:r>
                  <a:r>
                    <a:rPr lang="en-US" sz="500" b="1" baseline="-25000">
                      <a:latin typeface="Calibri" pitchFamily="34" charset="0"/>
                      <a:cs typeface="Arial" charset="0"/>
                    </a:rPr>
                    <a:t>i</a:t>
                  </a:r>
                </a:p>
              </p:txBody>
            </p:sp>
            <p:sp>
              <p:nvSpPr>
                <p:cNvPr id="38500" name="Text Box 797"/>
                <p:cNvSpPr txBox="1">
                  <a:spLocks noChangeArrowheads="1"/>
                </p:cNvSpPr>
                <p:nvPr/>
              </p:nvSpPr>
              <p:spPr bwMode="auto">
                <a:xfrm>
                  <a:off x="3446" y="2160"/>
                  <a:ext cx="154" cy="154"/>
                </a:xfrm>
                <a:prstGeom prst="rect">
                  <a:avLst/>
                </a:prstGeom>
                <a:noFill/>
                <a:ln w="9525">
                  <a:noFill/>
                  <a:miter lim="800000"/>
                  <a:headEnd/>
                  <a:tailEnd/>
                </a:ln>
              </p:spPr>
              <p:txBody>
                <a:bodyPr>
                  <a:spAutoFit/>
                </a:bodyPr>
                <a:lstStyle/>
                <a:p>
                  <a:r>
                    <a:rPr lang="en-US" sz="1000">
                      <a:latin typeface="Calibri" pitchFamily="34" charset="0"/>
                    </a:rPr>
                    <a:t>+</a:t>
                  </a:r>
                </a:p>
              </p:txBody>
            </p:sp>
          </p:grpSp>
          <p:sp>
            <p:nvSpPr>
              <p:cNvPr id="38496" name="Freeform 800"/>
              <p:cNvSpPr>
                <a:spLocks/>
              </p:cNvSpPr>
              <p:nvPr/>
            </p:nvSpPr>
            <p:spPr bwMode="auto">
              <a:xfrm>
                <a:off x="2898" y="1940"/>
                <a:ext cx="468" cy="144"/>
              </a:xfrm>
              <a:custGeom>
                <a:avLst/>
                <a:gdLst>
                  <a:gd name="T0" fmla="*/ 0 w 576"/>
                  <a:gd name="T1" fmla="*/ 144 h 144"/>
                  <a:gd name="T2" fmla="*/ 54 w 576"/>
                  <a:gd name="T3" fmla="*/ 0 h 144"/>
                  <a:gd name="T4" fmla="*/ 110 w 576"/>
                  <a:gd name="T5" fmla="*/ 144 h 144"/>
                  <a:gd name="T6" fmla="*/ 0 60000 65536"/>
                  <a:gd name="T7" fmla="*/ 0 60000 65536"/>
                  <a:gd name="T8" fmla="*/ 0 60000 65536"/>
                  <a:gd name="T9" fmla="*/ 0 w 576"/>
                  <a:gd name="T10" fmla="*/ 0 h 144"/>
                  <a:gd name="T11" fmla="*/ 576 w 576"/>
                  <a:gd name="T12" fmla="*/ 144 h 144"/>
                </a:gdLst>
                <a:ahLst/>
                <a:cxnLst>
                  <a:cxn ang="T6">
                    <a:pos x="T0" y="T1"/>
                  </a:cxn>
                  <a:cxn ang="T7">
                    <a:pos x="T2" y="T3"/>
                  </a:cxn>
                  <a:cxn ang="T8">
                    <a:pos x="T4" y="T5"/>
                  </a:cxn>
                </a:cxnLst>
                <a:rect l="T9" t="T10" r="T11" b="T12"/>
                <a:pathLst>
                  <a:path w="576" h="144">
                    <a:moveTo>
                      <a:pt x="0" y="144"/>
                    </a:moveTo>
                    <a:cubicBezTo>
                      <a:pt x="96" y="72"/>
                      <a:pt x="192" y="0"/>
                      <a:pt x="288" y="0"/>
                    </a:cubicBezTo>
                    <a:cubicBezTo>
                      <a:pt x="384" y="0"/>
                      <a:pt x="480" y="72"/>
                      <a:pt x="576" y="144"/>
                    </a:cubicBezTo>
                  </a:path>
                </a:pathLst>
              </a:custGeom>
              <a:noFill/>
              <a:ln w="12700">
                <a:solidFill>
                  <a:schemeClr val="tx1"/>
                </a:solidFill>
                <a:round/>
                <a:headEnd type="triangle" w="med" len="med"/>
                <a:tailEnd type="none" w="med" len="med"/>
              </a:ln>
            </p:spPr>
            <p:txBody>
              <a:bodyPr/>
              <a:lstStyle/>
              <a:p>
                <a:endParaRPr lang="en-US"/>
              </a:p>
            </p:txBody>
          </p:sp>
          <p:sp>
            <p:nvSpPr>
              <p:cNvPr id="38497" name="Freeform 801"/>
              <p:cNvSpPr>
                <a:spLocks/>
              </p:cNvSpPr>
              <p:nvPr/>
            </p:nvSpPr>
            <p:spPr bwMode="auto">
              <a:xfrm rot="10800000">
                <a:off x="2900" y="2196"/>
                <a:ext cx="468" cy="144"/>
              </a:xfrm>
              <a:custGeom>
                <a:avLst/>
                <a:gdLst>
                  <a:gd name="T0" fmla="*/ 0 w 576"/>
                  <a:gd name="T1" fmla="*/ 144 h 144"/>
                  <a:gd name="T2" fmla="*/ 54 w 576"/>
                  <a:gd name="T3" fmla="*/ 0 h 144"/>
                  <a:gd name="T4" fmla="*/ 110 w 576"/>
                  <a:gd name="T5" fmla="*/ 144 h 144"/>
                  <a:gd name="T6" fmla="*/ 0 60000 65536"/>
                  <a:gd name="T7" fmla="*/ 0 60000 65536"/>
                  <a:gd name="T8" fmla="*/ 0 60000 65536"/>
                  <a:gd name="T9" fmla="*/ 0 w 576"/>
                  <a:gd name="T10" fmla="*/ 0 h 144"/>
                  <a:gd name="T11" fmla="*/ 576 w 576"/>
                  <a:gd name="T12" fmla="*/ 144 h 144"/>
                </a:gdLst>
                <a:ahLst/>
                <a:cxnLst>
                  <a:cxn ang="T6">
                    <a:pos x="T0" y="T1"/>
                  </a:cxn>
                  <a:cxn ang="T7">
                    <a:pos x="T2" y="T3"/>
                  </a:cxn>
                  <a:cxn ang="T8">
                    <a:pos x="T4" y="T5"/>
                  </a:cxn>
                </a:cxnLst>
                <a:rect l="T9" t="T10" r="T11" b="T12"/>
                <a:pathLst>
                  <a:path w="576" h="144">
                    <a:moveTo>
                      <a:pt x="0" y="144"/>
                    </a:moveTo>
                    <a:cubicBezTo>
                      <a:pt x="96" y="72"/>
                      <a:pt x="192" y="0"/>
                      <a:pt x="288" y="0"/>
                    </a:cubicBezTo>
                    <a:cubicBezTo>
                      <a:pt x="384" y="0"/>
                      <a:pt x="480" y="72"/>
                      <a:pt x="576" y="144"/>
                    </a:cubicBezTo>
                  </a:path>
                </a:pathLst>
              </a:custGeom>
              <a:noFill/>
              <a:ln w="12700">
                <a:solidFill>
                  <a:schemeClr val="tx1"/>
                </a:solidFill>
                <a:round/>
                <a:headEnd type="triangle" w="med" len="med"/>
                <a:tailEnd type="none" w="med" len="med"/>
              </a:ln>
            </p:spPr>
            <p:txBody>
              <a:bodyPr/>
              <a:lstStyle/>
              <a:p>
                <a:endParaRPr lang="en-US"/>
              </a:p>
            </p:txBody>
          </p:sp>
        </p:grpSp>
        <p:sp>
          <p:nvSpPr>
            <p:cNvPr id="38353" name="Line 813"/>
            <p:cNvSpPr>
              <a:spLocks noChangeShapeType="1"/>
            </p:cNvSpPr>
            <p:nvPr/>
          </p:nvSpPr>
          <p:spPr bwMode="auto">
            <a:xfrm rot="5400000">
              <a:off x="914" y="2353"/>
              <a:ext cx="479" cy="0"/>
            </a:xfrm>
            <a:prstGeom prst="line">
              <a:avLst/>
            </a:prstGeom>
            <a:noFill/>
            <a:ln w="12700">
              <a:solidFill>
                <a:schemeClr val="tx1"/>
              </a:solidFill>
              <a:round/>
              <a:headEnd/>
              <a:tailEnd type="triangle" w="med" len="med"/>
            </a:ln>
          </p:spPr>
          <p:txBody>
            <a:bodyPr/>
            <a:lstStyle/>
            <a:p>
              <a:endParaRPr lang="en-US"/>
            </a:p>
          </p:txBody>
        </p:sp>
        <p:grpSp>
          <p:nvGrpSpPr>
            <p:cNvPr id="10" name="Group 814"/>
            <p:cNvGrpSpPr>
              <a:grpSpLocks/>
            </p:cNvGrpSpPr>
            <p:nvPr/>
          </p:nvGrpSpPr>
          <p:grpSpPr bwMode="auto">
            <a:xfrm rot="10800000">
              <a:off x="1118" y="2162"/>
              <a:ext cx="72" cy="173"/>
              <a:chOff x="17424" y="7344"/>
              <a:chExt cx="236" cy="553"/>
            </a:xfrm>
          </p:grpSpPr>
          <p:sp>
            <p:nvSpPr>
              <p:cNvPr id="38491" name="AutoShape 815"/>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38492" name="Freeform 816"/>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38493" name="Freeform 817"/>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nvGrpSpPr>
            <p:cNvPr id="11" name="Group 908"/>
            <p:cNvGrpSpPr>
              <a:grpSpLocks/>
            </p:cNvGrpSpPr>
            <p:nvPr/>
          </p:nvGrpSpPr>
          <p:grpSpPr bwMode="auto">
            <a:xfrm>
              <a:off x="1296" y="2109"/>
              <a:ext cx="98" cy="383"/>
              <a:chOff x="1268" y="1057"/>
              <a:chExt cx="98" cy="383"/>
            </a:xfrm>
          </p:grpSpPr>
          <p:grpSp>
            <p:nvGrpSpPr>
              <p:cNvPr id="12" name="Group 820"/>
              <p:cNvGrpSpPr>
                <a:grpSpLocks/>
              </p:cNvGrpSpPr>
              <p:nvPr/>
            </p:nvGrpSpPr>
            <p:grpSpPr bwMode="auto">
              <a:xfrm rot="5400000">
                <a:off x="1177" y="1162"/>
                <a:ext cx="281" cy="72"/>
                <a:chOff x="4931" y="14976"/>
                <a:chExt cx="624" cy="144"/>
              </a:xfrm>
            </p:grpSpPr>
            <p:sp>
              <p:nvSpPr>
                <p:cNvPr id="38486" name="Line 821"/>
                <p:cNvSpPr>
                  <a:spLocks noChangeShapeType="1"/>
                </p:cNvSpPr>
                <p:nvPr/>
              </p:nvSpPr>
              <p:spPr bwMode="auto">
                <a:xfrm>
                  <a:off x="4931" y="15047"/>
                  <a:ext cx="624" cy="0"/>
                </a:xfrm>
                <a:prstGeom prst="line">
                  <a:avLst/>
                </a:prstGeom>
                <a:noFill/>
                <a:ln w="12700">
                  <a:solidFill>
                    <a:schemeClr val="tx1"/>
                  </a:solidFill>
                  <a:round/>
                  <a:headEnd/>
                  <a:tailEnd type="triangle" w="med" len="med"/>
                </a:ln>
              </p:spPr>
              <p:txBody>
                <a:bodyPr/>
                <a:lstStyle/>
                <a:p>
                  <a:endParaRPr lang="en-US"/>
                </a:p>
              </p:txBody>
            </p:sp>
            <p:grpSp>
              <p:nvGrpSpPr>
                <p:cNvPr id="13" name="Group 822"/>
                <p:cNvGrpSpPr>
                  <a:grpSpLocks/>
                </p:cNvGrpSpPr>
                <p:nvPr/>
              </p:nvGrpSpPr>
              <p:grpSpPr bwMode="auto">
                <a:xfrm rot="5400000">
                  <a:off x="5160" y="14856"/>
                  <a:ext cx="144" cy="384"/>
                  <a:chOff x="17424" y="7344"/>
                  <a:chExt cx="236" cy="553"/>
                </a:xfrm>
              </p:grpSpPr>
              <p:sp>
                <p:nvSpPr>
                  <p:cNvPr id="38488" name="AutoShape 823"/>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38489" name="Freeform 824"/>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38490" name="Freeform 825"/>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38485" name="Oval 826"/>
              <p:cNvSpPr>
                <a:spLocks noChangeAspect="1" noChangeArrowheads="1"/>
              </p:cNvSpPr>
              <p:nvPr/>
            </p:nvSpPr>
            <p:spPr bwMode="auto">
              <a:xfrm>
                <a:off x="1268" y="134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grpSp>
          <p:nvGrpSpPr>
            <p:cNvPr id="14" name="Group 867"/>
            <p:cNvGrpSpPr>
              <a:grpSpLocks/>
            </p:cNvGrpSpPr>
            <p:nvPr/>
          </p:nvGrpSpPr>
          <p:grpSpPr bwMode="auto">
            <a:xfrm>
              <a:off x="2496" y="2036"/>
              <a:ext cx="286" cy="442"/>
              <a:chOff x="3028" y="980"/>
              <a:chExt cx="286" cy="442"/>
            </a:xfrm>
          </p:grpSpPr>
          <p:grpSp>
            <p:nvGrpSpPr>
              <p:cNvPr id="15" name="Group 842"/>
              <p:cNvGrpSpPr>
                <a:grpSpLocks/>
              </p:cNvGrpSpPr>
              <p:nvPr/>
            </p:nvGrpSpPr>
            <p:grpSpPr bwMode="auto">
              <a:xfrm>
                <a:off x="3077" y="1082"/>
                <a:ext cx="187" cy="242"/>
                <a:chOff x="18432" y="8256"/>
                <a:chExt cx="374" cy="484"/>
              </a:xfrm>
            </p:grpSpPr>
            <p:sp>
              <p:nvSpPr>
                <p:cNvPr id="38481" name="Oval 843"/>
                <p:cNvSpPr>
                  <a:spLocks noChangeAspect="1" noChangeArrowheads="1"/>
                </p:cNvSpPr>
                <p:nvPr/>
              </p:nvSpPr>
              <p:spPr bwMode="auto">
                <a:xfrm>
                  <a:off x="18432" y="8304"/>
                  <a:ext cx="374" cy="374"/>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38482" name="Line 844"/>
                <p:cNvSpPr>
                  <a:spLocks noChangeShapeType="1"/>
                </p:cNvSpPr>
                <p:nvPr/>
              </p:nvSpPr>
              <p:spPr bwMode="auto">
                <a:xfrm flipV="1">
                  <a:off x="18432" y="8256"/>
                  <a:ext cx="0" cy="480"/>
                </a:xfrm>
                <a:prstGeom prst="line">
                  <a:avLst/>
                </a:prstGeom>
                <a:noFill/>
                <a:ln w="12700">
                  <a:solidFill>
                    <a:schemeClr val="tx1"/>
                  </a:solidFill>
                  <a:round/>
                  <a:headEnd type="triangle" w="med" len="med"/>
                  <a:tailEnd/>
                </a:ln>
              </p:spPr>
              <p:txBody>
                <a:bodyPr/>
                <a:lstStyle/>
                <a:p>
                  <a:endParaRPr lang="en-US"/>
                </a:p>
              </p:txBody>
            </p:sp>
            <p:sp>
              <p:nvSpPr>
                <p:cNvPr id="38483" name="Line 845"/>
                <p:cNvSpPr>
                  <a:spLocks noChangeShapeType="1"/>
                </p:cNvSpPr>
                <p:nvPr/>
              </p:nvSpPr>
              <p:spPr bwMode="auto">
                <a:xfrm flipV="1">
                  <a:off x="18806" y="8256"/>
                  <a:ext cx="0" cy="484"/>
                </a:xfrm>
                <a:prstGeom prst="line">
                  <a:avLst/>
                </a:prstGeom>
                <a:noFill/>
                <a:ln w="12700">
                  <a:solidFill>
                    <a:schemeClr val="tx1"/>
                  </a:solidFill>
                  <a:round/>
                  <a:headEnd/>
                  <a:tailEnd type="triangle" w="med" len="med"/>
                </a:ln>
              </p:spPr>
              <p:txBody>
                <a:bodyPr/>
                <a:lstStyle/>
                <a:p>
                  <a:endParaRPr lang="en-US"/>
                </a:p>
              </p:txBody>
            </p:sp>
          </p:grpSp>
          <p:sp>
            <p:nvSpPr>
              <p:cNvPr id="38479" name="Oval 863"/>
              <p:cNvSpPr>
                <a:spLocks noChangeAspect="1" noChangeArrowheads="1"/>
              </p:cNvSpPr>
              <p:nvPr/>
            </p:nvSpPr>
            <p:spPr bwMode="auto">
              <a:xfrm>
                <a:off x="3028" y="1324"/>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sp>
            <p:nvSpPr>
              <p:cNvPr id="38480" name="Oval 864"/>
              <p:cNvSpPr>
                <a:spLocks noChangeAspect="1" noChangeArrowheads="1"/>
              </p:cNvSpPr>
              <p:nvPr/>
            </p:nvSpPr>
            <p:spPr bwMode="auto">
              <a:xfrm>
                <a:off x="3216" y="98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grpSp>
          <p:nvGrpSpPr>
            <p:cNvPr id="16" name="Group 868"/>
            <p:cNvGrpSpPr>
              <a:grpSpLocks/>
            </p:cNvGrpSpPr>
            <p:nvPr/>
          </p:nvGrpSpPr>
          <p:grpSpPr bwMode="auto">
            <a:xfrm>
              <a:off x="2784" y="2037"/>
              <a:ext cx="286" cy="444"/>
              <a:chOff x="3508" y="981"/>
              <a:chExt cx="286" cy="444"/>
            </a:xfrm>
          </p:grpSpPr>
          <p:grpSp>
            <p:nvGrpSpPr>
              <p:cNvPr id="17" name="Group 849"/>
              <p:cNvGrpSpPr>
                <a:grpSpLocks/>
              </p:cNvGrpSpPr>
              <p:nvPr/>
            </p:nvGrpSpPr>
            <p:grpSpPr bwMode="auto">
              <a:xfrm>
                <a:off x="3557" y="1082"/>
                <a:ext cx="187" cy="242"/>
                <a:chOff x="18432" y="8256"/>
                <a:chExt cx="374" cy="484"/>
              </a:xfrm>
            </p:grpSpPr>
            <p:sp>
              <p:nvSpPr>
                <p:cNvPr id="38475" name="Oval 850"/>
                <p:cNvSpPr>
                  <a:spLocks noChangeAspect="1" noChangeArrowheads="1"/>
                </p:cNvSpPr>
                <p:nvPr/>
              </p:nvSpPr>
              <p:spPr bwMode="auto">
                <a:xfrm>
                  <a:off x="18432" y="8304"/>
                  <a:ext cx="374" cy="374"/>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38476" name="Line 851"/>
                <p:cNvSpPr>
                  <a:spLocks noChangeShapeType="1"/>
                </p:cNvSpPr>
                <p:nvPr/>
              </p:nvSpPr>
              <p:spPr bwMode="auto">
                <a:xfrm flipV="1">
                  <a:off x="18432" y="8256"/>
                  <a:ext cx="0" cy="480"/>
                </a:xfrm>
                <a:prstGeom prst="line">
                  <a:avLst/>
                </a:prstGeom>
                <a:noFill/>
                <a:ln w="12700">
                  <a:solidFill>
                    <a:schemeClr val="tx1"/>
                  </a:solidFill>
                  <a:round/>
                  <a:headEnd type="triangle" w="med" len="med"/>
                  <a:tailEnd/>
                </a:ln>
              </p:spPr>
              <p:txBody>
                <a:bodyPr/>
                <a:lstStyle/>
                <a:p>
                  <a:endParaRPr lang="en-US"/>
                </a:p>
              </p:txBody>
            </p:sp>
            <p:sp>
              <p:nvSpPr>
                <p:cNvPr id="38477" name="Line 852"/>
                <p:cNvSpPr>
                  <a:spLocks noChangeShapeType="1"/>
                </p:cNvSpPr>
                <p:nvPr/>
              </p:nvSpPr>
              <p:spPr bwMode="auto">
                <a:xfrm flipV="1">
                  <a:off x="18806" y="8256"/>
                  <a:ext cx="0" cy="484"/>
                </a:xfrm>
                <a:prstGeom prst="line">
                  <a:avLst/>
                </a:prstGeom>
                <a:noFill/>
                <a:ln w="12700">
                  <a:solidFill>
                    <a:schemeClr val="tx1"/>
                  </a:solidFill>
                  <a:round/>
                  <a:headEnd/>
                  <a:tailEnd type="triangle" w="med" len="med"/>
                </a:ln>
              </p:spPr>
              <p:txBody>
                <a:bodyPr/>
                <a:lstStyle/>
                <a:p>
                  <a:endParaRPr lang="en-US"/>
                </a:p>
              </p:txBody>
            </p:sp>
          </p:grpSp>
          <p:sp>
            <p:nvSpPr>
              <p:cNvPr id="38473" name="Oval 865"/>
              <p:cNvSpPr>
                <a:spLocks noChangeAspect="1" noChangeArrowheads="1"/>
              </p:cNvSpPr>
              <p:nvPr/>
            </p:nvSpPr>
            <p:spPr bwMode="auto">
              <a:xfrm>
                <a:off x="3696" y="981"/>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sp>
            <p:nvSpPr>
              <p:cNvPr id="38474" name="Oval 866"/>
              <p:cNvSpPr>
                <a:spLocks noChangeAspect="1" noChangeArrowheads="1"/>
              </p:cNvSpPr>
              <p:nvPr/>
            </p:nvSpPr>
            <p:spPr bwMode="auto">
              <a:xfrm>
                <a:off x="3508" y="1327"/>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K</a:t>
                </a:r>
                <a:r>
                  <a:rPr lang="en-US" sz="500" b="1" baseline="30000">
                    <a:latin typeface="Calibri" pitchFamily="34" charset="0"/>
                    <a:cs typeface="Arial" charset="0"/>
                  </a:rPr>
                  <a:t>+</a:t>
                </a:r>
              </a:p>
            </p:txBody>
          </p:sp>
        </p:grpSp>
        <p:sp>
          <p:nvSpPr>
            <p:cNvPr id="38358" name="Line 903"/>
            <p:cNvSpPr>
              <a:spLocks noChangeShapeType="1"/>
            </p:cNvSpPr>
            <p:nvPr/>
          </p:nvSpPr>
          <p:spPr bwMode="auto">
            <a:xfrm>
              <a:off x="1152" y="3552"/>
              <a:ext cx="0" cy="192"/>
            </a:xfrm>
            <a:prstGeom prst="line">
              <a:avLst/>
            </a:prstGeom>
            <a:noFill/>
            <a:ln w="9525">
              <a:solidFill>
                <a:schemeClr val="tx1"/>
              </a:solidFill>
              <a:round/>
              <a:headEnd type="triangle" w="med" len="med"/>
              <a:tailEnd type="triangle" w="med" len="med"/>
            </a:ln>
          </p:spPr>
          <p:txBody>
            <a:bodyPr/>
            <a:lstStyle/>
            <a:p>
              <a:endParaRPr lang="en-US"/>
            </a:p>
          </p:txBody>
        </p:sp>
        <p:grpSp>
          <p:nvGrpSpPr>
            <p:cNvPr id="18" name="Group 905"/>
            <p:cNvGrpSpPr>
              <a:grpSpLocks/>
            </p:cNvGrpSpPr>
            <p:nvPr/>
          </p:nvGrpSpPr>
          <p:grpSpPr bwMode="auto">
            <a:xfrm>
              <a:off x="594" y="2928"/>
              <a:ext cx="450" cy="288"/>
              <a:chOff x="594" y="1872"/>
              <a:chExt cx="450" cy="288"/>
            </a:xfrm>
          </p:grpSpPr>
          <p:sp>
            <p:nvSpPr>
              <p:cNvPr id="38467" name="Oval 871"/>
              <p:cNvSpPr>
                <a:spLocks noChangeAspect="1" noChangeArrowheads="1"/>
              </p:cNvSpPr>
              <p:nvPr/>
            </p:nvSpPr>
            <p:spPr bwMode="auto">
              <a:xfrm rot="5400000">
                <a:off x="724" y="1921"/>
                <a:ext cx="187" cy="187"/>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rot="10800000" vert="eaVert" wrap="none" anchor="ctr"/>
              <a:lstStyle/>
              <a:p>
                <a:endParaRPr lang="en-US">
                  <a:latin typeface="Calibri" pitchFamily="34" charset="0"/>
                </a:endParaRPr>
              </a:p>
            </p:txBody>
          </p:sp>
          <p:sp>
            <p:nvSpPr>
              <p:cNvPr id="38468" name="Line 872"/>
              <p:cNvSpPr>
                <a:spLocks noChangeShapeType="1"/>
              </p:cNvSpPr>
              <p:nvPr/>
            </p:nvSpPr>
            <p:spPr bwMode="auto">
              <a:xfrm rot="5400000" flipV="1">
                <a:off x="816" y="1801"/>
                <a:ext cx="0" cy="240"/>
              </a:xfrm>
              <a:prstGeom prst="line">
                <a:avLst/>
              </a:prstGeom>
              <a:noFill/>
              <a:ln w="12700">
                <a:solidFill>
                  <a:schemeClr val="tx1"/>
                </a:solidFill>
                <a:round/>
                <a:headEnd type="triangle" w="med" len="med"/>
                <a:tailEnd/>
              </a:ln>
            </p:spPr>
            <p:txBody>
              <a:bodyPr/>
              <a:lstStyle/>
              <a:p>
                <a:endParaRPr lang="en-US"/>
              </a:p>
            </p:txBody>
          </p:sp>
          <p:sp>
            <p:nvSpPr>
              <p:cNvPr id="38469" name="Line 873"/>
              <p:cNvSpPr>
                <a:spLocks noChangeShapeType="1"/>
              </p:cNvSpPr>
              <p:nvPr/>
            </p:nvSpPr>
            <p:spPr bwMode="auto">
              <a:xfrm rot="5400000" flipV="1">
                <a:off x="821" y="1981"/>
                <a:ext cx="0" cy="253"/>
              </a:xfrm>
              <a:prstGeom prst="line">
                <a:avLst/>
              </a:prstGeom>
              <a:noFill/>
              <a:ln w="12700">
                <a:solidFill>
                  <a:schemeClr val="tx1"/>
                </a:solidFill>
                <a:round/>
                <a:headEnd/>
                <a:tailEnd type="triangle" w="med" len="med"/>
              </a:ln>
            </p:spPr>
            <p:txBody>
              <a:bodyPr/>
              <a:lstStyle/>
              <a:p>
                <a:endParaRPr lang="en-US"/>
              </a:p>
            </p:txBody>
          </p:sp>
          <p:sp>
            <p:nvSpPr>
              <p:cNvPr id="38470" name="Oval 875"/>
              <p:cNvSpPr>
                <a:spLocks noChangeAspect="1" noChangeArrowheads="1"/>
              </p:cNvSpPr>
              <p:nvPr/>
            </p:nvSpPr>
            <p:spPr bwMode="auto">
              <a:xfrm>
                <a:off x="594" y="187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sp>
            <p:nvSpPr>
              <p:cNvPr id="38471" name="Oval 904"/>
              <p:cNvSpPr>
                <a:spLocks noChangeAspect="1" noChangeArrowheads="1"/>
              </p:cNvSpPr>
              <p:nvPr/>
            </p:nvSpPr>
            <p:spPr bwMode="auto">
              <a:xfrm>
                <a:off x="946" y="206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sp>
          <p:nvSpPr>
            <p:cNvPr id="38360" name="Oval 906"/>
            <p:cNvSpPr>
              <a:spLocks noChangeAspect="1" noChangeArrowheads="1"/>
            </p:cNvSpPr>
            <p:nvPr/>
          </p:nvSpPr>
          <p:spPr bwMode="auto">
            <a:xfrm>
              <a:off x="1104" y="259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sp>
          <p:nvSpPr>
            <p:cNvPr id="38361" name="Oval 907"/>
            <p:cNvSpPr>
              <a:spLocks noChangeAspect="1" noChangeArrowheads="1"/>
            </p:cNvSpPr>
            <p:nvPr/>
          </p:nvSpPr>
          <p:spPr bwMode="auto">
            <a:xfrm>
              <a:off x="1104" y="3744"/>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nvGrpSpPr>
            <p:cNvPr id="19" name="Group 917"/>
            <p:cNvGrpSpPr>
              <a:grpSpLocks/>
            </p:cNvGrpSpPr>
            <p:nvPr/>
          </p:nvGrpSpPr>
          <p:grpSpPr bwMode="auto">
            <a:xfrm>
              <a:off x="1274" y="3118"/>
              <a:ext cx="382" cy="98"/>
              <a:chOff x="1274" y="1967"/>
              <a:chExt cx="382" cy="98"/>
            </a:xfrm>
          </p:grpSpPr>
          <p:grpSp>
            <p:nvGrpSpPr>
              <p:cNvPr id="20" name="Group 910"/>
              <p:cNvGrpSpPr>
                <a:grpSpLocks/>
              </p:cNvGrpSpPr>
              <p:nvPr/>
            </p:nvGrpSpPr>
            <p:grpSpPr bwMode="auto">
              <a:xfrm rot="10800000">
                <a:off x="1375" y="1981"/>
                <a:ext cx="281" cy="72"/>
                <a:chOff x="4931" y="14976"/>
                <a:chExt cx="624" cy="144"/>
              </a:xfrm>
            </p:grpSpPr>
            <p:sp>
              <p:nvSpPr>
                <p:cNvPr id="38462" name="Line 911"/>
                <p:cNvSpPr>
                  <a:spLocks noChangeShapeType="1"/>
                </p:cNvSpPr>
                <p:nvPr/>
              </p:nvSpPr>
              <p:spPr bwMode="auto">
                <a:xfrm>
                  <a:off x="4931" y="15047"/>
                  <a:ext cx="624" cy="0"/>
                </a:xfrm>
                <a:prstGeom prst="line">
                  <a:avLst/>
                </a:prstGeom>
                <a:noFill/>
                <a:ln w="12700">
                  <a:solidFill>
                    <a:schemeClr val="tx1"/>
                  </a:solidFill>
                  <a:round/>
                  <a:headEnd/>
                  <a:tailEnd type="triangle" w="med" len="med"/>
                </a:ln>
              </p:spPr>
              <p:txBody>
                <a:bodyPr/>
                <a:lstStyle/>
                <a:p>
                  <a:endParaRPr lang="en-US"/>
                </a:p>
              </p:txBody>
            </p:sp>
            <p:grpSp>
              <p:nvGrpSpPr>
                <p:cNvPr id="21" name="Group 912"/>
                <p:cNvGrpSpPr>
                  <a:grpSpLocks/>
                </p:cNvGrpSpPr>
                <p:nvPr/>
              </p:nvGrpSpPr>
              <p:grpSpPr bwMode="auto">
                <a:xfrm rot="5400000">
                  <a:off x="5160" y="14856"/>
                  <a:ext cx="144" cy="384"/>
                  <a:chOff x="17424" y="7344"/>
                  <a:chExt cx="236" cy="553"/>
                </a:xfrm>
              </p:grpSpPr>
              <p:sp>
                <p:nvSpPr>
                  <p:cNvPr id="38464" name="AutoShape 913"/>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vert="eaVert" wrap="none" anchor="ctr"/>
                  <a:lstStyle/>
                  <a:p>
                    <a:endParaRPr lang="en-US">
                      <a:latin typeface="Calibri" pitchFamily="34" charset="0"/>
                    </a:endParaRPr>
                  </a:p>
                </p:txBody>
              </p:sp>
              <p:sp>
                <p:nvSpPr>
                  <p:cNvPr id="38465" name="Freeform 914"/>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38466" name="Freeform 915"/>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38461" name="Oval 916"/>
              <p:cNvSpPr>
                <a:spLocks noChangeAspect="1" noChangeArrowheads="1"/>
              </p:cNvSpPr>
              <p:nvPr/>
            </p:nvSpPr>
            <p:spPr bwMode="auto">
              <a:xfrm>
                <a:off x="1274" y="1967"/>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grpSp>
          <p:nvGrpSpPr>
            <p:cNvPr id="22" name="Group 918"/>
            <p:cNvGrpSpPr>
              <a:grpSpLocks/>
            </p:cNvGrpSpPr>
            <p:nvPr/>
          </p:nvGrpSpPr>
          <p:grpSpPr bwMode="auto">
            <a:xfrm>
              <a:off x="1920" y="3285"/>
              <a:ext cx="98" cy="383"/>
              <a:chOff x="1268" y="1057"/>
              <a:chExt cx="98" cy="383"/>
            </a:xfrm>
          </p:grpSpPr>
          <p:grpSp>
            <p:nvGrpSpPr>
              <p:cNvPr id="23" name="Group 919"/>
              <p:cNvGrpSpPr>
                <a:grpSpLocks/>
              </p:cNvGrpSpPr>
              <p:nvPr/>
            </p:nvGrpSpPr>
            <p:grpSpPr bwMode="auto">
              <a:xfrm rot="5400000">
                <a:off x="1177" y="1162"/>
                <a:ext cx="281" cy="72"/>
                <a:chOff x="4931" y="14976"/>
                <a:chExt cx="624" cy="144"/>
              </a:xfrm>
            </p:grpSpPr>
            <p:sp>
              <p:nvSpPr>
                <p:cNvPr id="38455" name="Line 920"/>
                <p:cNvSpPr>
                  <a:spLocks noChangeShapeType="1"/>
                </p:cNvSpPr>
                <p:nvPr/>
              </p:nvSpPr>
              <p:spPr bwMode="auto">
                <a:xfrm>
                  <a:off x="4931" y="15047"/>
                  <a:ext cx="624" cy="0"/>
                </a:xfrm>
                <a:prstGeom prst="line">
                  <a:avLst/>
                </a:prstGeom>
                <a:noFill/>
                <a:ln w="12700">
                  <a:solidFill>
                    <a:schemeClr val="tx1"/>
                  </a:solidFill>
                  <a:round/>
                  <a:headEnd/>
                  <a:tailEnd type="triangle" w="med" len="med"/>
                </a:ln>
              </p:spPr>
              <p:txBody>
                <a:bodyPr/>
                <a:lstStyle/>
                <a:p>
                  <a:endParaRPr lang="en-US"/>
                </a:p>
              </p:txBody>
            </p:sp>
            <p:grpSp>
              <p:nvGrpSpPr>
                <p:cNvPr id="24" name="Group 921"/>
                <p:cNvGrpSpPr>
                  <a:grpSpLocks/>
                </p:cNvGrpSpPr>
                <p:nvPr/>
              </p:nvGrpSpPr>
              <p:grpSpPr bwMode="auto">
                <a:xfrm rot="5400000">
                  <a:off x="5160" y="14856"/>
                  <a:ext cx="144" cy="384"/>
                  <a:chOff x="17424" y="7344"/>
                  <a:chExt cx="236" cy="553"/>
                </a:xfrm>
              </p:grpSpPr>
              <p:sp>
                <p:nvSpPr>
                  <p:cNvPr id="38457" name="AutoShape 922"/>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38458" name="Freeform 923"/>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38459" name="Freeform 924"/>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38454" name="Oval 925"/>
              <p:cNvSpPr>
                <a:spLocks noChangeAspect="1" noChangeArrowheads="1"/>
              </p:cNvSpPr>
              <p:nvPr/>
            </p:nvSpPr>
            <p:spPr bwMode="auto">
              <a:xfrm>
                <a:off x="1268" y="134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grpSp>
          <p:nvGrpSpPr>
            <p:cNvPr id="25" name="Group 947"/>
            <p:cNvGrpSpPr>
              <a:grpSpLocks/>
            </p:cNvGrpSpPr>
            <p:nvPr/>
          </p:nvGrpSpPr>
          <p:grpSpPr bwMode="auto">
            <a:xfrm>
              <a:off x="1488" y="2112"/>
              <a:ext cx="98" cy="383"/>
              <a:chOff x="1268" y="1057"/>
              <a:chExt cx="98" cy="383"/>
            </a:xfrm>
          </p:grpSpPr>
          <p:grpSp>
            <p:nvGrpSpPr>
              <p:cNvPr id="26" name="Group 948"/>
              <p:cNvGrpSpPr>
                <a:grpSpLocks/>
              </p:cNvGrpSpPr>
              <p:nvPr/>
            </p:nvGrpSpPr>
            <p:grpSpPr bwMode="auto">
              <a:xfrm rot="5400000">
                <a:off x="1177" y="1162"/>
                <a:ext cx="281" cy="72"/>
                <a:chOff x="4931" y="14976"/>
                <a:chExt cx="624" cy="144"/>
              </a:xfrm>
            </p:grpSpPr>
            <p:sp>
              <p:nvSpPr>
                <p:cNvPr id="38448" name="Line 949"/>
                <p:cNvSpPr>
                  <a:spLocks noChangeShapeType="1"/>
                </p:cNvSpPr>
                <p:nvPr/>
              </p:nvSpPr>
              <p:spPr bwMode="auto">
                <a:xfrm>
                  <a:off x="4931" y="15047"/>
                  <a:ext cx="624" cy="0"/>
                </a:xfrm>
                <a:prstGeom prst="line">
                  <a:avLst/>
                </a:prstGeom>
                <a:noFill/>
                <a:ln w="12700">
                  <a:solidFill>
                    <a:schemeClr val="tx1"/>
                  </a:solidFill>
                  <a:round/>
                  <a:headEnd/>
                  <a:tailEnd type="triangle" w="med" len="med"/>
                </a:ln>
              </p:spPr>
              <p:txBody>
                <a:bodyPr/>
                <a:lstStyle/>
                <a:p>
                  <a:endParaRPr lang="en-US"/>
                </a:p>
              </p:txBody>
            </p:sp>
            <p:grpSp>
              <p:nvGrpSpPr>
                <p:cNvPr id="27" name="Group 950"/>
                <p:cNvGrpSpPr>
                  <a:grpSpLocks/>
                </p:cNvGrpSpPr>
                <p:nvPr/>
              </p:nvGrpSpPr>
              <p:grpSpPr bwMode="auto">
                <a:xfrm rot="5400000">
                  <a:off x="5160" y="14856"/>
                  <a:ext cx="144" cy="384"/>
                  <a:chOff x="17424" y="7344"/>
                  <a:chExt cx="236" cy="553"/>
                </a:xfrm>
              </p:grpSpPr>
              <p:sp>
                <p:nvSpPr>
                  <p:cNvPr id="38450" name="AutoShape 951"/>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38451" name="Freeform 952"/>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38452" name="Freeform 953"/>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38447" name="Oval 954"/>
              <p:cNvSpPr>
                <a:spLocks noChangeAspect="1" noChangeArrowheads="1"/>
              </p:cNvSpPr>
              <p:nvPr/>
            </p:nvSpPr>
            <p:spPr bwMode="auto">
              <a:xfrm>
                <a:off x="1268" y="134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grpSp>
        <p:grpSp>
          <p:nvGrpSpPr>
            <p:cNvPr id="28" name="Group 955"/>
            <p:cNvGrpSpPr>
              <a:grpSpLocks/>
            </p:cNvGrpSpPr>
            <p:nvPr/>
          </p:nvGrpSpPr>
          <p:grpSpPr bwMode="auto">
            <a:xfrm>
              <a:off x="1680" y="2057"/>
              <a:ext cx="98" cy="438"/>
              <a:chOff x="1268" y="1002"/>
              <a:chExt cx="98" cy="438"/>
            </a:xfrm>
          </p:grpSpPr>
          <p:grpSp>
            <p:nvGrpSpPr>
              <p:cNvPr id="29" name="Group 956"/>
              <p:cNvGrpSpPr>
                <a:grpSpLocks/>
              </p:cNvGrpSpPr>
              <p:nvPr/>
            </p:nvGrpSpPr>
            <p:grpSpPr bwMode="auto">
              <a:xfrm rot="5400000">
                <a:off x="1148" y="1136"/>
                <a:ext cx="340" cy="72"/>
                <a:chOff x="4801" y="14976"/>
                <a:chExt cx="754" cy="144"/>
              </a:xfrm>
            </p:grpSpPr>
            <p:sp>
              <p:nvSpPr>
                <p:cNvPr id="38441" name="Line 957"/>
                <p:cNvSpPr>
                  <a:spLocks noChangeShapeType="1"/>
                </p:cNvSpPr>
                <p:nvPr/>
              </p:nvSpPr>
              <p:spPr bwMode="auto">
                <a:xfrm flipV="1">
                  <a:off x="4801" y="15047"/>
                  <a:ext cx="754" cy="4"/>
                </a:xfrm>
                <a:prstGeom prst="line">
                  <a:avLst/>
                </a:prstGeom>
                <a:noFill/>
                <a:ln w="12700">
                  <a:solidFill>
                    <a:schemeClr val="tx1"/>
                  </a:solidFill>
                  <a:round/>
                  <a:headEnd type="triangle" w="med" len="med"/>
                  <a:tailEnd/>
                </a:ln>
              </p:spPr>
              <p:txBody>
                <a:bodyPr/>
                <a:lstStyle/>
                <a:p>
                  <a:endParaRPr lang="en-US"/>
                </a:p>
              </p:txBody>
            </p:sp>
            <p:grpSp>
              <p:nvGrpSpPr>
                <p:cNvPr id="30" name="Group 958"/>
                <p:cNvGrpSpPr>
                  <a:grpSpLocks/>
                </p:cNvGrpSpPr>
                <p:nvPr/>
              </p:nvGrpSpPr>
              <p:grpSpPr bwMode="auto">
                <a:xfrm rot="5400000">
                  <a:off x="5160" y="14856"/>
                  <a:ext cx="144" cy="384"/>
                  <a:chOff x="17424" y="7344"/>
                  <a:chExt cx="236" cy="553"/>
                </a:xfrm>
              </p:grpSpPr>
              <p:sp>
                <p:nvSpPr>
                  <p:cNvPr id="38443" name="AutoShape 959"/>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rot="10800000" wrap="none" anchor="ctr"/>
                  <a:lstStyle/>
                  <a:p>
                    <a:endParaRPr lang="en-US">
                      <a:latin typeface="Calibri" pitchFamily="34" charset="0"/>
                    </a:endParaRPr>
                  </a:p>
                </p:txBody>
              </p:sp>
              <p:sp>
                <p:nvSpPr>
                  <p:cNvPr id="38444" name="Freeform 960"/>
                  <p:cNvSpPr>
                    <a:spLocks/>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38445" name="Freeform 961"/>
                  <p:cNvSpPr>
                    <a:spLocks/>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grpSp>
          <p:sp>
            <p:nvSpPr>
              <p:cNvPr id="38440" name="Oval 962"/>
              <p:cNvSpPr>
                <a:spLocks noChangeAspect="1" noChangeArrowheads="1"/>
              </p:cNvSpPr>
              <p:nvPr/>
            </p:nvSpPr>
            <p:spPr bwMode="auto">
              <a:xfrm>
                <a:off x="1268" y="1342"/>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K</a:t>
                </a:r>
                <a:r>
                  <a:rPr lang="en-US" sz="500" b="1" baseline="30000">
                    <a:latin typeface="Calibri" pitchFamily="34" charset="0"/>
                    <a:cs typeface="Arial" charset="0"/>
                  </a:rPr>
                  <a:t>+</a:t>
                </a:r>
              </a:p>
            </p:txBody>
          </p:sp>
        </p:grpSp>
        <p:grpSp>
          <p:nvGrpSpPr>
            <p:cNvPr id="31" name="Group 975"/>
            <p:cNvGrpSpPr>
              <a:grpSpLocks/>
            </p:cNvGrpSpPr>
            <p:nvPr/>
          </p:nvGrpSpPr>
          <p:grpSpPr bwMode="auto">
            <a:xfrm>
              <a:off x="2208" y="2036"/>
              <a:ext cx="240" cy="360"/>
              <a:chOff x="2640" y="980"/>
              <a:chExt cx="240" cy="360"/>
            </a:xfrm>
          </p:grpSpPr>
          <p:sp>
            <p:nvSpPr>
              <p:cNvPr id="38436" name="Oval 964"/>
              <p:cNvSpPr>
                <a:spLocks noChangeAspect="1" noChangeArrowheads="1"/>
              </p:cNvSpPr>
              <p:nvPr/>
            </p:nvSpPr>
            <p:spPr bwMode="auto">
              <a:xfrm rot="5400000">
                <a:off x="2693" y="1109"/>
                <a:ext cx="187" cy="187"/>
              </a:xfrm>
              <a:prstGeom prst="ellipse">
                <a:avLst/>
              </a:prstGeom>
              <a:gradFill rotWithShape="1">
                <a:gsLst>
                  <a:gs pos="0">
                    <a:srgbClr val="FFFF99"/>
                  </a:gs>
                  <a:gs pos="100000">
                    <a:srgbClr val="C5A531"/>
                  </a:gs>
                </a:gsLst>
                <a:path path="shape">
                  <a:fillToRect l="50000" t="50000" r="50000" b="50000"/>
                </a:path>
              </a:gradFill>
              <a:ln w="12700" algn="ctr">
                <a:solidFill>
                  <a:schemeClr val="tx1"/>
                </a:solidFill>
                <a:round/>
                <a:headEnd/>
                <a:tailEnd type="none" w="lg" len="med"/>
              </a:ln>
            </p:spPr>
            <p:txBody>
              <a:bodyPr rot="10800000" vert="eaVert" wrap="none" anchor="ctr"/>
              <a:lstStyle/>
              <a:p>
                <a:pPr algn="ctr"/>
                <a:r>
                  <a:rPr lang="en-US" sz="800" b="1">
                    <a:latin typeface="Calibri" pitchFamily="34" charset="0"/>
                  </a:rPr>
                  <a:t>ATP</a:t>
                </a:r>
              </a:p>
            </p:txBody>
          </p:sp>
          <p:sp>
            <p:nvSpPr>
              <p:cNvPr id="38437" name="Line 965"/>
              <p:cNvSpPr>
                <a:spLocks noChangeShapeType="1"/>
              </p:cNvSpPr>
              <p:nvPr/>
            </p:nvSpPr>
            <p:spPr bwMode="auto">
              <a:xfrm flipH="1" flipV="1">
                <a:off x="2688" y="1080"/>
                <a:ext cx="2" cy="260"/>
              </a:xfrm>
              <a:prstGeom prst="line">
                <a:avLst/>
              </a:prstGeom>
              <a:noFill/>
              <a:ln w="12700">
                <a:solidFill>
                  <a:schemeClr val="tx1"/>
                </a:solidFill>
                <a:round/>
                <a:headEnd/>
                <a:tailEnd type="triangle" w="med" len="med"/>
              </a:ln>
            </p:spPr>
            <p:txBody>
              <a:bodyPr/>
              <a:lstStyle/>
              <a:p>
                <a:endParaRPr lang="en-US"/>
              </a:p>
            </p:txBody>
          </p:sp>
          <p:sp>
            <p:nvSpPr>
              <p:cNvPr id="38438" name="Oval 966"/>
              <p:cNvSpPr>
                <a:spLocks noChangeAspect="1" noChangeArrowheads="1"/>
              </p:cNvSpPr>
              <p:nvPr/>
            </p:nvSpPr>
            <p:spPr bwMode="auto">
              <a:xfrm>
                <a:off x="2640" y="98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grpSp>
          <p:nvGrpSpPr>
            <p:cNvPr id="38336" name="Group 976"/>
            <p:cNvGrpSpPr>
              <a:grpSpLocks/>
            </p:cNvGrpSpPr>
            <p:nvPr/>
          </p:nvGrpSpPr>
          <p:grpSpPr bwMode="auto">
            <a:xfrm>
              <a:off x="1872" y="2042"/>
              <a:ext cx="288" cy="452"/>
              <a:chOff x="2254" y="986"/>
              <a:chExt cx="288" cy="452"/>
            </a:xfrm>
          </p:grpSpPr>
          <p:sp>
            <p:nvSpPr>
              <p:cNvPr id="38431" name="Oval 969"/>
              <p:cNvSpPr>
                <a:spLocks noChangeAspect="1" noChangeArrowheads="1"/>
              </p:cNvSpPr>
              <p:nvPr/>
            </p:nvSpPr>
            <p:spPr bwMode="auto">
              <a:xfrm rot="5400000">
                <a:off x="2304" y="1113"/>
                <a:ext cx="187" cy="187"/>
              </a:xfrm>
              <a:prstGeom prst="ellipse">
                <a:avLst/>
              </a:prstGeom>
              <a:gradFill rotWithShape="1">
                <a:gsLst>
                  <a:gs pos="0">
                    <a:srgbClr val="FFFF99"/>
                  </a:gs>
                  <a:gs pos="100000">
                    <a:srgbClr val="C5A531"/>
                  </a:gs>
                </a:gsLst>
                <a:path path="shape">
                  <a:fillToRect l="50000" t="50000" r="50000" b="50000"/>
                </a:path>
              </a:gradFill>
              <a:ln w="12700" algn="ctr">
                <a:solidFill>
                  <a:schemeClr val="tx1"/>
                </a:solidFill>
                <a:round/>
                <a:headEnd/>
                <a:tailEnd type="none" w="lg" len="med"/>
              </a:ln>
            </p:spPr>
            <p:txBody>
              <a:bodyPr rot="10800000" vert="eaVert" wrap="none" anchor="ctr"/>
              <a:lstStyle/>
              <a:p>
                <a:pPr algn="ctr"/>
                <a:r>
                  <a:rPr lang="en-US" sz="800" b="1">
                    <a:latin typeface="Calibri" pitchFamily="34" charset="0"/>
                  </a:rPr>
                  <a:t>ATP</a:t>
                </a:r>
              </a:p>
            </p:txBody>
          </p:sp>
          <p:sp>
            <p:nvSpPr>
              <p:cNvPr id="38432" name="Line 970"/>
              <p:cNvSpPr>
                <a:spLocks noChangeShapeType="1"/>
              </p:cNvSpPr>
              <p:nvPr/>
            </p:nvSpPr>
            <p:spPr bwMode="auto">
              <a:xfrm flipV="1">
                <a:off x="2302" y="1086"/>
                <a:ext cx="0" cy="248"/>
              </a:xfrm>
              <a:prstGeom prst="line">
                <a:avLst/>
              </a:prstGeom>
              <a:noFill/>
              <a:ln w="12700">
                <a:solidFill>
                  <a:schemeClr val="tx1"/>
                </a:solidFill>
                <a:round/>
                <a:headEnd/>
                <a:tailEnd type="triangle" w="med" len="med"/>
              </a:ln>
            </p:spPr>
            <p:txBody>
              <a:bodyPr/>
              <a:lstStyle/>
              <a:p>
                <a:endParaRPr lang="en-US"/>
              </a:p>
            </p:txBody>
          </p:sp>
          <p:sp>
            <p:nvSpPr>
              <p:cNvPr id="38433" name="Oval 971"/>
              <p:cNvSpPr>
                <a:spLocks noChangeAspect="1" noChangeArrowheads="1"/>
              </p:cNvSpPr>
              <p:nvPr/>
            </p:nvSpPr>
            <p:spPr bwMode="auto">
              <a:xfrm>
                <a:off x="2254" y="986"/>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K</a:t>
                </a:r>
                <a:r>
                  <a:rPr lang="en-US" sz="500" b="1" baseline="30000">
                    <a:latin typeface="Calibri" pitchFamily="34" charset="0"/>
                    <a:cs typeface="Arial" charset="0"/>
                  </a:rPr>
                  <a:t>+</a:t>
                </a:r>
              </a:p>
            </p:txBody>
          </p:sp>
          <p:sp>
            <p:nvSpPr>
              <p:cNvPr id="38434" name="Oval 973"/>
              <p:cNvSpPr>
                <a:spLocks noChangeAspect="1" noChangeArrowheads="1"/>
              </p:cNvSpPr>
              <p:nvPr/>
            </p:nvSpPr>
            <p:spPr bwMode="auto">
              <a:xfrm>
                <a:off x="2444" y="134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sp>
            <p:nvSpPr>
              <p:cNvPr id="38435" name="Line 974"/>
              <p:cNvSpPr>
                <a:spLocks noChangeShapeType="1"/>
              </p:cNvSpPr>
              <p:nvPr/>
            </p:nvSpPr>
            <p:spPr bwMode="auto">
              <a:xfrm flipV="1">
                <a:off x="2494" y="1088"/>
                <a:ext cx="0" cy="248"/>
              </a:xfrm>
              <a:prstGeom prst="line">
                <a:avLst/>
              </a:prstGeom>
              <a:noFill/>
              <a:ln w="12700">
                <a:solidFill>
                  <a:schemeClr val="tx1"/>
                </a:solidFill>
                <a:round/>
                <a:headEnd type="triangle" w="med" len="med"/>
                <a:tailEnd/>
              </a:ln>
            </p:spPr>
            <p:txBody>
              <a:bodyPr/>
              <a:lstStyle/>
              <a:p>
                <a:endParaRPr lang="en-US"/>
              </a:p>
            </p:txBody>
          </p:sp>
        </p:grpSp>
        <p:sp>
          <p:nvSpPr>
            <p:cNvPr id="38368" name="Oval 982"/>
            <p:cNvSpPr>
              <a:spLocks noChangeAspect="1" noChangeArrowheads="1"/>
            </p:cNvSpPr>
            <p:nvPr/>
          </p:nvSpPr>
          <p:spPr bwMode="auto">
            <a:xfrm>
              <a:off x="2582" y="3100"/>
              <a:ext cx="192" cy="192"/>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1000" b="1">
                  <a:latin typeface="Calibri" pitchFamily="34" charset="0"/>
                  <a:cs typeface="Arial" charset="0"/>
                </a:rPr>
                <a:t>Ca</a:t>
              </a:r>
              <a:r>
                <a:rPr lang="en-US" sz="1000" b="1" baseline="30000">
                  <a:latin typeface="Calibri" pitchFamily="34" charset="0"/>
                  <a:cs typeface="Arial" charset="0"/>
                </a:rPr>
                <a:t>2+</a:t>
              </a:r>
            </a:p>
          </p:txBody>
        </p:sp>
        <p:sp>
          <p:nvSpPr>
            <p:cNvPr id="38369" name="Line 983"/>
            <p:cNvSpPr>
              <a:spLocks noChangeShapeType="1"/>
            </p:cNvSpPr>
            <p:nvPr/>
          </p:nvSpPr>
          <p:spPr bwMode="auto">
            <a:xfrm>
              <a:off x="2736" y="3264"/>
              <a:ext cx="132" cy="150"/>
            </a:xfrm>
            <a:prstGeom prst="line">
              <a:avLst/>
            </a:prstGeom>
            <a:noFill/>
            <a:ln w="9525">
              <a:solidFill>
                <a:srgbClr val="00FF00"/>
              </a:solidFill>
              <a:round/>
              <a:headEnd type="triangle" w="med" len="med"/>
              <a:tailEnd type="triangle" w="med" len="med"/>
            </a:ln>
          </p:spPr>
          <p:txBody>
            <a:bodyPr/>
            <a:lstStyle/>
            <a:p>
              <a:endParaRPr lang="en-US"/>
            </a:p>
          </p:txBody>
        </p:sp>
        <p:grpSp>
          <p:nvGrpSpPr>
            <p:cNvPr id="38337" name="Group 984"/>
            <p:cNvGrpSpPr>
              <a:grpSpLocks/>
            </p:cNvGrpSpPr>
            <p:nvPr/>
          </p:nvGrpSpPr>
          <p:grpSpPr bwMode="auto">
            <a:xfrm>
              <a:off x="2064" y="3192"/>
              <a:ext cx="240" cy="360"/>
              <a:chOff x="2640" y="980"/>
              <a:chExt cx="240" cy="360"/>
            </a:xfrm>
          </p:grpSpPr>
          <p:sp>
            <p:nvSpPr>
              <p:cNvPr id="38428" name="Oval 985"/>
              <p:cNvSpPr>
                <a:spLocks noChangeAspect="1" noChangeArrowheads="1"/>
              </p:cNvSpPr>
              <p:nvPr/>
            </p:nvSpPr>
            <p:spPr bwMode="auto">
              <a:xfrm rot="5400000">
                <a:off x="2693" y="1109"/>
                <a:ext cx="187" cy="187"/>
              </a:xfrm>
              <a:prstGeom prst="ellipse">
                <a:avLst/>
              </a:prstGeom>
              <a:gradFill rotWithShape="1">
                <a:gsLst>
                  <a:gs pos="0">
                    <a:srgbClr val="FFFF99"/>
                  </a:gs>
                  <a:gs pos="100000">
                    <a:srgbClr val="C5A531"/>
                  </a:gs>
                </a:gsLst>
                <a:path path="shape">
                  <a:fillToRect l="50000" t="50000" r="50000" b="50000"/>
                </a:path>
              </a:gradFill>
              <a:ln w="12700" algn="ctr">
                <a:solidFill>
                  <a:schemeClr val="tx1"/>
                </a:solidFill>
                <a:round/>
                <a:headEnd/>
                <a:tailEnd type="none" w="lg" len="med"/>
              </a:ln>
            </p:spPr>
            <p:txBody>
              <a:bodyPr rot="10800000" vert="eaVert" wrap="none" anchor="ctr"/>
              <a:lstStyle/>
              <a:p>
                <a:pPr algn="ctr"/>
                <a:r>
                  <a:rPr lang="en-US" sz="800" b="1">
                    <a:latin typeface="Calibri" pitchFamily="34" charset="0"/>
                  </a:rPr>
                  <a:t>ATP</a:t>
                </a:r>
              </a:p>
            </p:txBody>
          </p:sp>
          <p:sp>
            <p:nvSpPr>
              <p:cNvPr id="38429" name="Line 986"/>
              <p:cNvSpPr>
                <a:spLocks noChangeShapeType="1"/>
              </p:cNvSpPr>
              <p:nvPr/>
            </p:nvSpPr>
            <p:spPr bwMode="auto">
              <a:xfrm flipH="1" flipV="1">
                <a:off x="2688" y="1080"/>
                <a:ext cx="2" cy="260"/>
              </a:xfrm>
              <a:prstGeom prst="line">
                <a:avLst/>
              </a:prstGeom>
              <a:noFill/>
              <a:ln w="12700">
                <a:solidFill>
                  <a:schemeClr val="tx1"/>
                </a:solidFill>
                <a:round/>
                <a:headEnd/>
                <a:tailEnd type="triangle" w="med" len="med"/>
              </a:ln>
            </p:spPr>
            <p:txBody>
              <a:bodyPr/>
              <a:lstStyle/>
              <a:p>
                <a:endParaRPr lang="en-US"/>
              </a:p>
            </p:txBody>
          </p:sp>
          <p:sp>
            <p:nvSpPr>
              <p:cNvPr id="38430" name="Oval 987"/>
              <p:cNvSpPr>
                <a:spLocks noChangeAspect="1" noChangeArrowheads="1"/>
              </p:cNvSpPr>
              <p:nvPr/>
            </p:nvSpPr>
            <p:spPr bwMode="auto">
              <a:xfrm>
                <a:off x="2640" y="98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Ca</a:t>
                </a:r>
                <a:r>
                  <a:rPr lang="en-US" sz="500" b="1" baseline="30000">
                    <a:latin typeface="Calibri" pitchFamily="34" charset="0"/>
                    <a:cs typeface="Arial" charset="0"/>
                  </a:rPr>
                  <a:t>2+</a:t>
                </a:r>
              </a:p>
            </p:txBody>
          </p:sp>
        </p:grpSp>
        <p:sp>
          <p:nvSpPr>
            <p:cNvPr id="38371" name="Text Box 988"/>
            <p:cNvSpPr txBox="1">
              <a:spLocks noChangeArrowheads="1"/>
            </p:cNvSpPr>
            <p:nvPr/>
          </p:nvSpPr>
          <p:spPr bwMode="auto">
            <a:xfrm>
              <a:off x="919" y="2755"/>
              <a:ext cx="490" cy="173"/>
            </a:xfrm>
            <a:prstGeom prst="rect">
              <a:avLst/>
            </a:prstGeom>
            <a:noFill/>
            <a:ln w="9525">
              <a:noFill/>
              <a:miter lim="800000"/>
              <a:headEnd/>
              <a:tailEnd/>
            </a:ln>
          </p:spPr>
          <p:txBody>
            <a:bodyPr wrap="none">
              <a:spAutoFit/>
            </a:bodyPr>
            <a:lstStyle/>
            <a:p>
              <a:r>
                <a:rPr lang="en-US" sz="1200" b="1">
                  <a:latin typeface="Calibri" pitchFamily="34" charset="0"/>
                </a:rPr>
                <a:t>Subspace</a:t>
              </a:r>
            </a:p>
          </p:txBody>
        </p:sp>
        <p:grpSp>
          <p:nvGrpSpPr>
            <p:cNvPr id="38338" name="Group 1035"/>
            <p:cNvGrpSpPr>
              <a:grpSpLocks/>
            </p:cNvGrpSpPr>
            <p:nvPr/>
          </p:nvGrpSpPr>
          <p:grpSpPr bwMode="auto">
            <a:xfrm>
              <a:off x="3744" y="2492"/>
              <a:ext cx="1347" cy="335"/>
              <a:chOff x="3744" y="1436"/>
              <a:chExt cx="1347" cy="335"/>
            </a:xfrm>
          </p:grpSpPr>
          <p:sp>
            <p:nvSpPr>
              <p:cNvPr id="38406" name="Line 999"/>
              <p:cNvSpPr>
                <a:spLocks noChangeShapeType="1"/>
              </p:cNvSpPr>
              <p:nvPr/>
            </p:nvSpPr>
            <p:spPr bwMode="auto">
              <a:xfrm rot="10800000">
                <a:off x="4704" y="1490"/>
                <a:ext cx="384" cy="0"/>
              </a:xfrm>
              <a:prstGeom prst="line">
                <a:avLst/>
              </a:prstGeom>
              <a:noFill/>
              <a:ln w="12700">
                <a:solidFill>
                  <a:schemeClr val="tx1"/>
                </a:solidFill>
                <a:round/>
                <a:headEnd/>
                <a:tailEnd type="triangle" w="med" len="med"/>
              </a:ln>
            </p:spPr>
            <p:txBody>
              <a:bodyPr/>
              <a:lstStyle/>
              <a:p>
                <a:endParaRPr lang="en-US"/>
              </a:p>
            </p:txBody>
          </p:sp>
          <p:grpSp>
            <p:nvGrpSpPr>
              <p:cNvPr id="38340" name="Group 1000"/>
              <p:cNvGrpSpPr>
                <a:grpSpLocks noChangeAspect="1"/>
              </p:cNvGrpSpPr>
              <p:nvPr/>
            </p:nvGrpSpPr>
            <p:grpSpPr bwMode="auto">
              <a:xfrm rot="-5400000">
                <a:off x="4856" y="1363"/>
                <a:ext cx="104" cy="250"/>
                <a:chOff x="17424" y="7344"/>
                <a:chExt cx="236" cy="553"/>
              </a:xfrm>
            </p:grpSpPr>
            <p:sp>
              <p:nvSpPr>
                <p:cNvPr id="38425" name="AutoShape 1001"/>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vert="eaVert" wrap="none" anchor="ctr"/>
                <a:lstStyle/>
                <a:p>
                  <a:pPr algn="ctr"/>
                  <a:r>
                    <a:rPr lang="en-US" sz="800" b="1">
                      <a:latin typeface="Calibri" pitchFamily="34" charset="0"/>
                    </a:rPr>
                    <a:t>GLUT</a:t>
                  </a:r>
                </a:p>
              </p:txBody>
            </p:sp>
            <p:sp>
              <p:nvSpPr>
                <p:cNvPr id="38426" name="Freeform 1002"/>
                <p:cNvSpPr>
                  <a:spLocks noChangeAspect="1"/>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38427" name="Freeform 1003"/>
                <p:cNvSpPr>
                  <a:spLocks noChangeAspect="1"/>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sp>
            <p:nvSpPr>
              <p:cNvPr id="38408" name="Oval 1013"/>
              <p:cNvSpPr>
                <a:spLocks noChangeAspect="1" noChangeArrowheads="1"/>
              </p:cNvSpPr>
              <p:nvPr/>
            </p:nvSpPr>
            <p:spPr bwMode="auto">
              <a:xfrm>
                <a:off x="4504" y="1448"/>
                <a:ext cx="196" cy="75"/>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800" b="1">
                    <a:latin typeface="Calibri" pitchFamily="34" charset="0"/>
                    <a:cs typeface="Arial" charset="0"/>
                  </a:rPr>
                  <a:t>Glc</a:t>
                </a:r>
                <a:endParaRPr lang="en-US" sz="800" b="1" baseline="-25000">
                  <a:latin typeface="Calibri" pitchFamily="34" charset="0"/>
                  <a:cs typeface="Arial" charset="0"/>
                </a:endParaRPr>
              </a:p>
            </p:txBody>
          </p:sp>
          <p:sp>
            <p:nvSpPr>
              <p:cNvPr id="38409" name="Line 1014"/>
              <p:cNvSpPr>
                <a:spLocks noChangeShapeType="1"/>
              </p:cNvSpPr>
              <p:nvPr/>
            </p:nvSpPr>
            <p:spPr bwMode="auto">
              <a:xfrm rot="10800000">
                <a:off x="4707" y="1676"/>
                <a:ext cx="384" cy="0"/>
              </a:xfrm>
              <a:prstGeom prst="line">
                <a:avLst/>
              </a:prstGeom>
              <a:noFill/>
              <a:ln w="12700">
                <a:solidFill>
                  <a:schemeClr val="tx1"/>
                </a:solidFill>
                <a:round/>
                <a:headEnd/>
                <a:tailEnd type="triangle" w="med" len="med"/>
              </a:ln>
            </p:spPr>
            <p:txBody>
              <a:bodyPr/>
              <a:lstStyle/>
              <a:p>
                <a:endParaRPr lang="en-US"/>
              </a:p>
            </p:txBody>
          </p:sp>
          <p:grpSp>
            <p:nvGrpSpPr>
              <p:cNvPr id="38341" name="Group 1015"/>
              <p:cNvGrpSpPr>
                <a:grpSpLocks noChangeAspect="1"/>
              </p:cNvGrpSpPr>
              <p:nvPr/>
            </p:nvGrpSpPr>
            <p:grpSpPr bwMode="auto">
              <a:xfrm rot="-5400000">
                <a:off x="4859" y="1549"/>
                <a:ext cx="104" cy="250"/>
                <a:chOff x="17424" y="7344"/>
                <a:chExt cx="236" cy="553"/>
              </a:xfrm>
            </p:grpSpPr>
            <p:sp>
              <p:nvSpPr>
                <p:cNvPr id="38422" name="AutoShape 1016"/>
                <p:cNvSpPr>
                  <a:spLocks noChangeAspect="1" noChangeArrowheads="1"/>
                </p:cNvSpPr>
                <p:nvPr/>
              </p:nvSpPr>
              <p:spPr bwMode="auto">
                <a:xfrm>
                  <a:off x="17424" y="7344"/>
                  <a:ext cx="236" cy="552"/>
                </a:xfrm>
                <a:prstGeom prst="roundRect">
                  <a:avLst>
                    <a:gd name="adj" fmla="val 16667"/>
                  </a:avLst>
                </a:prstGeom>
                <a:gradFill rotWithShape="1">
                  <a:gsLst>
                    <a:gs pos="0">
                      <a:srgbClr val="F6F6C2"/>
                    </a:gs>
                    <a:gs pos="100000">
                      <a:srgbClr val="EDC87F"/>
                    </a:gs>
                  </a:gsLst>
                  <a:path path="shape">
                    <a:fillToRect l="50000" t="50000" r="50000" b="50000"/>
                  </a:path>
                </a:gradFill>
                <a:ln w="12700" algn="ctr">
                  <a:solidFill>
                    <a:schemeClr val="tx1"/>
                  </a:solidFill>
                  <a:round/>
                  <a:headEnd/>
                  <a:tailEnd type="none" w="lg" len="med"/>
                </a:ln>
              </p:spPr>
              <p:txBody>
                <a:bodyPr vert="eaVert" wrap="none" anchor="ctr"/>
                <a:lstStyle/>
                <a:p>
                  <a:pPr algn="ctr"/>
                  <a:r>
                    <a:rPr lang="en-US" sz="800" b="1">
                      <a:latin typeface="Calibri" pitchFamily="34" charset="0"/>
                    </a:rPr>
                    <a:t>FATP</a:t>
                  </a:r>
                </a:p>
              </p:txBody>
            </p:sp>
            <p:sp>
              <p:nvSpPr>
                <p:cNvPr id="38423" name="Freeform 1017"/>
                <p:cNvSpPr>
                  <a:spLocks noChangeAspect="1"/>
                </p:cNvSpPr>
                <p:nvPr/>
              </p:nvSpPr>
              <p:spPr bwMode="auto">
                <a:xfrm>
                  <a:off x="17493" y="734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sp>
              <p:nvSpPr>
                <p:cNvPr id="38424" name="Freeform 1018"/>
                <p:cNvSpPr>
                  <a:spLocks noChangeAspect="1"/>
                </p:cNvSpPr>
                <p:nvPr/>
              </p:nvSpPr>
              <p:spPr bwMode="auto">
                <a:xfrm rot="10800000">
                  <a:off x="17489" y="7849"/>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cubicBezTo>
                        <a:pt x="16" y="24"/>
                        <a:pt x="32" y="48"/>
                        <a:pt x="48" y="48"/>
                      </a:cubicBezTo>
                      <a:cubicBezTo>
                        <a:pt x="64" y="48"/>
                        <a:pt x="80" y="8"/>
                        <a:pt x="96" y="0"/>
                      </a:cubicBezTo>
                    </a:path>
                  </a:pathLst>
                </a:custGeom>
                <a:noFill/>
                <a:ln w="12700" cap="flat" cmpd="sng">
                  <a:solidFill>
                    <a:schemeClr val="tx1"/>
                  </a:solidFill>
                  <a:prstDash val="solid"/>
                  <a:round/>
                  <a:headEnd type="none" w="med" len="med"/>
                  <a:tailEnd type="none" w="lg" len="med"/>
                </a:ln>
              </p:spPr>
              <p:txBody>
                <a:bodyPr/>
                <a:lstStyle/>
                <a:p>
                  <a:endParaRPr lang="en-US"/>
                </a:p>
              </p:txBody>
            </p:sp>
          </p:grpSp>
          <p:sp>
            <p:nvSpPr>
              <p:cNvPr id="38411" name="Oval 1019"/>
              <p:cNvSpPr>
                <a:spLocks noChangeAspect="1" noChangeArrowheads="1"/>
              </p:cNvSpPr>
              <p:nvPr/>
            </p:nvSpPr>
            <p:spPr bwMode="auto">
              <a:xfrm>
                <a:off x="4512" y="1638"/>
                <a:ext cx="196" cy="75"/>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700" b="1">
                    <a:latin typeface="Calibri" pitchFamily="34" charset="0"/>
                    <a:cs typeface="Arial" charset="0"/>
                  </a:rPr>
                  <a:t>FFA</a:t>
                </a:r>
                <a:endParaRPr lang="en-US" sz="700" b="1" baseline="-25000">
                  <a:latin typeface="Calibri" pitchFamily="34" charset="0"/>
                  <a:cs typeface="Arial" charset="0"/>
                </a:endParaRPr>
              </a:p>
            </p:txBody>
          </p:sp>
          <p:sp>
            <p:nvSpPr>
              <p:cNvPr id="38412" name="Line 1021"/>
              <p:cNvSpPr>
                <a:spLocks noChangeShapeType="1"/>
              </p:cNvSpPr>
              <p:nvPr/>
            </p:nvSpPr>
            <p:spPr bwMode="auto">
              <a:xfrm flipH="1">
                <a:off x="4464" y="1488"/>
                <a:ext cx="32" cy="0"/>
              </a:xfrm>
              <a:prstGeom prst="line">
                <a:avLst/>
              </a:prstGeom>
              <a:noFill/>
              <a:ln w="9525">
                <a:solidFill>
                  <a:schemeClr val="tx1"/>
                </a:solidFill>
                <a:round/>
                <a:headEnd/>
                <a:tailEnd/>
              </a:ln>
            </p:spPr>
            <p:txBody>
              <a:bodyPr/>
              <a:lstStyle/>
              <a:p>
                <a:endParaRPr lang="en-US"/>
              </a:p>
            </p:txBody>
          </p:sp>
          <p:sp>
            <p:nvSpPr>
              <p:cNvPr id="38413" name="Rectangle 1023"/>
              <p:cNvSpPr>
                <a:spLocks noChangeArrowheads="1"/>
              </p:cNvSpPr>
              <p:nvPr/>
            </p:nvSpPr>
            <p:spPr bwMode="auto">
              <a:xfrm>
                <a:off x="4224" y="1440"/>
                <a:ext cx="240" cy="96"/>
              </a:xfrm>
              <a:prstGeom prst="rect">
                <a:avLst/>
              </a:prstGeom>
              <a:gradFill rotWithShape="1">
                <a:gsLst>
                  <a:gs pos="0">
                    <a:schemeClr val="bg1"/>
                  </a:gs>
                  <a:gs pos="100000">
                    <a:srgbClr val="F7F59B"/>
                  </a:gs>
                </a:gsLst>
                <a:path path="shape">
                  <a:fillToRect l="50000" t="50000" r="50000" b="50000"/>
                </a:path>
              </a:gradFill>
              <a:ln w="9525">
                <a:solidFill>
                  <a:schemeClr val="tx1"/>
                </a:solidFill>
                <a:miter lim="800000"/>
                <a:headEnd/>
                <a:tailEnd/>
              </a:ln>
            </p:spPr>
            <p:txBody>
              <a:bodyPr wrap="none" anchor="ctr"/>
              <a:lstStyle/>
              <a:p>
                <a:pPr algn="ctr"/>
                <a:r>
                  <a:rPr lang="en-US" sz="600" b="1">
                    <a:latin typeface="Calibri" pitchFamily="34" charset="0"/>
                  </a:rPr>
                  <a:t>Glycolysis</a:t>
                </a:r>
              </a:p>
            </p:txBody>
          </p:sp>
          <p:sp>
            <p:nvSpPr>
              <p:cNvPr id="38414" name="Line 1024"/>
              <p:cNvSpPr>
                <a:spLocks noChangeShapeType="1"/>
              </p:cNvSpPr>
              <p:nvPr/>
            </p:nvSpPr>
            <p:spPr bwMode="auto">
              <a:xfrm flipH="1">
                <a:off x="4128" y="1488"/>
                <a:ext cx="96" cy="0"/>
              </a:xfrm>
              <a:prstGeom prst="line">
                <a:avLst/>
              </a:prstGeom>
              <a:noFill/>
              <a:ln w="9525">
                <a:solidFill>
                  <a:schemeClr val="tx1"/>
                </a:solidFill>
                <a:round/>
                <a:headEnd/>
                <a:tailEnd type="triangle" w="med" len="med"/>
              </a:ln>
            </p:spPr>
            <p:txBody>
              <a:bodyPr/>
              <a:lstStyle/>
              <a:p>
                <a:endParaRPr lang="en-US"/>
              </a:p>
            </p:txBody>
          </p:sp>
          <p:sp>
            <p:nvSpPr>
              <p:cNvPr id="38415" name="Oval 1027"/>
              <p:cNvSpPr>
                <a:spLocks noChangeAspect="1" noChangeArrowheads="1"/>
              </p:cNvSpPr>
              <p:nvPr/>
            </p:nvSpPr>
            <p:spPr bwMode="auto">
              <a:xfrm>
                <a:off x="4252" y="1584"/>
                <a:ext cx="187" cy="187"/>
              </a:xfrm>
              <a:prstGeom prst="ellipse">
                <a:avLst/>
              </a:prstGeom>
              <a:gradFill rotWithShape="1">
                <a:gsLst>
                  <a:gs pos="0">
                    <a:schemeClr val="bg1"/>
                  </a:gs>
                  <a:gs pos="100000">
                    <a:srgbClr val="F6F6C2"/>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600" b="1">
                    <a:latin typeface="Calibri" pitchFamily="34" charset="0"/>
                    <a:cs typeface="Arial" charset="0"/>
                  </a:rPr>
                  <a:t>FACS</a:t>
                </a:r>
              </a:p>
            </p:txBody>
          </p:sp>
          <p:sp>
            <p:nvSpPr>
              <p:cNvPr id="38416" name="Line 1029"/>
              <p:cNvSpPr>
                <a:spLocks noChangeShapeType="1"/>
              </p:cNvSpPr>
              <p:nvPr/>
            </p:nvSpPr>
            <p:spPr bwMode="auto">
              <a:xfrm flipH="1">
                <a:off x="4446" y="1676"/>
                <a:ext cx="66" cy="0"/>
              </a:xfrm>
              <a:prstGeom prst="line">
                <a:avLst/>
              </a:prstGeom>
              <a:noFill/>
              <a:ln w="9525">
                <a:solidFill>
                  <a:schemeClr val="tx1"/>
                </a:solidFill>
                <a:round/>
                <a:headEnd/>
                <a:tailEnd/>
              </a:ln>
            </p:spPr>
            <p:txBody>
              <a:bodyPr/>
              <a:lstStyle/>
              <a:p>
                <a:endParaRPr lang="en-US"/>
              </a:p>
            </p:txBody>
          </p:sp>
          <p:sp>
            <p:nvSpPr>
              <p:cNvPr id="38417" name="Line 1030"/>
              <p:cNvSpPr>
                <a:spLocks noChangeShapeType="1"/>
              </p:cNvSpPr>
              <p:nvPr/>
            </p:nvSpPr>
            <p:spPr bwMode="auto">
              <a:xfrm flipH="1">
                <a:off x="4128" y="1680"/>
                <a:ext cx="121" cy="0"/>
              </a:xfrm>
              <a:prstGeom prst="line">
                <a:avLst/>
              </a:prstGeom>
              <a:noFill/>
              <a:ln w="9525">
                <a:solidFill>
                  <a:schemeClr val="tx1"/>
                </a:solidFill>
                <a:round/>
                <a:headEnd/>
                <a:tailEnd type="triangle" w="med" len="med"/>
              </a:ln>
            </p:spPr>
            <p:txBody>
              <a:bodyPr/>
              <a:lstStyle/>
              <a:p>
                <a:endParaRPr lang="en-US"/>
              </a:p>
            </p:txBody>
          </p:sp>
          <p:sp>
            <p:nvSpPr>
              <p:cNvPr id="38418" name="Oval 1031"/>
              <p:cNvSpPr>
                <a:spLocks noChangeAspect="1" noChangeArrowheads="1"/>
              </p:cNvSpPr>
              <p:nvPr/>
            </p:nvSpPr>
            <p:spPr bwMode="auto">
              <a:xfrm>
                <a:off x="3926" y="1448"/>
                <a:ext cx="196" cy="75"/>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600" b="1">
                    <a:latin typeface="Calibri" pitchFamily="34" charset="0"/>
                    <a:cs typeface="Arial" charset="0"/>
                  </a:rPr>
                  <a:t>Pyr</a:t>
                </a:r>
              </a:p>
            </p:txBody>
          </p:sp>
          <p:sp>
            <p:nvSpPr>
              <p:cNvPr id="38419" name="Oval 1032"/>
              <p:cNvSpPr>
                <a:spLocks noChangeAspect="1" noChangeArrowheads="1"/>
              </p:cNvSpPr>
              <p:nvPr/>
            </p:nvSpPr>
            <p:spPr bwMode="auto">
              <a:xfrm>
                <a:off x="3932" y="1642"/>
                <a:ext cx="196" cy="75"/>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600">
                    <a:latin typeface="Calibri" pitchFamily="34" charset="0"/>
                    <a:cs typeface="Arial" charset="0"/>
                  </a:rPr>
                  <a:t>FACoA</a:t>
                </a:r>
                <a:endParaRPr lang="en-US" sz="600" baseline="-25000">
                  <a:latin typeface="Calibri" pitchFamily="34" charset="0"/>
                  <a:cs typeface="Arial" charset="0"/>
                </a:endParaRPr>
              </a:p>
            </p:txBody>
          </p:sp>
          <p:sp>
            <p:nvSpPr>
              <p:cNvPr id="38420" name="Line 1033"/>
              <p:cNvSpPr>
                <a:spLocks noChangeShapeType="1"/>
              </p:cNvSpPr>
              <p:nvPr/>
            </p:nvSpPr>
            <p:spPr bwMode="auto">
              <a:xfrm flipH="1">
                <a:off x="3744" y="1498"/>
                <a:ext cx="180" cy="134"/>
              </a:xfrm>
              <a:prstGeom prst="line">
                <a:avLst/>
              </a:prstGeom>
              <a:noFill/>
              <a:ln w="9525">
                <a:solidFill>
                  <a:schemeClr val="tx1"/>
                </a:solidFill>
                <a:round/>
                <a:headEnd/>
                <a:tailEnd type="triangle" w="med" len="med"/>
              </a:ln>
            </p:spPr>
            <p:txBody>
              <a:bodyPr/>
              <a:lstStyle/>
              <a:p>
                <a:endParaRPr lang="en-US"/>
              </a:p>
            </p:txBody>
          </p:sp>
          <p:sp>
            <p:nvSpPr>
              <p:cNvPr id="38421" name="Line 1034"/>
              <p:cNvSpPr>
                <a:spLocks noChangeShapeType="1"/>
              </p:cNvSpPr>
              <p:nvPr/>
            </p:nvSpPr>
            <p:spPr bwMode="auto">
              <a:xfrm flipH="1">
                <a:off x="3744" y="1680"/>
                <a:ext cx="192" cy="0"/>
              </a:xfrm>
              <a:prstGeom prst="line">
                <a:avLst/>
              </a:prstGeom>
              <a:noFill/>
              <a:ln w="9525">
                <a:solidFill>
                  <a:schemeClr val="tx1"/>
                </a:solidFill>
                <a:round/>
                <a:headEnd/>
                <a:tailEnd type="triangle" w="med" len="med"/>
              </a:ln>
            </p:spPr>
            <p:txBody>
              <a:bodyPr/>
              <a:lstStyle/>
              <a:p>
                <a:endParaRPr lang="en-US"/>
              </a:p>
            </p:txBody>
          </p:sp>
        </p:grpSp>
        <p:grpSp>
          <p:nvGrpSpPr>
            <p:cNvPr id="38349" name="Group 1037"/>
            <p:cNvGrpSpPr>
              <a:grpSpLocks/>
            </p:cNvGrpSpPr>
            <p:nvPr/>
          </p:nvGrpSpPr>
          <p:grpSpPr bwMode="auto">
            <a:xfrm>
              <a:off x="3216" y="2036"/>
              <a:ext cx="286" cy="444"/>
              <a:chOff x="3508" y="981"/>
              <a:chExt cx="286" cy="444"/>
            </a:xfrm>
          </p:grpSpPr>
          <p:grpSp>
            <p:nvGrpSpPr>
              <p:cNvPr id="38350" name="Group 1038"/>
              <p:cNvGrpSpPr>
                <a:grpSpLocks/>
              </p:cNvGrpSpPr>
              <p:nvPr/>
            </p:nvGrpSpPr>
            <p:grpSpPr bwMode="auto">
              <a:xfrm>
                <a:off x="3557" y="1082"/>
                <a:ext cx="187" cy="242"/>
                <a:chOff x="18432" y="8256"/>
                <a:chExt cx="374" cy="484"/>
              </a:xfrm>
            </p:grpSpPr>
            <p:sp>
              <p:nvSpPr>
                <p:cNvPr id="38403" name="Oval 1039"/>
                <p:cNvSpPr>
                  <a:spLocks noChangeAspect="1" noChangeArrowheads="1"/>
                </p:cNvSpPr>
                <p:nvPr/>
              </p:nvSpPr>
              <p:spPr bwMode="auto">
                <a:xfrm>
                  <a:off x="18432" y="8304"/>
                  <a:ext cx="374" cy="374"/>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38404" name="Line 1040"/>
                <p:cNvSpPr>
                  <a:spLocks noChangeShapeType="1"/>
                </p:cNvSpPr>
                <p:nvPr/>
              </p:nvSpPr>
              <p:spPr bwMode="auto">
                <a:xfrm flipV="1">
                  <a:off x="18432" y="8256"/>
                  <a:ext cx="0" cy="480"/>
                </a:xfrm>
                <a:prstGeom prst="line">
                  <a:avLst/>
                </a:prstGeom>
                <a:noFill/>
                <a:ln w="12700">
                  <a:solidFill>
                    <a:schemeClr val="tx1"/>
                  </a:solidFill>
                  <a:round/>
                  <a:headEnd type="triangle" w="med" len="med"/>
                  <a:tailEnd/>
                </a:ln>
              </p:spPr>
              <p:txBody>
                <a:bodyPr/>
                <a:lstStyle/>
                <a:p>
                  <a:endParaRPr lang="en-US"/>
                </a:p>
              </p:txBody>
            </p:sp>
            <p:sp>
              <p:nvSpPr>
                <p:cNvPr id="38405" name="Line 1041"/>
                <p:cNvSpPr>
                  <a:spLocks noChangeShapeType="1"/>
                </p:cNvSpPr>
                <p:nvPr/>
              </p:nvSpPr>
              <p:spPr bwMode="auto">
                <a:xfrm flipV="1">
                  <a:off x="18806" y="8256"/>
                  <a:ext cx="0" cy="484"/>
                </a:xfrm>
                <a:prstGeom prst="line">
                  <a:avLst/>
                </a:prstGeom>
                <a:noFill/>
                <a:ln w="12700">
                  <a:solidFill>
                    <a:schemeClr val="tx1"/>
                  </a:solidFill>
                  <a:round/>
                  <a:headEnd/>
                  <a:tailEnd type="triangle" w="med" len="med"/>
                </a:ln>
              </p:spPr>
              <p:txBody>
                <a:bodyPr/>
                <a:lstStyle/>
                <a:p>
                  <a:endParaRPr lang="en-US"/>
                </a:p>
              </p:txBody>
            </p:sp>
          </p:grpSp>
          <p:sp>
            <p:nvSpPr>
              <p:cNvPr id="38401" name="Oval 1042"/>
              <p:cNvSpPr>
                <a:spLocks noChangeAspect="1" noChangeArrowheads="1"/>
              </p:cNvSpPr>
              <p:nvPr/>
            </p:nvSpPr>
            <p:spPr bwMode="auto">
              <a:xfrm>
                <a:off x="3696" y="981"/>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H</a:t>
                </a:r>
                <a:r>
                  <a:rPr lang="en-US" sz="500" b="1" baseline="30000">
                    <a:latin typeface="Calibri" pitchFamily="34" charset="0"/>
                    <a:cs typeface="Arial" charset="0"/>
                  </a:rPr>
                  <a:t>+</a:t>
                </a:r>
              </a:p>
            </p:txBody>
          </p:sp>
          <p:sp>
            <p:nvSpPr>
              <p:cNvPr id="38402" name="Oval 1043"/>
              <p:cNvSpPr>
                <a:spLocks noChangeAspect="1" noChangeArrowheads="1"/>
              </p:cNvSpPr>
              <p:nvPr/>
            </p:nvSpPr>
            <p:spPr bwMode="auto">
              <a:xfrm>
                <a:off x="3508" y="1327"/>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grpSp>
        <p:grpSp>
          <p:nvGrpSpPr>
            <p:cNvPr id="38352" name="Group 1067"/>
            <p:cNvGrpSpPr>
              <a:grpSpLocks/>
            </p:cNvGrpSpPr>
            <p:nvPr/>
          </p:nvGrpSpPr>
          <p:grpSpPr bwMode="auto">
            <a:xfrm>
              <a:off x="3552" y="2064"/>
              <a:ext cx="333" cy="414"/>
              <a:chOff x="3552" y="2064"/>
              <a:chExt cx="333" cy="414"/>
            </a:xfrm>
          </p:grpSpPr>
          <p:grpSp>
            <p:nvGrpSpPr>
              <p:cNvPr id="38354" name="Group 1045"/>
              <p:cNvGrpSpPr>
                <a:grpSpLocks/>
              </p:cNvGrpSpPr>
              <p:nvPr/>
            </p:nvGrpSpPr>
            <p:grpSpPr bwMode="auto">
              <a:xfrm>
                <a:off x="3601" y="2135"/>
                <a:ext cx="187" cy="242"/>
                <a:chOff x="18432" y="8256"/>
                <a:chExt cx="374" cy="484"/>
              </a:xfrm>
            </p:grpSpPr>
            <p:sp>
              <p:nvSpPr>
                <p:cNvPr id="38397" name="Oval 1046"/>
                <p:cNvSpPr>
                  <a:spLocks noChangeAspect="1" noChangeArrowheads="1"/>
                </p:cNvSpPr>
                <p:nvPr/>
              </p:nvSpPr>
              <p:spPr bwMode="auto">
                <a:xfrm>
                  <a:off x="18432" y="8304"/>
                  <a:ext cx="374" cy="374"/>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38398" name="Line 1047"/>
                <p:cNvSpPr>
                  <a:spLocks noChangeShapeType="1"/>
                </p:cNvSpPr>
                <p:nvPr/>
              </p:nvSpPr>
              <p:spPr bwMode="auto">
                <a:xfrm flipV="1">
                  <a:off x="18432" y="8256"/>
                  <a:ext cx="0" cy="480"/>
                </a:xfrm>
                <a:prstGeom prst="line">
                  <a:avLst/>
                </a:prstGeom>
                <a:noFill/>
                <a:ln w="12700">
                  <a:solidFill>
                    <a:schemeClr val="tx1"/>
                  </a:solidFill>
                  <a:round/>
                  <a:headEnd type="triangle" w="med" len="med"/>
                  <a:tailEnd/>
                </a:ln>
              </p:spPr>
              <p:txBody>
                <a:bodyPr/>
                <a:lstStyle/>
                <a:p>
                  <a:endParaRPr lang="en-US"/>
                </a:p>
              </p:txBody>
            </p:sp>
            <p:sp>
              <p:nvSpPr>
                <p:cNvPr id="38399" name="Line 1048"/>
                <p:cNvSpPr>
                  <a:spLocks noChangeShapeType="1"/>
                </p:cNvSpPr>
                <p:nvPr/>
              </p:nvSpPr>
              <p:spPr bwMode="auto">
                <a:xfrm flipV="1">
                  <a:off x="18806" y="8256"/>
                  <a:ext cx="0" cy="484"/>
                </a:xfrm>
                <a:prstGeom prst="line">
                  <a:avLst/>
                </a:prstGeom>
                <a:noFill/>
                <a:ln w="12700">
                  <a:solidFill>
                    <a:schemeClr val="tx1"/>
                  </a:solidFill>
                  <a:round/>
                  <a:headEnd/>
                  <a:tailEnd type="triangle" w="med" len="med"/>
                </a:ln>
              </p:spPr>
              <p:txBody>
                <a:bodyPr/>
                <a:lstStyle/>
                <a:p>
                  <a:endParaRPr lang="en-US"/>
                </a:p>
              </p:txBody>
            </p:sp>
          </p:grpSp>
          <p:sp>
            <p:nvSpPr>
              <p:cNvPr id="38395" name="Oval 1050"/>
              <p:cNvSpPr>
                <a:spLocks noChangeAspect="1" noChangeArrowheads="1"/>
              </p:cNvSpPr>
              <p:nvPr/>
            </p:nvSpPr>
            <p:spPr bwMode="auto">
              <a:xfrm>
                <a:off x="3552" y="2380"/>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Cl</a:t>
                </a:r>
                <a:r>
                  <a:rPr lang="en-US" sz="500" b="1" baseline="30000">
                    <a:latin typeface="Calibri" pitchFamily="34" charset="0"/>
                    <a:cs typeface="Arial" charset="0"/>
                  </a:rPr>
                  <a:t>-</a:t>
                </a:r>
              </a:p>
            </p:txBody>
          </p:sp>
          <p:sp>
            <p:nvSpPr>
              <p:cNvPr id="38396" name="Oval 1051"/>
              <p:cNvSpPr>
                <a:spLocks noChangeArrowheads="1"/>
              </p:cNvSpPr>
              <p:nvPr/>
            </p:nvSpPr>
            <p:spPr bwMode="auto">
              <a:xfrm>
                <a:off x="3686" y="2064"/>
                <a:ext cx="199" cy="77"/>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HCO</a:t>
                </a:r>
                <a:r>
                  <a:rPr lang="en-US" sz="500" b="1" baseline="-25000">
                    <a:latin typeface="Calibri" pitchFamily="34" charset="0"/>
                    <a:cs typeface="Arial" charset="0"/>
                  </a:rPr>
                  <a:t>3</a:t>
                </a:r>
                <a:r>
                  <a:rPr lang="en-US" sz="500" b="1" baseline="30000">
                    <a:latin typeface="Calibri" pitchFamily="34" charset="0"/>
                    <a:cs typeface="Arial" charset="0"/>
                  </a:rPr>
                  <a:t>-</a:t>
                </a:r>
              </a:p>
            </p:txBody>
          </p:sp>
        </p:grpSp>
        <p:grpSp>
          <p:nvGrpSpPr>
            <p:cNvPr id="38355" name="Group 1052"/>
            <p:cNvGrpSpPr>
              <a:grpSpLocks/>
            </p:cNvGrpSpPr>
            <p:nvPr/>
          </p:nvGrpSpPr>
          <p:grpSpPr bwMode="auto">
            <a:xfrm>
              <a:off x="3874" y="2036"/>
              <a:ext cx="286" cy="444"/>
              <a:chOff x="3508" y="981"/>
              <a:chExt cx="286" cy="444"/>
            </a:xfrm>
          </p:grpSpPr>
          <p:grpSp>
            <p:nvGrpSpPr>
              <p:cNvPr id="38356" name="Group 1053"/>
              <p:cNvGrpSpPr>
                <a:grpSpLocks/>
              </p:cNvGrpSpPr>
              <p:nvPr/>
            </p:nvGrpSpPr>
            <p:grpSpPr bwMode="auto">
              <a:xfrm>
                <a:off x="3557" y="1082"/>
                <a:ext cx="187" cy="242"/>
                <a:chOff x="18432" y="8256"/>
                <a:chExt cx="374" cy="484"/>
              </a:xfrm>
            </p:grpSpPr>
            <p:sp>
              <p:nvSpPr>
                <p:cNvPr id="38391" name="Oval 1054"/>
                <p:cNvSpPr>
                  <a:spLocks noChangeAspect="1" noChangeArrowheads="1"/>
                </p:cNvSpPr>
                <p:nvPr/>
              </p:nvSpPr>
              <p:spPr bwMode="auto">
                <a:xfrm>
                  <a:off x="18432" y="8304"/>
                  <a:ext cx="374" cy="374"/>
                </a:xfrm>
                <a:prstGeom prst="ellipse">
                  <a:avLst/>
                </a:prstGeom>
                <a:gradFill rotWithShape="1">
                  <a:gsLst>
                    <a:gs pos="0">
                      <a:srgbClr val="C7E4E7"/>
                    </a:gs>
                    <a:gs pos="100000">
                      <a:srgbClr val="2D74C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38392" name="Line 1055"/>
                <p:cNvSpPr>
                  <a:spLocks noChangeShapeType="1"/>
                </p:cNvSpPr>
                <p:nvPr/>
              </p:nvSpPr>
              <p:spPr bwMode="auto">
                <a:xfrm flipV="1">
                  <a:off x="18432" y="8256"/>
                  <a:ext cx="0" cy="480"/>
                </a:xfrm>
                <a:prstGeom prst="line">
                  <a:avLst/>
                </a:prstGeom>
                <a:noFill/>
                <a:ln w="12700">
                  <a:solidFill>
                    <a:schemeClr val="tx1"/>
                  </a:solidFill>
                  <a:round/>
                  <a:headEnd type="triangle" w="med" len="med"/>
                  <a:tailEnd/>
                </a:ln>
              </p:spPr>
              <p:txBody>
                <a:bodyPr/>
                <a:lstStyle/>
                <a:p>
                  <a:endParaRPr lang="en-US"/>
                </a:p>
              </p:txBody>
            </p:sp>
            <p:sp>
              <p:nvSpPr>
                <p:cNvPr id="38393" name="Line 1056"/>
                <p:cNvSpPr>
                  <a:spLocks noChangeShapeType="1"/>
                </p:cNvSpPr>
                <p:nvPr/>
              </p:nvSpPr>
              <p:spPr bwMode="auto">
                <a:xfrm flipV="1">
                  <a:off x="18806" y="8256"/>
                  <a:ext cx="0" cy="484"/>
                </a:xfrm>
                <a:prstGeom prst="line">
                  <a:avLst/>
                </a:prstGeom>
                <a:noFill/>
                <a:ln w="12700">
                  <a:solidFill>
                    <a:schemeClr val="tx1"/>
                  </a:solidFill>
                  <a:round/>
                  <a:headEnd/>
                  <a:tailEnd type="triangle" w="med" len="med"/>
                </a:ln>
              </p:spPr>
              <p:txBody>
                <a:bodyPr/>
                <a:lstStyle/>
                <a:p>
                  <a:endParaRPr lang="en-US"/>
                </a:p>
              </p:txBody>
            </p:sp>
          </p:grpSp>
          <p:sp>
            <p:nvSpPr>
              <p:cNvPr id="38389" name="Oval 1057"/>
              <p:cNvSpPr>
                <a:spLocks noChangeAspect="1" noChangeArrowheads="1"/>
              </p:cNvSpPr>
              <p:nvPr/>
            </p:nvSpPr>
            <p:spPr bwMode="auto">
              <a:xfrm>
                <a:off x="3696" y="981"/>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OH</a:t>
                </a:r>
                <a:r>
                  <a:rPr lang="en-US" sz="500" b="1" baseline="30000">
                    <a:latin typeface="Calibri" pitchFamily="34" charset="0"/>
                    <a:cs typeface="Arial" charset="0"/>
                  </a:rPr>
                  <a:t>-</a:t>
                </a:r>
              </a:p>
            </p:txBody>
          </p:sp>
          <p:sp>
            <p:nvSpPr>
              <p:cNvPr id="38390" name="Oval 1058"/>
              <p:cNvSpPr>
                <a:spLocks noChangeAspect="1" noChangeArrowheads="1"/>
              </p:cNvSpPr>
              <p:nvPr/>
            </p:nvSpPr>
            <p:spPr bwMode="auto">
              <a:xfrm>
                <a:off x="3508" y="1327"/>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Cl</a:t>
                </a:r>
                <a:r>
                  <a:rPr lang="en-US" sz="500" b="1" baseline="30000">
                    <a:latin typeface="Calibri" pitchFamily="34" charset="0"/>
                    <a:cs typeface="Arial" charset="0"/>
                  </a:rPr>
                  <a:t>-</a:t>
                </a:r>
              </a:p>
            </p:txBody>
          </p:sp>
        </p:grpSp>
        <p:grpSp>
          <p:nvGrpSpPr>
            <p:cNvPr id="38357" name="Group 1068"/>
            <p:cNvGrpSpPr>
              <a:grpSpLocks/>
            </p:cNvGrpSpPr>
            <p:nvPr/>
          </p:nvGrpSpPr>
          <p:grpSpPr bwMode="auto">
            <a:xfrm>
              <a:off x="4224" y="2045"/>
              <a:ext cx="333" cy="333"/>
              <a:chOff x="4224" y="2045"/>
              <a:chExt cx="333" cy="333"/>
            </a:xfrm>
          </p:grpSpPr>
          <p:grpSp>
            <p:nvGrpSpPr>
              <p:cNvPr id="38359" name="Group 1061"/>
              <p:cNvGrpSpPr>
                <a:grpSpLocks/>
              </p:cNvGrpSpPr>
              <p:nvPr/>
            </p:nvGrpSpPr>
            <p:grpSpPr bwMode="auto">
              <a:xfrm rot="5400000">
                <a:off x="4244" y="2164"/>
                <a:ext cx="240" cy="188"/>
                <a:chOff x="19296" y="8976"/>
                <a:chExt cx="480" cy="376"/>
              </a:xfrm>
            </p:grpSpPr>
            <p:sp>
              <p:nvSpPr>
                <p:cNvPr id="38385" name="Oval 1062"/>
                <p:cNvSpPr>
                  <a:spLocks noChangeAspect="1" noChangeArrowheads="1"/>
                </p:cNvSpPr>
                <p:nvPr/>
              </p:nvSpPr>
              <p:spPr bwMode="auto">
                <a:xfrm rot="-5400000">
                  <a:off x="19344" y="8978"/>
                  <a:ext cx="374" cy="374"/>
                </a:xfrm>
                <a:prstGeom prst="ellipse">
                  <a:avLst/>
                </a:prstGeom>
                <a:gradFill rotWithShape="1">
                  <a:gsLst>
                    <a:gs pos="0">
                      <a:srgbClr val="D0F4D4"/>
                    </a:gs>
                    <a:gs pos="100000">
                      <a:srgbClr val="74C689"/>
                    </a:gs>
                  </a:gsLst>
                  <a:path path="shape">
                    <a:fillToRect l="50000" t="50000" r="50000" b="50000"/>
                  </a:path>
                </a:gradFill>
                <a:ln w="12700" algn="ctr">
                  <a:solidFill>
                    <a:schemeClr val="tx1"/>
                  </a:solidFill>
                  <a:round/>
                  <a:headEnd/>
                  <a:tailEnd type="none" w="lg" len="med"/>
                </a:ln>
              </p:spPr>
              <p:txBody>
                <a:bodyPr wrap="none" anchor="ctr"/>
                <a:lstStyle/>
                <a:p>
                  <a:endParaRPr lang="en-US">
                    <a:latin typeface="Calibri" pitchFamily="34" charset="0"/>
                  </a:endParaRPr>
                </a:p>
              </p:txBody>
            </p:sp>
            <p:sp>
              <p:nvSpPr>
                <p:cNvPr id="38386" name="Line 1063"/>
                <p:cNvSpPr>
                  <a:spLocks noChangeShapeType="1"/>
                </p:cNvSpPr>
                <p:nvPr/>
              </p:nvSpPr>
              <p:spPr bwMode="auto">
                <a:xfrm rot="16200000" flipV="1">
                  <a:off x="19536" y="9110"/>
                  <a:ext cx="0" cy="480"/>
                </a:xfrm>
                <a:prstGeom prst="line">
                  <a:avLst/>
                </a:prstGeom>
                <a:noFill/>
                <a:ln w="12700">
                  <a:solidFill>
                    <a:schemeClr val="tx1"/>
                  </a:solidFill>
                  <a:round/>
                  <a:headEnd/>
                  <a:tailEnd type="triangle" w="med" len="med"/>
                </a:ln>
              </p:spPr>
              <p:txBody>
                <a:bodyPr/>
                <a:lstStyle/>
                <a:p>
                  <a:endParaRPr lang="en-US"/>
                </a:p>
              </p:txBody>
            </p:sp>
            <p:sp>
              <p:nvSpPr>
                <p:cNvPr id="38387" name="Line 1064"/>
                <p:cNvSpPr>
                  <a:spLocks noChangeShapeType="1"/>
                </p:cNvSpPr>
                <p:nvPr/>
              </p:nvSpPr>
              <p:spPr bwMode="auto">
                <a:xfrm rot="16200000" flipV="1">
                  <a:off x="19538" y="8738"/>
                  <a:ext cx="0" cy="476"/>
                </a:xfrm>
                <a:prstGeom prst="line">
                  <a:avLst/>
                </a:prstGeom>
                <a:noFill/>
                <a:ln w="12700">
                  <a:solidFill>
                    <a:schemeClr val="tx1"/>
                  </a:solidFill>
                  <a:round/>
                  <a:headEnd/>
                  <a:tailEnd type="triangle" w="med" len="med"/>
                </a:ln>
              </p:spPr>
              <p:txBody>
                <a:bodyPr/>
                <a:lstStyle/>
                <a:p>
                  <a:endParaRPr lang="en-US"/>
                </a:p>
              </p:txBody>
            </p:sp>
          </p:grpSp>
          <p:sp>
            <p:nvSpPr>
              <p:cNvPr id="38383" name="Oval 1065"/>
              <p:cNvSpPr>
                <a:spLocks noChangeArrowheads="1"/>
              </p:cNvSpPr>
              <p:nvPr/>
            </p:nvSpPr>
            <p:spPr bwMode="auto">
              <a:xfrm>
                <a:off x="4358" y="2064"/>
                <a:ext cx="199" cy="77"/>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HCO</a:t>
                </a:r>
                <a:r>
                  <a:rPr lang="en-US" sz="500" b="1" baseline="-25000">
                    <a:latin typeface="Calibri" pitchFamily="34" charset="0"/>
                    <a:cs typeface="Arial" charset="0"/>
                  </a:rPr>
                  <a:t>3</a:t>
                </a:r>
                <a:r>
                  <a:rPr lang="en-US" sz="500" b="1" baseline="30000">
                    <a:latin typeface="Calibri" pitchFamily="34" charset="0"/>
                    <a:cs typeface="Arial" charset="0"/>
                  </a:rPr>
                  <a:t>-</a:t>
                </a:r>
              </a:p>
            </p:txBody>
          </p:sp>
          <p:sp>
            <p:nvSpPr>
              <p:cNvPr id="38384" name="Oval 1066"/>
              <p:cNvSpPr>
                <a:spLocks noChangeAspect="1" noChangeArrowheads="1"/>
              </p:cNvSpPr>
              <p:nvPr/>
            </p:nvSpPr>
            <p:spPr bwMode="auto">
              <a:xfrm>
                <a:off x="4224" y="2045"/>
                <a:ext cx="98" cy="98"/>
              </a:xfrm>
              <a:prstGeom prst="ellipse">
                <a:avLst/>
              </a:prstGeom>
              <a:gradFill rotWithShape="1">
                <a:gsLst>
                  <a:gs pos="0">
                    <a:schemeClr val="accent1"/>
                  </a:gs>
                  <a:gs pos="100000">
                    <a:srgbClr val="62B7BE"/>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a:t>
                </a:r>
                <a:r>
                  <a:rPr lang="en-US" sz="500" b="1" baseline="30000">
                    <a:latin typeface="Calibri" pitchFamily="34" charset="0"/>
                    <a:cs typeface="Arial" charset="0"/>
                  </a:rPr>
                  <a:t>+</a:t>
                </a:r>
              </a:p>
            </p:txBody>
          </p:sp>
        </p:grpSp>
        <p:sp>
          <p:nvSpPr>
            <p:cNvPr id="38377" name="Line 1070"/>
            <p:cNvSpPr>
              <a:spLocks noChangeShapeType="1"/>
            </p:cNvSpPr>
            <p:nvPr/>
          </p:nvSpPr>
          <p:spPr bwMode="auto">
            <a:xfrm flipV="1">
              <a:off x="2768" y="3010"/>
              <a:ext cx="144" cy="151"/>
            </a:xfrm>
            <a:prstGeom prst="line">
              <a:avLst/>
            </a:prstGeom>
            <a:noFill/>
            <a:ln w="9525">
              <a:solidFill>
                <a:srgbClr val="00FF00"/>
              </a:solidFill>
              <a:round/>
              <a:headEnd type="triangle" w="med" len="med"/>
              <a:tailEnd type="triangle" w="med" len="med"/>
            </a:ln>
          </p:spPr>
          <p:txBody>
            <a:bodyPr/>
            <a:lstStyle/>
            <a:p>
              <a:endParaRPr lang="en-US"/>
            </a:p>
          </p:txBody>
        </p:sp>
        <p:sp>
          <p:nvSpPr>
            <p:cNvPr id="38378" name="Rectangle 1071"/>
            <p:cNvSpPr>
              <a:spLocks noChangeArrowheads="1"/>
            </p:cNvSpPr>
            <p:nvPr/>
          </p:nvSpPr>
          <p:spPr bwMode="auto">
            <a:xfrm>
              <a:off x="2688" y="2736"/>
              <a:ext cx="144" cy="144"/>
            </a:xfrm>
            <a:prstGeom prst="rect">
              <a:avLst/>
            </a:prstGeom>
            <a:solidFill>
              <a:schemeClr val="accent1"/>
            </a:solidFill>
            <a:ln w="9525">
              <a:solidFill>
                <a:schemeClr val="tx1"/>
              </a:solidFill>
              <a:miter lim="800000"/>
              <a:headEnd/>
              <a:tailEnd/>
            </a:ln>
          </p:spPr>
          <p:txBody>
            <a:bodyPr wrap="none" anchor="ctr"/>
            <a:lstStyle/>
            <a:p>
              <a:pPr algn="ctr"/>
              <a:r>
                <a:rPr lang="en-US" sz="700">
                  <a:latin typeface="Calibri" pitchFamily="34" charset="0"/>
                </a:rPr>
                <a:t>MAS</a:t>
              </a:r>
            </a:p>
          </p:txBody>
        </p:sp>
        <p:sp>
          <p:nvSpPr>
            <p:cNvPr id="38379" name="Oval 1072"/>
            <p:cNvSpPr>
              <a:spLocks noChangeArrowheads="1"/>
            </p:cNvSpPr>
            <p:nvPr/>
          </p:nvSpPr>
          <p:spPr bwMode="auto">
            <a:xfrm>
              <a:off x="2492" y="2912"/>
              <a:ext cx="199" cy="77"/>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NAD</a:t>
              </a:r>
              <a:endParaRPr lang="en-US" sz="500" b="1" baseline="-25000">
                <a:latin typeface="Calibri" pitchFamily="34" charset="0"/>
                <a:cs typeface="Arial" charset="0"/>
              </a:endParaRPr>
            </a:p>
          </p:txBody>
        </p:sp>
        <p:sp>
          <p:nvSpPr>
            <p:cNvPr id="38380" name="Oval 1073"/>
            <p:cNvSpPr>
              <a:spLocks noChangeArrowheads="1"/>
            </p:cNvSpPr>
            <p:nvPr/>
          </p:nvSpPr>
          <p:spPr bwMode="auto">
            <a:xfrm>
              <a:off x="2488" y="2636"/>
              <a:ext cx="199" cy="77"/>
            </a:xfrm>
            <a:prstGeom prst="ellipse">
              <a:avLst/>
            </a:prstGeom>
            <a:gradFill rotWithShape="1">
              <a:gsLst>
                <a:gs pos="0">
                  <a:srgbClr val="EFF4AA"/>
                </a:gs>
                <a:gs pos="100000">
                  <a:srgbClr val="FFCC66"/>
                </a:gs>
              </a:gsLst>
              <a:path path="shape">
                <a:fillToRect l="50000" t="50000" r="50000" b="50000"/>
              </a:path>
            </a:gradFill>
            <a:ln w="12700" algn="ctr">
              <a:solidFill>
                <a:schemeClr val="tx1"/>
              </a:solidFill>
              <a:round/>
              <a:headEnd/>
              <a:tailEnd type="none" w="lg" len="med"/>
            </a:ln>
          </p:spPr>
          <p:txBody>
            <a:bodyPr wrap="none" lIns="45720" tIns="22860" rIns="45720" bIns="22860" anchor="ctr"/>
            <a:lstStyle/>
            <a:p>
              <a:pPr algn="ctr" defTabSz="1828800"/>
              <a:r>
                <a:rPr lang="en-US" sz="500" b="1">
                  <a:latin typeface="Calibri" pitchFamily="34" charset="0"/>
                  <a:cs typeface="Arial" charset="0"/>
                </a:rPr>
                <a:t>NADH</a:t>
              </a:r>
              <a:endParaRPr lang="en-US" sz="500" b="1" baseline="-25000">
                <a:latin typeface="Calibri" pitchFamily="34" charset="0"/>
                <a:cs typeface="Arial" charset="0"/>
              </a:endParaRPr>
            </a:p>
          </p:txBody>
        </p:sp>
        <p:sp>
          <p:nvSpPr>
            <p:cNvPr id="38381" name="Freeform 1074"/>
            <p:cNvSpPr>
              <a:spLocks/>
            </p:cNvSpPr>
            <p:nvPr/>
          </p:nvSpPr>
          <p:spPr bwMode="auto">
            <a:xfrm>
              <a:off x="2586" y="2716"/>
              <a:ext cx="96" cy="192"/>
            </a:xfrm>
            <a:custGeom>
              <a:avLst/>
              <a:gdLst>
                <a:gd name="T0" fmla="*/ 0 w 96"/>
                <a:gd name="T1" fmla="*/ 0 h 192"/>
                <a:gd name="T2" fmla="*/ 96 w 96"/>
                <a:gd name="T3" fmla="*/ 96 h 192"/>
                <a:gd name="T4" fmla="*/ 0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0" y="0"/>
                  </a:moveTo>
                  <a:cubicBezTo>
                    <a:pt x="48" y="32"/>
                    <a:pt x="96" y="64"/>
                    <a:pt x="96" y="96"/>
                  </a:cubicBezTo>
                  <a:cubicBezTo>
                    <a:pt x="96" y="128"/>
                    <a:pt x="48" y="160"/>
                    <a:pt x="0" y="192"/>
                  </a:cubicBezTo>
                </a:path>
              </a:pathLst>
            </a:custGeom>
            <a:noFill/>
            <a:ln w="9525">
              <a:solidFill>
                <a:schemeClr val="tx1"/>
              </a:solidFill>
              <a:round/>
              <a:headEnd/>
              <a:tailEnd type="triangle" w="med" len="med"/>
            </a:ln>
          </p:spPr>
          <p:txBody>
            <a:bodyPr/>
            <a:lstStyle/>
            <a:p>
              <a:endParaRPr lang="en-US"/>
            </a:p>
          </p:txBody>
        </p:sp>
      </p:grpSp>
      <p:graphicFrame>
        <p:nvGraphicFramePr>
          <p:cNvPr id="38339" name="Object 451"/>
          <p:cNvGraphicFramePr>
            <a:graphicFrameLocks noChangeAspect="1"/>
          </p:cNvGraphicFramePr>
          <p:nvPr/>
        </p:nvGraphicFramePr>
        <p:xfrm>
          <a:off x="1295400" y="4191000"/>
          <a:ext cx="4648200" cy="2452688"/>
        </p:xfrm>
        <a:graphic>
          <a:graphicData uri="http://schemas.openxmlformats.org/presentationml/2006/ole">
            <p:oleObj spid="_x0000_s1026" name="Equation" r:id="rId4" imgW="2984400" imgH="1574640" progId="Equation.DSMT4">
              <p:embed/>
            </p:oleObj>
          </a:graphicData>
        </a:graphic>
      </p:graphicFrame>
      <p:sp>
        <p:nvSpPr>
          <p:cNvPr id="38342" name="Oval 452"/>
          <p:cNvSpPr>
            <a:spLocks noChangeArrowheads="1"/>
          </p:cNvSpPr>
          <p:nvPr/>
        </p:nvSpPr>
        <p:spPr bwMode="auto">
          <a:xfrm>
            <a:off x="3124200" y="2667000"/>
            <a:ext cx="609600" cy="838200"/>
          </a:xfrm>
          <a:prstGeom prst="ellipse">
            <a:avLst/>
          </a:prstGeom>
          <a:noFill/>
          <a:ln w="25400">
            <a:solidFill>
              <a:srgbClr val="FF0000"/>
            </a:solidFill>
            <a:round/>
            <a:headEnd/>
            <a:tailEnd/>
          </a:ln>
        </p:spPr>
        <p:txBody>
          <a:bodyPr wrap="none" anchor="ctr"/>
          <a:lstStyle/>
          <a:p>
            <a:endParaRPr lang="en-US"/>
          </a:p>
        </p:txBody>
      </p:sp>
      <p:pic>
        <p:nvPicPr>
          <p:cNvPr id="190" name="Picture 189"/>
          <p:cNvPicPr>
            <a:picLocks noChangeAspect="1"/>
          </p:cNvPicPr>
          <p:nvPr/>
        </p:nvPicPr>
        <p:blipFill>
          <a:blip r:embed="rId5"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0"/>
            <a:ext cx="9144000" cy="715963"/>
          </a:xfrm>
          <a:solidFill>
            <a:srgbClr val="008080"/>
          </a:solidFill>
        </p:spPr>
        <p:txBody>
          <a:bodyPr>
            <a:normAutofit/>
          </a:bodyPr>
          <a:lstStyle/>
          <a:p>
            <a:pPr algn="l" eaLnBrk="1" hangingPunct="1">
              <a:defRPr/>
            </a:pPr>
            <a:r>
              <a:rPr lang="en-US" sz="4000" smtClean="0"/>
              <a:t>      </a:t>
            </a:r>
            <a:r>
              <a:rPr lang="en-US" sz="2800" b="1" smtClean="0">
                <a:solidFill>
                  <a:schemeClr val="bg1"/>
                </a:solidFill>
              </a:rPr>
              <a:t>Can energy failure </a:t>
            </a:r>
            <a:r>
              <a:rPr lang="en-US" sz="2800" b="1" i="1" smtClean="0">
                <a:solidFill>
                  <a:schemeClr val="bg1"/>
                </a:solidFill>
              </a:rPr>
              <a:t>cause</a:t>
            </a:r>
            <a:r>
              <a:rPr lang="en-US" sz="2800" b="1" smtClean="0">
                <a:solidFill>
                  <a:schemeClr val="bg1"/>
                </a:solidFill>
              </a:rPr>
              <a:t> heart failure?</a:t>
            </a:r>
          </a:p>
        </p:txBody>
      </p:sp>
      <p:sp>
        <p:nvSpPr>
          <p:cNvPr id="39938" name="TextBox 4"/>
          <p:cNvSpPr txBox="1">
            <a:spLocks noChangeArrowheads="1"/>
          </p:cNvSpPr>
          <p:nvPr/>
        </p:nvSpPr>
        <p:spPr bwMode="auto">
          <a:xfrm>
            <a:off x="457200" y="1066800"/>
            <a:ext cx="8077200" cy="2308324"/>
          </a:xfrm>
          <a:prstGeom prst="rect">
            <a:avLst/>
          </a:prstGeom>
          <a:noFill/>
          <a:ln w="9525">
            <a:noFill/>
            <a:miter lim="800000"/>
            <a:headEnd/>
            <a:tailEnd/>
          </a:ln>
        </p:spPr>
        <p:txBody>
          <a:bodyPr>
            <a:spAutoFit/>
          </a:bodyPr>
          <a:lstStyle/>
          <a:p>
            <a:r>
              <a:rPr lang="en-US" sz="2400" b="1" dirty="0">
                <a:latin typeface="Calibri" pitchFamily="34" charset="0"/>
              </a:rPr>
              <a:t>Goal: </a:t>
            </a:r>
            <a:r>
              <a:rPr lang="en-US" sz="2400" dirty="0">
                <a:latin typeface="Calibri" pitchFamily="34" charset="0"/>
              </a:rPr>
              <a:t>To develop a mathematical model linking cardiac energy metabolism with </a:t>
            </a:r>
            <a:r>
              <a:rPr lang="en-US" sz="2400" dirty="0" smtClean="0">
                <a:latin typeface="Calibri" pitchFamily="34" charset="0"/>
              </a:rPr>
              <a:t>cell- </a:t>
            </a:r>
            <a:r>
              <a:rPr lang="en-US" sz="2400" dirty="0">
                <a:latin typeface="Calibri" pitchFamily="34" charset="0"/>
              </a:rPr>
              <a:t>and </a:t>
            </a:r>
            <a:r>
              <a:rPr lang="en-US" sz="2400" dirty="0" smtClean="0">
                <a:latin typeface="Calibri" pitchFamily="34" charset="0"/>
              </a:rPr>
              <a:t>organ-level </a:t>
            </a:r>
            <a:r>
              <a:rPr lang="en-US" sz="2400" dirty="0">
                <a:latin typeface="Calibri" pitchFamily="34" charset="0"/>
              </a:rPr>
              <a:t>cardiac mechanics and whole-body cardiovascular dynamics in order to test the hypothesis that energy </a:t>
            </a:r>
            <a:r>
              <a:rPr lang="en-US" sz="2400" dirty="0" smtClean="0">
                <a:latin typeface="Calibri" pitchFamily="34" charset="0"/>
              </a:rPr>
              <a:t>failure alone provides </a:t>
            </a:r>
            <a:r>
              <a:rPr lang="en-US" sz="2400" dirty="0" smtClean="0">
                <a:latin typeface="Calibri" pitchFamily="34" charset="0"/>
              </a:rPr>
              <a:t>a </a:t>
            </a:r>
            <a:r>
              <a:rPr lang="en-US" sz="2400" dirty="0">
                <a:latin typeface="Calibri" pitchFamily="34" charset="0"/>
              </a:rPr>
              <a:t>sufficient </a:t>
            </a:r>
            <a:r>
              <a:rPr lang="en-US" sz="2400" dirty="0" smtClean="0">
                <a:latin typeface="Calibri" pitchFamily="34" charset="0"/>
              </a:rPr>
              <a:t>explanation for </a:t>
            </a:r>
            <a:r>
              <a:rPr lang="en-US" sz="2400" dirty="0" smtClean="0">
                <a:latin typeface="Calibri" pitchFamily="34" charset="0"/>
              </a:rPr>
              <a:t>the mechanical changes observed in heart failure.</a:t>
            </a:r>
            <a:endParaRPr lang="en-US" sz="2400" dirty="0">
              <a:latin typeface="Calibri" pitchFamily="34" charset="0"/>
            </a:endParaRPr>
          </a:p>
        </p:txBody>
      </p:sp>
      <p:pic>
        <p:nvPicPr>
          <p:cNvPr id="5" name="Picture 4"/>
          <p:cNvPicPr>
            <a:picLocks noChangeAspect="1"/>
          </p:cNvPicPr>
          <p:nvPr/>
        </p:nvPicPr>
        <p:blipFill>
          <a:blip r:embed="rId2"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5963"/>
          </a:xfrm>
          <a:solidFill>
            <a:schemeClr val="accent2">
              <a:lumMod val="50000"/>
            </a:schemeClr>
          </a:solidFill>
        </p:spPr>
        <p:txBody>
          <a:bodyPr rtlCol="0">
            <a:normAutofit fontScale="90000"/>
          </a:bodyPr>
          <a:lstStyle/>
          <a:p>
            <a:pPr algn="l" eaLnBrk="1" fontAlgn="auto" hangingPunct="1">
              <a:spcAft>
                <a:spcPts val="0"/>
              </a:spcAft>
              <a:defRPr/>
            </a:pPr>
            <a:r>
              <a:rPr lang="en-US" dirty="0"/>
              <a:t> </a:t>
            </a:r>
            <a:r>
              <a:rPr lang="en-US" dirty="0" smtClean="0"/>
              <a:t>   </a:t>
            </a:r>
            <a:r>
              <a:rPr lang="en-US" sz="2400" b="1" dirty="0" smtClean="0">
                <a:solidFill>
                  <a:schemeClr val="bg1"/>
                </a:solidFill>
                <a:latin typeface="Verdana" pitchFamily="34" charset="0"/>
              </a:rPr>
              <a:t> ___ __ ___ ____ __ _________ _______ __ _____ _______ </a:t>
            </a:r>
            <a:r>
              <a:rPr lang="en-US" sz="2800" b="1" dirty="0" smtClean="0">
                <a:solidFill>
                  <a:schemeClr val="bg1"/>
                </a:solidFill>
                <a:latin typeface="Verdana" pitchFamily="34" charset="0"/>
              </a:rPr>
              <a:t> </a:t>
            </a:r>
            <a:endParaRPr lang="en-US" sz="2700" b="1" dirty="0">
              <a:solidFill>
                <a:schemeClr val="bg1"/>
              </a:solidFill>
              <a:latin typeface="Verdana" pitchFamily="34" charset="0"/>
              <a:ea typeface="Verdana" pitchFamily="34" charset="0"/>
              <a:cs typeface="Verdana" pitchFamily="34" charset="0"/>
            </a:endParaRPr>
          </a:p>
        </p:txBody>
      </p:sp>
      <p:sp>
        <p:nvSpPr>
          <p:cNvPr id="40962" name="Title 1"/>
          <p:cNvSpPr>
            <a:spLocks noGrp="1"/>
          </p:cNvSpPr>
          <p:nvPr>
            <p:ph type="title" idx="4294967295"/>
          </p:nvPr>
        </p:nvSpPr>
        <p:spPr>
          <a:xfrm>
            <a:off x="0" y="0"/>
            <a:ext cx="9144000" cy="715963"/>
          </a:xfrm>
          <a:solidFill>
            <a:srgbClr val="008080"/>
          </a:solidFill>
        </p:spPr>
        <p:txBody>
          <a:bodyPr>
            <a:normAutofit fontScale="90000"/>
          </a:bodyPr>
          <a:lstStyle/>
          <a:p>
            <a:pPr algn="l" eaLnBrk="1" hangingPunct="1"/>
            <a:r>
              <a:rPr lang="en-US" sz="4000" smtClean="0"/>
              <a:t/>
            </a:r>
            <a:br>
              <a:rPr lang="en-US" sz="4000" smtClean="0"/>
            </a:br>
            <a:r>
              <a:rPr lang="en-US" sz="4000" smtClean="0"/>
              <a:t>   </a:t>
            </a:r>
            <a:r>
              <a:rPr lang="en-US" sz="2800" b="1" smtClean="0">
                <a:solidFill>
                  <a:schemeClr val="bg1"/>
                </a:solidFill>
              </a:rPr>
              <a:t>The Grand Vision</a:t>
            </a:r>
            <a:br>
              <a:rPr lang="en-US" sz="2800" b="1" smtClean="0">
                <a:solidFill>
                  <a:schemeClr val="bg1"/>
                </a:solidFill>
              </a:rPr>
            </a:br>
            <a:endParaRPr lang="en-US" sz="2800" b="1" smtClean="0">
              <a:solidFill>
                <a:schemeClr val="bg1"/>
              </a:solidFill>
            </a:endParaRPr>
          </a:p>
        </p:txBody>
      </p:sp>
      <p:grpSp>
        <p:nvGrpSpPr>
          <p:cNvPr id="3" name="Group 143"/>
          <p:cNvGrpSpPr>
            <a:grpSpLocks/>
          </p:cNvGrpSpPr>
          <p:nvPr/>
        </p:nvGrpSpPr>
        <p:grpSpPr bwMode="auto">
          <a:xfrm>
            <a:off x="304800" y="3657600"/>
            <a:ext cx="1055688" cy="417513"/>
            <a:chOff x="2746" y="1697"/>
            <a:chExt cx="665" cy="263"/>
          </a:xfrm>
        </p:grpSpPr>
        <p:sp>
          <p:nvSpPr>
            <p:cNvPr id="41111" name="Freeform 144"/>
            <p:cNvSpPr>
              <a:spLocks/>
            </p:cNvSpPr>
            <p:nvPr/>
          </p:nvSpPr>
          <p:spPr bwMode="auto">
            <a:xfrm>
              <a:off x="2746" y="1697"/>
              <a:ext cx="665" cy="263"/>
            </a:xfrm>
            <a:custGeom>
              <a:avLst/>
              <a:gdLst>
                <a:gd name="T0" fmla="*/ 55 w 665"/>
                <a:gd name="T1" fmla="*/ 42 h 263"/>
                <a:gd name="T2" fmla="*/ 145 w 665"/>
                <a:gd name="T3" fmla="*/ 42 h 263"/>
                <a:gd name="T4" fmla="*/ 433 w 665"/>
                <a:gd name="T5" fmla="*/ 31 h 263"/>
                <a:gd name="T6" fmla="*/ 631 w 665"/>
                <a:gd name="T7" fmla="*/ 54 h 263"/>
                <a:gd name="T8" fmla="*/ 665 w 665"/>
                <a:gd name="T9" fmla="*/ 167 h 263"/>
                <a:gd name="T10" fmla="*/ 625 w 665"/>
                <a:gd name="T11" fmla="*/ 212 h 263"/>
                <a:gd name="T12" fmla="*/ 608 w 665"/>
                <a:gd name="T13" fmla="*/ 234 h 263"/>
                <a:gd name="T14" fmla="*/ 518 w 665"/>
                <a:gd name="T15" fmla="*/ 263 h 263"/>
                <a:gd name="T16" fmla="*/ 445 w 665"/>
                <a:gd name="T17" fmla="*/ 257 h 263"/>
                <a:gd name="T18" fmla="*/ 388 w 665"/>
                <a:gd name="T19" fmla="*/ 240 h 263"/>
                <a:gd name="T20" fmla="*/ 253 w 665"/>
                <a:gd name="T21" fmla="*/ 234 h 263"/>
                <a:gd name="T22" fmla="*/ 61 w 665"/>
                <a:gd name="T23" fmla="*/ 206 h 263"/>
                <a:gd name="T24" fmla="*/ 49 w 665"/>
                <a:gd name="T25" fmla="*/ 183 h 263"/>
                <a:gd name="T26" fmla="*/ 32 w 665"/>
                <a:gd name="T27" fmla="*/ 167 h 263"/>
                <a:gd name="T28" fmla="*/ 15 w 665"/>
                <a:gd name="T29" fmla="*/ 138 h 263"/>
                <a:gd name="T30" fmla="*/ 55 w 665"/>
                <a:gd name="T31" fmla="*/ 42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5"/>
                <a:gd name="T49" fmla="*/ 0 h 263"/>
                <a:gd name="T50" fmla="*/ 665 w 665"/>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5" h="263">
                  <a:moveTo>
                    <a:pt x="55" y="42"/>
                  </a:moveTo>
                  <a:cubicBezTo>
                    <a:pt x="85" y="42"/>
                    <a:pt x="115" y="42"/>
                    <a:pt x="145" y="42"/>
                  </a:cubicBezTo>
                  <a:cubicBezTo>
                    <a:pt x="209" y="0"/>
                    <a:pt x="356" y="27"/>
                    <a:pt x="433" y="31"/>
                  </a:cubicBezTo>
                  <a:cubicBezTo>
                    <a:pt x="491" y="46"/>
                    <a:pt x="570" y="54"/>
                    <a:pt x="631" y="54"/>
                  </a:cubicBezTo>
                  <a:cubicBezTo>
                    <a:pt x="654" y="89"/>
                    <a:pt x="651" y="129"/>
                    <a:pt x="665" y="167"/>
                  </a:cubicBezTo>
                  <a:cubicBezTo>
                    <a:pt x="653" y="191"/>
                    <a:pt x="646" y="197"/>
                    <a:pt x="625" y="212"/>
                  </a:cubicBezTo>
                  <a:cubicBezTo>
                    <a:pt x="613" y="231"/>
                    <a:pt x="619" y="225"/>
                    <a:pt x="608" y="234"/>
                  </a:cubicBezTo>
                  <a:cubicBezTo>
                    <a:pt x="574" y="246"/>
                    <a:pt x="556" y="257"/>
                    <a:pt x="518" y="263"/>
                  </a:cubicBezTo>
                  <a:cubicBezTo>
                    <a:pt x="494" y="261"/>
                    <a:pt x="469" y="260"/>
                    <a:pt x="445" y="257"/>
                  </a:cubicBezTo>
                  <a:cubicBezTo>
                    <a:pt x="426" y="255"/>
                    <a:pt x="407" y="241"/>
                    <a:pt x="388" y="240"/>
                  </a:cubicBezTo>
                  <a:cubicBezTo>
                    <a:pt x="343" y="236"/>
                    <a:pt x="298" y="236"/>
                    <a:pt x="253" y="234"/>
                  </a:cubicBezTo>
                  <a:cubicBezTo>
                    <a:pt x="200" y="227"/>
                    <a:pt x="81" y="226"/>
                    <a:pt x="61" y="206"/>
                  </a:cubicBezTo>
                  <a:cubicBezTo>
                    <a:pt x="57" y="198"/>
                    <a:pt x="54" y="190"/>
                    <a:pt x="49" y="183"/>
                  </a:cubicBezTo>
                  <a:cubicBezTo>
                    <a:pt x="44" y="177"/>
                    <a:pt x="36" y="173"/>
                    <a:pt x="32" y="167"/>
                  </a:cubicBezTo>
                  <a:cubicBezTo>
                    <a:pt x="0" y="120"/>
                    <a:pt x="55" y="178"/>
                    <a:pt x="15" y="138"/>
                  </a:cubicBezTo>
                  <a:cubicBezTo>
                    <a:pt x="6" y="89"/>
                    <a:pt x="14" y="67"/>
                    <a:pt x="55" y="42"/>
                  </a:cubicBezTo>
                  <a:close/>
                </a:path>
              </a:pathLst>
            </a:custGeom>
            <a:solidFill>
              <a:srgbClr val="FFCC99">
                <a:alpha val="41176"/>
              </a:srgbClr>
            </a:solidFill>
            <a:ln w="9525">
              <a:solidFill>
                <a:srgbClr val="FF6600"/>
              </a:solidFill>
              <a:round/>
              <a:headEnd/>
              <a:tailEnd/>
            </a:ln>
          </p:spPr>
          <p:txBody>
            <a:bodyPr/>
            <a:lstStyle/>
            <a:p>
              <a:endParaRPr lang="en-US"/>
            </a:p>
          </p:txBody>
        </p:sp>
        <p:sp>
          <p:nvSpPr>
            <p:cNvPr id="41112" name="Freeform 145"/>
            <p:cNvSpPr>
              <a:spLocks/>
            </p:cNvSpPr>
            <p:nvPr/>
          </p:nvSpPr>
          <p:spPr bwMode="auto">
            <a:xfrm>
              <a:off x="2896" y="1796"/>
              <a:ext cx="12" cy="107"/>
            </a:xfrm>
            <a:custGeom>
              <a:avLst/>
              <a:gdLst>
                <a:gd name="T0" fmla="*/ 12 w 12"/>
                <a:gd name="T1" fmla="*/ 0 h 107"/>
                <a:gd name="T2" fmla="*/ 7 w 12"/>
                <a:gd name="T3" fmla="*/ 107 h 107"/>
                <a:gd name="T4" fmla="*/ 0 60000 65536"/>
                <a:gd name="T5" fmla="*/ 0 60000 65536"/>
                <a:gd name="T6" fmla="*/ 0 w 12"/>
                <a:gd name="T7" fmla="*/ 0 h 107"/>
                <a:gd name="T8" fmla="*/ 12 w 12"/>
                <a:gd name="T9" fmla="*/ 107 h 107"/>
              </a:gdLst>
              <a:ahLst/>
              <a:cxnLst>
                <a:cxn ang="T4">
                  <a:pos x="T0" y="T1"/>
                </a:cxn>
                <a:cxn ang="T5">
                  <a:pos x="T2" y="T3"/>
                </a:cxn>
              </a:cxnLst>
              <a:rect l="T6" t="T7" r="T8" b="T9"/>
              <a:pathLst>
                <a:path w="12" h="107">
                  <a:moveTo>
                    <a:pt x="12" y="0"/>
                  </a:moveTo>
                  <a:cubicBezTo>
                    <a:pt x="0" y="40"/>
                    <a:pt x="7" y="65"/>
                    <a:pt x="7" y="107"/>
                  </a:cubicBezTo>
                </a:path>
              </a:pathLst>
            </a:custGeom>
            <a:noFill/>
            <a:ln w="9525">
              <a:solidFill>
                <a:srgbClr val="FF6600"/>
              </a:solidFill>
              <a:round/>
              <a:headEnd/>
              <a:tailEnd/>
            </a:ln>
          </p:spPr>
          <p:txBody>
            <a:bodyPr/>
            <a:lstStyle/>
            <a:p>
              <a:endParaRPr lang="en-US"/>
            </a:p>
          </p:txBody>
        </p:sp>
        <p:sp>
          <p:nvSpPr>
            <p:cNvPr id="41113" name="Freeform 146"/>
            <p:cNvSpPr>
              <a:spLocks/>
            </p:cNvSpPr>
            <p:nvPr/>
          </p:nvSpPr>
          <p:spPr bwMode="auto">
            <a:xfrm>
              <a:off x="2972" y="1784"/>
              <a:ext cx="10" cy="113"/>
            </a:xfrm>
            <a:custGeom>
              <a:avLst/>
              <a:gdLst>
                <a:gd name="T0" fmla="*/ 10 w 10"/>
                <a:gd name="T1" fmla="*/ 0 h 113"/>
                <a:gd name="T2" fmla="*/ 10 w 10"/>
                <a:gd name="T3" fmla="*/ 113 h 113"/>
                <a:gd name="T4" fmla="*/ 0 60000 65536"/>
                <a:gd name="T5" fmla="*/ 0 60000 65536"/>
                <a:gd name="T6" fmla="*/ 0 w 10"/>
                <a:gd name="T7" fmla="*/ 0 h 113"/>
                <a:gd name="T8" fmla="*/ 10 w 10"/>
                <a:gd name="T9" fmla="*/ 113 h 113"/>
              </a:gdLst>
              <a:ahLst/>
              <a:cxnLst>
                <a:cxn ang="T4">
                  <a:pos x="T0" y="T1"/>
                </a:cxn>
                <a:cxn ang="T5">
                  <a:pos x="T2" y="T3"/>
                </a:cxn>
              </a:cxnLst>
              <a:rect l="T6" t="T7" r="T8" b="T9"/>
              <a:pathLst>
                <a:path w="10" h="113">
                  <a:moveTo>
                    <a:pt x="10" y="0"/>
                  </a:moveTo>
                  <a:cubicBezTo>
                    <a:pt x="0" y="36"/>
                    <a:pt x="10" y="113"/>
                    <a:pt x="10" y="113"/>
                  </a:cubicBezTo>
                </a:path>
              </a:pathLst>
            </a:custGeom>
            <a:noFill/>
            <a:ln w="9525">
              <a:solidFill>
                <a:srgbClr val="FF6600"/>
              </a:solidFill>
              <a:round/>
              <a:headEnd/>
              <a:tailEnd/>
            </a:ln>
          </p:spPr>
          <p:txBody>
            <a:bodyPr/>
            <a:lstStyle/>
            <a:p>
              <a:endParaRPr lang="en-US"/>
            </a:p>
          </p:txBody>
        </p:sp>
        <p:sp>
          <p:nvSpPr>
            <p:cNvPr id="41114" name="Freeform 147"/>
            <p:cNvSpPr>
              <a:spLocks/>
            </p:cNvSpPr>
            <p:nvPr/>
          </p:nvSpPr>
          <p:spPr bwMode="auto">
            <a:xfrm>
              <a:off x="3174" y="1796"/>
              <a:ext cx="23" cy="107"/>
            </a:xfrm>
            <a:custGeom>
              <a:avLst/>
              <a:gdLst>
                <a:gd name="T0" fmla="*/ 0 w 23"/>
                <a:gd name="T1" fmla="*/ 0 h 107"/>
                <a:gd name="T2" fmla="*/ 17 w 23"/>
                <a:gd name="T3" fmla="*/ 51 h 107"/>
                <a:gd name="T4" fmla="*/ 5 w 23"/>
                <a:gd name="T5" fmla="*/ 107 h 107"/>
                <a:gd name="T6" fmla="*/ 0 60000 65536"/>
                <a:gd name="T7" fmla="*/ 0 60000 65536"/>
                <a:gd name="T8" fmla="*/ 0 60000 65536"/>
                <a:gd name="T9" fmla="*/ 0 w 23"/>
                <a:gd name="T10" fmla="*/ 0 h 107"/>
                <a:gd name="T11" fmla="*/ 23 w 23"/>
                <a:gd name="T12" fmla="*/ 107 h 107"/>
              </a:gdLst>
              <a:ahLst/>
              <a:cxnLst>
                <a:cxn ang="T6">
                  <a:pos x="T0" y="T1"/>
                </a:cxn>
                <a:cxn ang="T7">
                  <a:pos x="T2" y="T3"/>
                </a:cxn>
                <a:cxn ang="T8">
                  <a:pos x="T4" y="T5"/>
                </a:cxn>
              </a:cxnLst>
              <a:rect l="T9" t="T10" r="T11" b="T12"/>
              <a:pathLst>
                <a:path w="23" h="107">
                  <a:moveTo>
                    <a:pt x="0" y="0"/>
                  </a:moveTo>
                  <a:cubicBezTo>
                    <a:pt x="5" y="17"/>
                    <a:pt x="17" y="51"/>
                    <a:pt x="17" y="51"/>
                  </a:cubicBezTo>
                  <a:cubicBezTo>
                    <a:pt x="11" y="104"/>
                    <a:pt x="23" y="89"/>
                    <a:pt x="5" y="107"/>
                  </a:cubicBezTo>
                </a:path>
              </a:pathLst>
            </a:custGeom>
            <a:noFill/>
            <a:ln w="9525">
              <a:solidFill>
                <a:srgbClr val="FF6600"/>
              </a:solidFill>
              <a:round/>
              <a:headEnd/>
              <a:tailEnd/>
            </a:ln>
          </p:spPr>
          <p:txBody>
            <a:bodyPr/>
            <a:lstStyle/>
            <a:p>
              <a:endParaRPr lang="en-US"/>
            </a:p>
          </p:txBody>
        </p:sp>
        <p:sp>
          <p:nvSpPr>
            <p:cNvPr id="41115" name="Freeform 148"/>
            <p:cNvSpPr>
              <a:spLocks/>
            </p:cNvSpPr>
            <p:nvPr/>
          </p:nvSpPr>
          <p:spPr bwMode="auto">
            <a:xfrm>
              <a:off x="3224" y="1807"/>
              <a:ext cx="23" cy="113"/>
            </a:xfrm>
            <a:custGeom>
              <a:avLst/>
              <a:gdLst>
                <a:gd name="T0" fmla="*/ 0 w 23"/>
                <a:gd name="T1" fmla="*/ 0 h 113"/>
                <a:gd name="T2" fmla="*/ 23 w 23"/>
                <a:gd name="T3" fmla="*/ 57 h 113"/>
                <a:gd name="T4" fmla="*/ 17 w 23"/>
                <a:gd name="T5" fmla="*/ 96 h 113"/>
                <a:gd name="T6" fmla="*/ 12 w 23"/>
                <a:gd name="T7" fmla="*/ 113 h 113"/>
                <a:gd name="T8" fmla="*/ 0 60000 65536"/>
                <a:gd name="T9" fmla="*/ 0 60000 65536"/>
                <a:gd name="T10" fmla="*/ 0 60000 65536"/>
                <a:gd name="T11" fmla="*/ 0 60000 65536"/>
                <a:gd name="T12" fmla="*/ 0 w 23"/>
                <a:gd name="T13" fmla="*/ 0 h 113"/>
                <a:gd name="T14" fmla="*/ 23 w 23"/>
                <a:gd name="T15" fmla="*/ 113 h 113"/>
              </a:gdLst>
              <a:ahLst/>
              <a:cxnLst>
                <a:cxn ang="T8">
                  <a:pos x="T0" y="T1"/>
                </a:cxn>
                <a:cxn ang="T9">
                  <a:pos x="T2" y="T3"/>
                </a:cxn>
                <a:cxn ang="T10">
                  <a:pos x="T4" y="T5"/>
                </a:cxn>
                <a:cxn ang="T11">
                  <a:pos x="T6" y="T7"/>
                </a:cxn>
              </a:cxnLst>
              <a:rect l="T12" t="T13" r="T14" b="T15"/>
              <a:pathLst>
                <a:path w="23" h="113">
                  <a:moveTo>
                    <a:pt x="0" y="0"/>
                  </a:moveTo>
                  <a:cubicBezTo>
                    <a:pt x="7" y="21"/>
                    <a:pt x="17" y="36"/>
                    <a:pt x="23" y="57"/>
                  </a:cubicBezTo>
                  <a:cubicBezTo>
                    <a:pt x="21" y="70"/>
                    <a:pt x="20" y="83"/>
                    <a:pt x="17" y="96"/>
                  </a:cubicBezTo>
                  <a:cubicBezTo>
                    <a:pt x="16" y="102"/>
                    <a:pt x="12" y="113"/>
                    <a:pt x="12" y="113"/>
                  </a:cubicBezTo>
                </a:path>
              </a:pathLst>
            </a:custGeom>
            <a:noFill/>
            <a:ln w="9525">
              <a:solidFill>
                <a:srgbClr val="FF6600"/>
              </a:solidFill>
              <a:round/>
              <a:headEnd/>
              <a:tailEnd/>
            </a:ln>
          </p:spPr>
          <p:txBody>
            <a:bodyPr/>
            <a:lstStyle/>
            <a:p>
              <a:endParaRPr lang="en-US"/>
            </a:p>
          </p:txBody>
        </p:sp>
        <p:sp>
          <p:nvSpPr>
            <p:cNvPr id="41116" name="Freeform 149"/>
            <p:cNvSpPr>
              <a:spLocks/>
            </p:cNvSpPr>
            <p:nvPr/>
          </p:nvSpPr>
          <p:spPr bwMode="auto">
            <a:xfrm>
              <a:off x="3298" y="1813"/>
              <a:ext cx="22" cy="84"/>
            </a:xfrm>
            <a:custGeom>
              <a:avLst/>
              <a:gdLst>
                <a:gd name="T0" fmla="*/ 0 w 22"/>
                <a:gd name="T1" fmla="*/ 0 h 84"/>
                <a:gd name="T2" fmla="*/ 22 w 22"/>
                <a:gd name="T3" fmla="*/ 84 h 84"/>
                <a:gd name="T4" fmla="*/ 0 60000 65536"/>
                <a:gd name="T5" fmla="*/ 0 60000 65536"/>
                <a:gd name="T6" fmla="*/ 0 w 22"/>
                <a:gd name="T7" fmla="*/ 0 h 84"/>
                <a:gd name="T8" fmla="*/ 22 w 22"/>
                <a:gd name="T9" fmla="*/ 84 h 84"/>
              </a:gdLst>
              <a:ahLst/>
              <a:cxnLst>
                <a:cxn ang="T4">
                  <a:pos x="T0" y="T1"/>
                </a:cxn>
                <a:cxn ang="T5">
                  <a:pos x="T2" y="T3"/>
                </a:cxn>
              </a:cxnLst>
              <a:rect l="T6" t="T7" r="T8" b="T9"/>
              <a:pathLst>
                <a:path w="22" h="84">
                  <a:moveTo>
                    <a:pt x="0" y="0"/>
                  </a:moveTo>
                  <a:cubicBezTo>
                    <a:pt x="10" y="38"/>
                    <a:pt x="22" y="38"/>
                    <a:pt x="22" y="84"/>
                  </a:cubicBezTo>
                </a:path>
              </a:pathLst>
            </a:custGeom>
            <a:noFill/>
            <a:ln w="9525">
              <a:solidFill>
                <a:srgbClr val="FF6600"/>
              </a:solidFill>
              <a:round/>
              <a:headEnd/>
              <a:tailEnd/>
            </a:ln>
          </p:spPr>
          <p:txBody>
            <a:bodyPr/>
            <a:lstStyle/>
            <a:p>
              <a:endParaRPr lang="en-US"/>
            </a:p>
          </p:txBody>
        </p:sp>
        <p:sp>
          <p:nvSpPr>
            <p:cNvPr id="41117" name="Freeform 150"/>
            <p:cNvSpPr>
              <a:spLocks/>
            </p:cNvSpPr>
            <p:nvPr/>
          </p:nvSpPr>
          <p:spPr bwMode="auto">
            <a:xfrm>
              <a:off x="3349" y="1790"/>
              <a:ext cx="22" cy="68"/>
            </a:xfrm>
            <a:custGeom>
              <a:avLst/>
              <a:gdLst>
                <a:gd name="T0" fmla="*/ 0 w 22"/>
                <a:gd name="T1" fmla="*/ 0 h 68"/>
                <a:gd name="T2" fmla="*/ 22 w 22"/>
                <a:gd name="T3" fmla="*/ 68 h 68"/>
                <a:gd name="T4" fmla="*/ 0 60000 65536"/>
                <a:gd name="T5" fmla="*/ 0 60000 65536"/>
                <a:gd name="T6" fmla="*/ 0 w 22"/>
                <a:gd name="T7" fmla="*/ 0 h 68"/>
                <a:gd name="T8" fmla="*/ 22 w 22"/>
                <a:gd name="T9" fmla="*/ 68 h 68"/>
              </a:gdLst>
              <a:ahLst/>
              <a:cxnLst>
                <a:cxn ang="T4">
                  <a:pos x="T0" y="T1"/>
                </a:cxn>
                <a:cxn ang="T5">
                  <a:pos x="T2" y="T3"/>
                </a:cxn>
              </a:cxnLst>
              <a:rect l="T6" t="T7" r="T8" b="T9"/>
              <a:pathLst>
                <a:path w="22" h="68">
                  <a:moveTo>
                    <a:pt x="0" y="0"/>
                  </a:moveTo>
                  <a:cubicBezTo>
                    <a:pt x="20" y="28"/>
                    <a:pt x="22" y="34"/>
                    <a:pt x="22" y="68"/>
                  </a:cubicBezTo>
                </a:path>
              </a:pathLst>
            </a:custGeom>
            <a:noFill/>
            <a:ln w="9525">
              <a:solidFill>
                <a:srgbClr val="FF6600"/>
              </a:solidFill>
              <a:round/>
              <a:headEnd/>
              <a:tailEnd/>
            </a:ln>
          </p:spPr>
          <p:txBody>
            <a:bodyPr/>
            <a:lstStyle/>
            <a:p>
              <a:endParaRPr lang="en-US"/>
            </a:p>
          </p:txBody>
        </p:sp>
        <p:sp>
          <p:nvSpPr>
            <p:cNvPr id="41118" name="Freeform 151"/>
            <p:cNvSpPr>
              <a:spLocks/>
            </p:cNvSpPr>
            <p:nvPr/>
          </p:nvSpPr>
          <p:spPr bwMode="auto">
            <a:xfrm>
              <a:off x="2824" y="1801"/>
              <a:ext cx="5" cy="85"/>
            </a:xfrm>
            <a:custGeom>
              <a:avLst/>
              <a:gdLst>
                <a:gd name="T0" fmla="*/ 0 w 5"/>
                <a:gd name="T1" fmla="*/ 0 h 85"/>
                <a:gd name="T2" fmla="*/ 5 w 5"/>
                <a:gd name="T3" fmla="*/ 85 h 85"/>
                <a:gd name="T4" fmla="*/ 0 60000 65536"/>
                <a:gd name="T5" fmla="*/ 0 60000 65536"/>
                <a:gd name="T6" fmla="*/ 0 w 5"/>
                <a:gd name="T7" fmla="*/ 0 h 85"/>
                <a:gd name="T8" fmla="*/ 5 w 5"/>
                <a:gd name="T9" fmla="*/ 85 h 85"/>
              </a:gdLst>
              <a:ahLst/>
              <a:cxnLst>
                <a:cxn ang="T4">
                  <a:pos x="T0" y="T1"/>
                </a:cxn>
                <a:cxn ang="T5">
                  <a:pos x="T2" y="T3"/>
                </a:cxn>
              </a:cxnLst>
              <a:rect l="T6" t="T7" r="T8" b="T9"/>
              <a:pathLst>
                <a:path w="5" h="85">
                  <a:moveTo>
                    <a:pt x="0" y="0"/>
                  </a:moveTo>
                  <a:cubicBezTo>
                    <a:pt x="2" y="28"/>
                    <a:pt x="5" y="85"/>
                    <a:pt x="5" y="85"/>
                  </a:cubicBezTo>
                </a:path>
              </a:pathLst>
            </a:custGeom>
            <a:noFill/>
            <a:ln w="9525">
              <a:solidFill>
                <a:srgbClr val="FF6600"/>
              </a:solidFill>
              <a:round/>
              <a:headEnd/>
              <a:tailEnd/>
            </a:ln>
          </p:spPr>
          <p:txBody>
            <a:bodyPr/>
            <a:lstStyle/>
            <a:p>
              <a:endParaRPr lang="en-US"/>
            </a:p>
          </p:txBody>
        </p:sp>
        <p:sp>
          <p:nvSpPr>
            <p:cNvPr id="41119" name="Oval 152"/>
            <p:cNvSpPr>
              <a:spLocks noChangeArrowheads="1"/>
            </p:cNvSpPr>
            <p:nvPr/>
          </p:nvSpPr>
          <p:spPr bwMode="auto">
            <a:xfrm>
              <a:off x="3007" y="1807"/>
              <a:ext cx="132" cy="79"/>
            </a:xfrm>
            <a:prstGeom prst="ellipse">
              <a:avLst/>
            </a:prstGeom>
            <a:solidFill>
              <a:srgbClr val="FF9900"/>
            </a:solidFill>
            <a:ln w="9525">
              <a:solidFill>
                <a:srgbClr val="FF6600"/>
              </a:solidFill>
              <a:round/>
              <a:headEnd/>
              <a:tailEnd/>
            </a:ln>
          </p:spPr>
          <p:txBody>
            <a:bodyPr wrap="none" anchor="ctr"/>
            <a:lstStyle/>
            <a:p>
              <a:endParaRPr lang="en-US"/>
            </a:p>
          </p:txBody>
        </p:sp>
      </p:grpSp>
      <p:sp>
        <p:nvSpPr>
          <p:cNvPr id="88218" name="AutoShape 154"/>
          <p:cNvSpPr>
            <a:spLocks noChangeArrowheads="1"/>
          </p:cNvSpPr>
          <p:nvPr/>
        </p:nvSpPr>
        <p:spPr bwMode="auto">
          <a:xfrm>
            <a:off x="762000" y="2971800"/>
            <a:ext cx="152400" cy="533400"/>
          </a:xfrm>
          <a:prstGeom prst="downArrow">
            <a:avLst>
              <a:gd name="adj1" fmla="val 50000"/>
              <a:gd name="adj2" fmla="val 87500"/>
            </a:avLst>
          </a:prstGeom>
          <a:solidFill>
            <a:srgbClr val="FFCC99">
              <a:alpha val="50195"/>
            </a:srgbClr>
          </a:solidFill>
          <a:ln w="9525">
            <a:solidFill>
              <a:srgbClr val="FF9900"/>
            </a:solidFill>
            <a:miter lim="800000"/>
            <a:headEnd/>
            <a:tailEnd/>
          </a:ln>
        </p:spPr>
        <p:txBody>
          <a:bodyPr wrap="none" anchor="ctr"/>
          <a:lstStyle/>
          <a:p>
            <a:endParaRPr lang="en-US"/>
          </a:p>
        </p:txBody>
      </p:sp>
      <p:sp>
        <p:nvSpPr>
          <p:cNvPr id="88219" name="AutoShape 155"/>
          <p:cNvSpPr>
            <a:spLocks noChangeArrowheads="1"/>
          </p:cNvSpPr>
          <p:nvPr/>
        </p:nvSpPr>
        <p:spPr bwMode="auto">
          <a:xfrm>
            <a:off x="1492250" y="3852863"/>
            <a:ext cx="533400" cy="152400"/>
          </a:xfrm>
          <a:prstGeom prst="leftRightArrow">
            <a:avLst>
              <a:gd name="adj1" fmla="val 50000"/>
              <a:gd name="adj2" fmla="val 70000"/>
            </a:avLst>
          </a:prstGeom>
          <a:solidFill>
            <a:srgbClr val="FFCC99">
              <a:alpha val="50195"/>
            </a:srgbClr>
          </a:solidFill>
          <a:ln w="9525">
            <a:solidFill>
              <a:srgbClr val="FF9900"/>
            </a:solidFill>
            <a:miter lim="800000"/>
            <a:headEnd/>
            <a:tailEnd/>
          </a:ln>
        </p:spPr>
        <p:txBody>
          <a:bodyPr wrap="none" anchor="ctr"/>
          <a:lstStyle/>
          <a:p>
            <a:endParaRPr lang="en-US"/>
          </a:p>
        </p:txBody>
      </p:sp>
      <p:grpSp>
        <p:nvGrpSpPr>
          <p:cNvPr id="4" name="Group 5"/>
          <p:cNvGrpSpPr>
            <a:grpSpLocks noChangeAspect="1"/>
          </p:cNvGrpSpPr>
          <p:nvPr/>
        </p:nvGrpSpPr>
        <p:grpSpPr bwMode="auto">
          <a:xfrm>
            <a:off x="3424238" y="2286000"/>
            <a:ext cx="804862" cy="1158875"/>
            <a:chOff x="1805" y="2214"/>
            <a:chExt cx="547" cy="789"/>
          </a:xfrm>
        </p:grpSpPr>
        <p:sp>
          <p:nvSpPr>
            <p:cNvPr id="41103" name="Freeform 6"/>
            <p:cNvSpPr>
              <a:spLocks noChangeAspect="1"/>
            </p:cNvSpPr>
            <p:nvPr/>
          </p:nvSpPr>
          <p:spPr bwMode="auto">
            <a:xfrm>
              <a:off x="1805" y="2214"/>
              <a:ext cx="542" cy="662"/>
            </a:xfrm>
            <a:custGeom>
              <a:avLst/>
              <a:gdLst>
                <a:gd name="T0" fmla="*/ 1271 w 406"/>
                <a:gd name="T1" fmla="*/ 852 h 495"/>
                <a:gd name="T2" fmla="*/ 1483 w 406"/>
                <a:gd name="T3" fmla="*/ 249 h 495"/>
                <a:gd name="T4" fmla="*/ 761 w 406"/>
                <a:gd name="T5" fmla="*/ 118 h 495"/>
                <a:gd name="T6" fmla="*/ 744 w 406"/>
                <a:gd name="T7" fmla="*/ 2041 h 495"/>
                <a:gd name="T8" fmla="*/ 1079 w 406"/>
                <a:gd name="T9" fmla="*/ 1353 h 495"/>
                <a:gd name="T10" fmla="*/ 0 60000 65536"/>
                <a:gd name="T11" fmla="*/ 0 60000 65536"/>
                <a:gd name="T12" fmla="*/ 0 60000 65536"/>
                <a:gd name="T13" fmla="*/ 0 60000 65536"/>
                <a:gd name="T14" fmla="*/ 0 60000 65536"/>
                <a:gd name="T15" fmla="*/ 0 w 406"/>
                <a:gd name="T16" fmla="*/ 0 h 495"/>
                <a:gd name="T17" fmla="*/ 406 w 406"/>
                <a:gd name="T18" fmla="*/ 495 h 495"/>
              </a:gdLst>
              <a:ahLst/>
              <a:cxnLst>
                <a:cxn ang="T10">
                  <a:pos x="T0" y="T1"/>
                </a:cxn>
                <a:cxn ang="T11">
                  <a:pos x="T2" y="T3"/>
                </a:cxn>
                <a:cxn ang="T12">
                  <a:pos x="T4" y="T5"/>
                </a:cxn>
                <a:cxn ang="T13">
                  <a:pos x="T6" y="T7"/>
                </a:cxn>
                <a:cxn ang="T14">
                  <a:pos x="T8" y="T9"/>
                </a:cxn>
              </a:cxnLst>
              <a:rect l="T15" t="T16" r="T17" b="T18"/>
              <a:pathLst>
                <a:path w="406" h="495">
                  <a:moveTo>
                    <a:pt x="300" y="199"/>
                  </a:moveTo>
                  <a:cubicBezTo>
                    <a:pt x="342" y="218"/>
                    <a:pt x="406" y="116"/>
                    <a:pt x="350" y="58"/>
                  </a:cubicBezTo>
                  <a:cubicBezTo>
                    <a:pt x="294" y="1"/>
                    <a:pt x="226" y="0"/>
                    <a:pt x="180" y="28"/>
                  </a:cubicBezTo>
                  <a:cubicBezTo>
                    <a:pt x="11" y="131"/>
                    <a:pt x="0" y="446"/>
                    <a:pt x="175" y="477"/>
                  </a:cubicBezTo>
                  <a:cubicBezTo>
                    <a:pt x="279" y="495"/>
                    <a:pt x="343" y="345"/>
                    <a:pt x="254" y="316"/>
                  </a:cubicBezTo>
                </a:path>
              </a:pathLst>
            </a:custGeom>
            <a:solidFill>
              <a:srgbClr val="FFF5EE"/>
            </a:solidFill>
            <a:ln w="6350" cap="rnd">
              <a:solidFill>
                <a:srgbClr val="FF6600"/>
              </a:solidFill>
              <a:prstDash val="solid"/>
              <a:miter lim="800000"/>
              <a:headEnd/>
              <a:tailEnd/>
            </a:ln>
          </p:spPr>
          <p:txBody>
            <a:bodyPr/>
            <a:lstStyle/>
            <a:p>
              <a:endParaRPr lang="en-US"/>
            </a:p>
          </p:txBody>
        </p:sp>
        <p:sp>
          <p:nvSpPr>
            <p:cNvPr id="41104" name="Freeform 7"/>
            <p:cNvSpPr>
              <a:spLocks noChangeAspect="1"/>
            </p:cNvSpPr>
            <p:nvPr/>
          </p:nvSpPr>
          <p:spPr bwMode="auto">
            <a:xfrm>
              <a:off x="1983" y="2372"/>
              <a:ext cx="369" cy="631"/>
            </a:xfrm>
            <a:custGeom>
              <a:avLst/>
              <a:gdLst>
                <a:gd name="T0" fmla="*/ 506 w 277"/>
                <a:gd name="T1" fmla="*/ 845 h 472"/>
                <a:gd name="T2" fmla="*/ 845 w 277"/>
                <a:gd name="T3" fmla="*/ 2016 h 472"/>
                <a:gd name="T4" fmla="*/ 931 w 277"/>
                <a:gd name="T5" fmla="*/ 2007 h 472"/>
                <a:gd name="T6" fmla="*/ 699 w 277"/>
                <a:gd name="T7" fmla="*/ 345 h 472"/>
                <a:gd name="T8" fmla="*/ 685 w 277"/>
                <a:gd name="T9" fmla="*/ 329 h 472"/>
                <a:gd name="T10" fmla="*/ 685 w 277"/>
                <a:gd name="T11" fmla="*/ 27 h 472"/>
                <a:gd name="T12" fmla="*/ 506 w 277"/>
                <a:gd name="T13" fmla="*/ 0 h 472"/>
                <a:gd name="T14" fmla="*/ 394 w 277"/>
                <a:gd name="T15" fmla="*/ 36 h 472"/>
                <a:gd name="T16" fmla="*/ 285 w 277"/>
                <a:gd name="T17" fmla="*/ 112 h 472"/>
                <a:gd name="T18" fmla="*/ 212 w 277"/>
                <a:gd name="T19" fmla="*/ 182 h 472"/>
                <a:gd name="T20" fmla="*/ 101 w 277"/>
                <a:gd name="T21" fmla="*/ 303 h 472"/>
                <a:gd name="T22" fmla="*/ 65 w 277"/>
                <a:gd name="T23" fmla="*/ 531 h 472"/>
                <a:gd name="T24" fmla="*/ 48 w 277"/>
                <a:gd name="T25" fmla="*/ 647 h 472"/>
                <a:gd name="T26" fmla="*/ 0 w 277"/>
                <a:gd name="T27" fmla="*/ 880 h 472"/>
                <a:gd name="T28" fmla="*/ 92 w 277"/>
                <a:gd name="T29" fmla="*/ 993 h 472"/>
                <a:gd name="T30" fmla="*/ 244 w 277"/>
                <a:gd name="T31" fmla="*/ 1025 h 472"/>
                <a:gd name="T32" fmla="*/ 376 w 277"/>
                <a:gd name="T33" fmla="*/ 1051 h 472"/>
                <a:gd name="T34" fmla="*/ 486 w 277"/>
                <a:gd name="T35" fmla="*/ 860 h 472"/>
                <a:gd name="T36" fmla="*/ 506 w 277"/>
                <a:gd name="T37" fmla="*/ 845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7"/>
                <a:gd name="T58" fmla="*/ 0 h 472"/>
                <a:gd name="T59" fmla="*/ 277 w 277"/>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7" h="472">
                  <a:moveTo>
                    <a:pt x="121" y="198"/>
                  </a:moveTo>
                  <a:cubicBezTo>
                    <a:pt x="235" y="154"/>
                    <a:pt x="174" y="422"/>
                    <a:pt x="201" y="472"/>
                  </a:cubicBezTo>
                  <a:cubicBezTo>
                    <a:pt x="210" y="470"/>
                    <a:pt x="206" y="472"/>
                    <a:pt x="222" y="470"/>
                  </a:cubicBezTo>
                  <a:cubicBezTo>
                    <a:pt x="184" y="423"/>
                    <a:pt x="277" y="157"/>
                    <a:pt x="167" y="81"/>
                  </a:cubicBezTo>
                  <a:cubicBezTo>
                    <a:pt x="164" y="77"/>
                    <a:pt x="164" y="77"/>
                    <a:pt x="164" y="77"/>
                  </a:cubicBezTo>
                  <a:cubicBezTo>
                    <a:pt x="151" y="53"/>
                    <a:pt x="151" y="31"/>
                    <a:pt x="164" y="6"/>
                  </a:cubicBezTo>
                  <a:cubicBezTo>
                    <a:pt x="149" y="29"/>
                    <a:pt x="137" y="31"/>
                    <a:pt x="121" y="0"/>
                  </a:cubicBezTo>
                  <a:cubicBezTo>
                    <a:pt x="132" y="69"/>
                    <a:pt x="120" y="57"/>
                    <a:pt x="94" y="8"/>
                  </a:cubicBezTo>
                  <a:cubicBezTo>
                    <a:pt x="96" y="34"/>
                    <a:pt x="81" y="37"/>
                    <a:pt x="68" y="26"/>
                  </a:cubicBezTo>
                  <a:cubicBezTo>
                    <a:pt x="90" y="53"/>
                    <a:pt x="104" y="92"/>
                    <a:pt x="50" y="43"/>
                  </a:cubicBezTo>
                  <a:cubicBezTo>
                    <a:pt x="54" y="56"/>
                    <a:pt x="47" y="74"/>
                    <a:pt x="24" y="71"/>
                  </a:cubicBezTo>
                  <a:cubicBezTo>
                    <a:pt x="100" y="105"/>
                    <a:pt x="87" y="131"/>
                    <a:pt x="16" y="124"/>
                  </a:cubicBezTo>
                  <a:cubicBezTo>
                    <a:pt x="30" y="139"/>
                    <a:pt x="23" y="148"/>
                    <a:pt x="11" y="152"/>
                  </a:cubicBezTo>
                  <a:cubicBezTo>
                    <a:pt x="25" y="157"/>
                    <a:pt x="88" y="174"/>
                    <a:pt x="0" y="206"/>
                  </a:cubicBezTo>
                  <a:cubicBezTo>
                    <a:pt x="17" y="203"/>
                    <a:pt x="33" y="215"/>
                    <a:pt x="22" y="233"/>
                  </a:cubicBezTo>
                  <a:cubicBezTo>
                    <a:pt x="53" y="201"/>
                    <a:pt x="87" y="199"/>
                    <a:pt x="58" y="240"/>
                  </a:cubicBezTo>
                  <a:cubicBezTo>
                    <a:pt x="64" y="234"/>
                    <a:pt x="83" y="224"/>
                    <a:pt x="89" y="246"/>
                  </a:cubicBezTo>
                  <a:cubicBezTo>
                    <a:pt x="98" y="216"/>
                    <a:pt x="110" y="204"/>
                    <a:pt x="116" y="201"/>
                  </a:cubicBezTo>
                  <a:lnTo>
                    <a:pt x="121" y="198"/>
                  </a:lnTo>
                  <a:close/>
                </a:path>
              </a:pathLst>
            </a:custGeom>
            <a:solidFill>
              <a:srgbClr val="EAEAEA"/>
            </a:solidFill>
            <a:ln w="6350" cap="rnd">
              <a:solidFill>
                <a:srgbClr val="FF6600"/>
              </a:solidFill>
              <a:prstDash val="solid"/>
              <a:miter lim="800000"/>
              <a:headEnd/>
              <a:tailEnd/>
            </a:ln>
          </p:spPr>
          <p:txBody>
            <a:bodyPr/>
            <a:lstStyle/>
            <a:p>
              <a:endParaRPr lang="en-US"/>
            </a:p>
          </p:txBody>
        </p:sp>
        <p:sp>
          <p:nvSpPr>
            <p:cNvPr id="41105" name="Freeform 8"/>
            <p:cNvSpPr>
              <a:spLocks noChangeAspect="1"/>
            </p:cNvSpPr>
            <p:nvPr/>
          </p:nvSpPr>
          <p:spPr bwMode="auto">
            <a:xfrm>
              <a:off x="2108" y="2297"/>
              <a:ext cx="148" cy="83"/>
            </a:xfrm>
            <a:custGeom>
              <a:avLst/>
              <a:gdLst>
                <a:gd name="T0" fmla="*/ 113 w 111"/>
                <a:gd name="T1" fmla="*/ 240 h 62"/>
                <a:gd name="T2" fmla="*/ 215 w 111"/>
                <a:gd name="T3" fmla="*/ 9 h 62"/>
                <a:gd name="T4" fmla="*/ 293 w 111"/>
                <a:gd name="T5" fmla="*/ 266 h 62"/>
                <a:gd name="T6" fmla="*/ 0 60000 65536"/>
                <a:gd name="T7" fmla="*/ 0 60000 65536"/>
                <a:gd name="T8" fmla="*/ 0 60000 65536"/>
                <a:gd name="T9" fmla="*/ 0 w 111"/>
                <a:gd name="T10" fmla="*/ 0 h 62"/>
                <a:gd name="T11" fmla="*/ 111 w 111"/>
                <a:gd name="T12" fmla="*/ 62 h 62"/>
              </a:gdLst>
              <a:ahLst/>
              <a:cxnLst>
                <a:cxn ang="T6">
                  <a:pos x="T0" y="T1"/>
                </a:cxn>
                <a:cxn ang="T7">
                  <a:pos x="T2" y="T3"/>
                </a:cxn>
                <a:cxn ang="T8">
                  <a:pos x="T4" y="T5"/>
                </a:cxn>
              </a:cxnLst>
              <a:rect l="T9" t="T10" r="T11" b="T12"/>
              <a:pathLst>
                <a:path w="111" h="62">
                  <a:moveTo>
                    <a:pt x="27" y="56"/>
                  </a:moveTo>
                  <a:cubicBezTo>
                    <a:pt x="21" y="40"/>
                    <a:pt x="0" y="0"/>
                    <a:pt x="51" y="2"/>
                  </a:cubicBezTo>
                  <a:cubicBezTo>
                    <a:pt x="111" y="4"/>
                    <a:pt x="75" y="55"/>
                    <a:pt x="70" y="62"/>
                  </a:cubicBezTo>
                </a:path>
              </a:pathLst>
            </a:custGeom>
            <a:noFill/>
            <a:ln w="6350" cap="rnd">
              <a:solidFill>
                <a:srgbClr val="FF6600"/>
              </a:solidFill>
              <a:prstDash val="sysDot"/>
              <a:miter lim="800000"/>
              <a:headEnd/>
              <a:tailEnd/>
            </a:ln>
          </p:spPr>
          <p:txBody>
            <a:bodyPr/>
            <a:lstStyle/>
            <a:p>
              <a:endParaRPr lang="en-US"/>
            </a:p>
          </p:txBody>
        </p:sp>
        <p:sp>
          <p:nvSpPr>
            <p:cNvPr id="41106" name="Freeform 9"/>
            <p:cNvSpPr>
              <a:spLocks noChangeAspect="1"/>
            </p:cNvSpPr>
            <p:nvPr/>
          </p:nvSpPr>
          <p:spPr bwMode="auto">
            <a:xfrm>
              <a:off x="1993" y="2280"/>
              <a:ext cx="116" cy="127"/>
            </a:xfrm>
            <a:custGeom>
              <a:avLst/>
              <a:gdLst>
                <a:gd name="T0" fmla="*/ 255 w 87"/>
                <a:gd name="T1" fmla="*/ 405 h 95"/>
                <a:gd name="T2" fmla="*/ 169 w 87"/>
                <a:gd name="T3" fmla="*/ 163 h 95"/>
                <a:gd name="T4" fmla="*/ 363 w 87"/>
                <a:gd name="T5" fmla="*/ 329 h 95"/>
                <a:gd name="T6" fmla="*/ 0 60000 65536"/>
                <a:gd name="T7" fmla="*/ 0 60000 65536"/>
                <a:gd name="T8" fmla="*/ 0 60000 65536"/>
                <a:gd name="T9" fmla="*/ 0 w 87"/>
                <a:gd name="T10" fmla="*/ 0 h 95"/>
                <a:gd name="T11" fmla="*/ 87 w 87"/>
                <a:gd name="T12" fmla="*/ 95 h 95"/>
              </a:gdLst>
              <a:ahLst/>
              <a:cxnLst>
                <a:cxn ang="T6">
                  <a:pos x="T0" y="T1"/>
                </a:cxn>
                <a:cxn ang="T7">
                  <a:pos x="T2" y="T3"/>
                </a:cxn>
                <a:cxn ang="T8">
                  <a:pos x="T4" y="T5"/>
                </a:cxn>
              </a:cxnLst>
              <a:rect l="T9" t="T10" r="T11" b="T12"/>
              <a:pathLst>
                <a:path w="87" h="95">
                  <a:moveTo>
                    <a:pt x="60" y="95"/>
                  </a:moveTo>
                  <a:cubicBezTo>
                    <a:pt x="45" y="87"/>
                    <a:pt x="0" y="70"/>
                    <a:pt x="40" y="38"/>
                  </a:cubicBezTo>
                  <a:cubicBezTo>
                    <a:pt x="87" y="0"/>
                    <a:pt x="85" y="68"/>
                    <a:pt x="86" y="77"/>
                  </a:cubicBezTo>
                </a:path>
              </a:pathLst>
            </a:custGeom>
            <a:noFill/>
            <a:ln w="6350" cap="rnd">
              <a:solidFill>
                <a:srgbClr val="FF6600"/>
              </a:solidFill>
              <a:prstDash val="sysDot"/>
              <a:miter lim="800000"/>
              <a:headEnd/>
              <a:tailEnd/>
            </a:ln>
          </p:spPr>
          <p:txBody>
            <a:bodyPr/>
            <a:lstStyle/>
            <a:p>
              <a:endParaRPr lang="en-US"/>
            </a:p>
          </p:txBody>
        </p:sp>
        <p:sp>
          <p:nvSpPr>
            <p:cNvPr id="41107" name="Freeform 10"/>
            <p:cNvSpPr>
              <a:spLocks noChangeAspect="1"/>
            </p:cNvSpPr>
            <p:nvPr/>
          </p:nvSpPr>
          <p:spPr bwMode="auto">
            <a:xfrm>
              <a:off x="1932" y="2335"/>
              <a:ext cx="116" cy="132"/>
            </a:xfrm>
            <a:custGeom>
              <a:avLst/>
              <a:gdLst>
                <a:gd name="T0" fmla="*/ 263 w 87"/>
                <a:gd name="T1" fmla="*/ 417 h 99"/>
                <a:gd name="T2" fmla="*/ 116 w 87"/>
                <a:gd name="T3" fmla="*/ 212 h 99"/>
                <a:gd name="T4" fmla="*/ 368 w 87"/>
                <a:gd name="T5" fmla="*/ 292 h 99"/>
                <a:gd name="T6" fmla="*/ 0 60000 65536"/>
                <a:gd name="T7" fmla="*/ 0 60000 65536"/>
                <a:gd name="T8" fmla="*/ 0 60000 65536"/>
                <a:gd name="T9" fmla="*/ 0 w 87"/>
                <a:gd name="T10" fmla="*/ 0 h 99"/>
                <a:gd name="T11" fmla="*/ 87 w 87"/>
                <a:gd name="T12" fmla="*/ 99 h 99"/>
              </a:gdLst>
              <a:ahLst/>
              <a:cxnLst>
                <a:cxn ang="T6">
                  <a:pos x="T0" y="T1"/>
                </a:cxn>
                <a:cxn ang="T7">
                  <a:pos x="T2" y="T3"/>
                </a:cxn>
                <a:cxn ang="T8">
                  <a:pos x="T4" y="T5"/>
                </a:cxn>
              </a:cxnLst>
              <a:rect l="T9" t="T10" r="T11" b="T12"/>
              <a:pathLst>
                <a:path w="87" h="99">
                  <a:moveTo>
                    <a:pt x="62" y="99"/>
                  </a:moveTo>
                  <a:cubicBezTo>
                    <a:pt x="44" y="96"/>
                    <a:pt x="0" y="93"/>
                    <a:pt x="28" y="50"/>
                  </a:cubicBezTo>
                  <a:cubicBezTo>
                    <a:pt x="61" y="0"/>
                    <a:pt x="84" y="61"/>
                    <a:pt x="87" y="69"/>
                  </a:cubicBezTo>
                </a:path>
              </a:pathLst>
            </a:custGeom>
            <a:noFill/>
            <a:ln w="6350" cap="rnd">
              <a:solidFill>
                <a:srgbClr val="FF6600"/>
              </a:solidFill>
              <a:prstDash val="sysDot"/>
              <a:miter lim="800000"/>
              <a:headEnd/>
              <a:tailEnd/>
            </a:ln>
          </p:spPr>
          <p:txBody>
            <a:bodyPr/>
            <a:lstStyle/>
            <a:p>
              <a:endParaRPr lang="en-US"/>
            </a:p>
          </p:txBody>
        </p:sp>
        <p:sp>
          <p:nvSpPr>
            <p:cNvPr id="41108" name="Freeform 11"/>
            <p:cNvSpPr>
              <a:spLocks noChangeAspect="1"/>
            </p:cNvSpPr>
            <p:nvPr/>
          </p:nvSpPr>
          <p:spPr bwMode="auto">
            <a:xfrm>
              <a:off x="1903" y="2468"/>
              <a:ext cx="101" cy="149"/>
            </a:xfrm>
            <a:custGeom>
              <a:avLst/>
              <a:gdLst>
                <a:gd name="T0" fmla="*/ 286 w 76"/>
                <a:gd name="T1" fmla="*/ 353 h 111"/>
                <a:gd name="T2" fmla="*/ 12 w 76"/>
                <a:gd name="T3" fmla="*/ 263 h 111"/>
                <a:gd name="T4" fmla="*/ 315 w 76"/>
                <a:gd name="T5" fmla="*/ 227 h 111"/>
                <a:gd name="T6" fmla="*/ 0 60000 65536"/>
                <a:gd name="T7" fmla="*/ 0 60000 65536"/>
                <a:gd name="T8" fmla="*/ 0 60000 65536"/>
                <a:gd name="T9" fmla="*/ 0 w 76"/>
                <a:gd name="T10" fmla="*/ 0 h 111"/>
                <a:gd name="T11" fmla="*/ 76 w 76"/>
                <a:gd name="T12" fmla="*/ 111 h 111"/>
              </a:gdLst>
              <a:ahLst/>
              <a:cxnLst>
                <a:cxn ang="T6">
                  <a:pos x="T0" y="T1"/>
                </a:cxn>
                <a:cxn ang="T7">
                  <a:pos x="T2" y="T3"/>
                </a:cxn>
                <a:cxn ang="T8">
                  <a:pos x="T4" y="T5"/>
                </a:cxn>
              </a:cxnLst>
              <a:rect l="T9" t="T10" r="T11" b="T12"/>
              <a:pathLst>
                <a:path w="76" h="111">
                  <a:moveTo>
                    <a:pt x="69" y="81"/>
                  </a:moveTo>
                  <a:cubicBezTo>
                    <a:pt x="49" y="87"/>
                    <a:pt x="0" y="111"/>
                    <a:pt x="3" y="60"/>
                  </a:cubicBezTo>
                  <a:cubicBezTo>
                    <a:pt x="8" y="0"/>
                    <a:pt x="68" y="46"/>
                    <a:pt x="76" y="52"/>
                  </a:cubicBezTo>
                </a:path>
              </a:pathLst>
            </a:custGeom>
            <a:noFill/>
            <a:ln w="6350" cap="rnd">
              <a:solidFill>
                <a:srgbClr val="FF6600"/>
              </a:solidFill>
              <a:prstDash val="sysDot"/>
              <a:miter lim="800000"/>
              <a:headEnd/>
              <a:tailEnd/>
            </a:ln>
          </p:spPr>
          <p:txBody>
            <a:bodyPr/>
            <a:lstStyle/>
            <a:p>
              <a:endParaRPr lang="en-US"/>
            </a:p>
          </p:txBody>
        </p:sp>
        <p:sp>
          <p:nvSpPr>
            <p:cNvPr id="41109" name="Freeform 12"/>
            <p:cNvSpPr>
              <a:spLocks noChangeAspect="1"/>
            </p:cNvSpPr>
            <p:nvPr/>
          </p:nvSpPr>
          <p:spPr bwMode="auto">
            <a:xfrm>
              <a:off x="1881" y="2647"/>
              <a:ext cx="131" cy="118"/>
            </a:xfrm>
            <a:custGeom>
              <a:avLst/>
              <a:gdLst>
                <a:gd name="T0" fmla="*/ 418 w 98"/>
                <a:gd name="T1" fmla="*/ 115 h 88"/>
                <a:gd name="T2" fmla="*/ 158 w 98"/>
                <a:gd name="T3" fmla="*/ 207 h 88"/>
                <a:gd name="T4" fmla="*/ 325 w 98"/>
                <a:gd name="T5" fmla="*/ 0 h 88"/>
                <a:gd name="T6" fmla="*/ 0 60000 65536"/>
                <a:gd name="T7" fmla="*/ 0 60000 65536"/>
                <a:gd name="T8" fmla="*/ 0 60000 65536"/>
                <a:gd name="T9" fmla="*/ 0 w 98"/>
                <a:gd name="T10" fmla="*/ 0 h 88"/>
                <a:gd name="T11" fmla="*/ 98 w 98"/>
                <a:gd name="T12" fmla="*/ 88 h 88"/>
              </a:gdLst>
              <a:ahLst/>
              <a:cxnLst>
                <a:cxn ang="T6">
                  <a:pos x="T0" y="T1"/>
                </a:cxn>
                <a:cxn ang="T7">
                  <a:pos x="T2" y="T3"/>
                </a:cxn>
                <a:cxn ang="T8">
                  <a:pos x="T4" y="T5"/>
                </a:cxn>
              </a:cxnLst>
              <a:rect l="T9" t="T10" r="T11" b="T12"/>
              <a:pathLst>
                <a:path w="98" h="88">
                  <a:moveTo>
                    <a:pt x="98" y="27"/>
                  </a:moveTo>
                  <a:cubicBezTo>
                    <a:pt x="90" y="43"/>
                    <a:pt x="69" y="88"/>
                    <a:pt x="37" y="48"/>
                  </a:cubicBezTo>
                  <a:cubicBezTo>
                    <a:pt x="0" y="0"/>
                    <a:pt x="68" y="0"/>
                    <a:pt x="76" y="0"/>
                  </a:cubicBezTo>
                </a:path>
              </a:pathLst>
            </a:custGeom>
            <a:noFill/>
            <a:ln w="6350" cap="rnd">
              <a:solidFill>
                <a:srgbClr val="FF6600"/>
              </a:solidFill>
              <a:prstDash val="sysDot"/>
              <a:miter lim="800000"/>
              <a:headEnd/>
              <a:tailEnd/>
            </a:ln>
          </p:spPr>
          <p:txBody>
            <a:bodyPr/>
            <a:lstStyle/>
            <a:p>
              <a:endParaRPr lang="en-US"/>
            </a:p>
          </p:txBody>
        </p:sp>
        <p:sp>
          <p:nvSpPr>
            <p:cNvPr id="41110" name="Freeform 13"/>
            <p:cNvSpPr>
              <a:spLocks noChangeAspect="1"/>
            </p:cNvSpPr>
            <p:nvPr/>
          </p:nvSpPr>
          <p:spPr bwMode="auto">
            <a:xfrm>
              <a:off x="1977" y="2693"/>
              <a:ext cx="140" cy="106"/>
            </a:xfrm>
            <a:custGeom>
              <a:avLst/>
              <a:gdLst>
                <a:gd name="T0" fmla="*/ 396 w 105"/>
                <a:gd name="T1" fmla="*/ 38 h 79"/>
                <a:gd name="T2" fmla="*/ 240 w 105"/>
                <a:gd name="T3" fmla="*/ 267 h 79"/>
                <a:gd name="T4" fmla="*/ 263 w 105"/>
                <a:gd name="T5" fmla="*/ 0 h 79"/>
                <a:gd name="T6" fmla="*/ 0 60000 65536"/>
                <a:gd name="T7" fmla="*/ 0 60000 65536"/>
                <a:gd name="T8" fmla="*/ 0 60000 65536"/>
                <a:gd name="T9" fmla="*/ 0 w 105"/>
                <a:gd name="T10" fmla="*/ 0 h 79"/>
                <a:gd name="T11" fmla="*/ 105 w 105"/>
                <a:gd name="T12" fmla="*/ 79 h 79"/>
              </a:gdLst>
              <a:ahLst/>
              <a:cxnLst>
                <a:cxn ang="T6">
                  <a:pos x="T0" y="T1"/>
                </a:cxn>
                <a:cxn ang="T7">
                  <a:pos x="T2" y="T3"/>
                </a:cxn>
                <a:cxn ang="T8">
                  <a:pos x="T4" y="T5"/>
                </a:cxn>
              </a:cxnLst>
              <a:rect l="T9" t="T10" r="T11" b="T12"/>
              <a:pathLst>
                <a:path w="105" h="79">
                  <a:moveTo>
                    <a:pt x="94" y="9"/>
                  </a:moveTo>
                  <a:cubicBezTo>
                    <a:pt x="94" y="27"/>
                    <a:pt x="105" y="79"/>
                    <a:pt x="57" y="61"/>
                  </a:cubicBezTo>
                  <a:cubicBezTo>
                    <a:pt x="0" y="40"/>
                    <a:pt x="54" y="5"/>
                    <a:pt x="62" y="0"/>
                  </a:cubicBezTo>
                </a:path>
              </a:pathLst>
            </a:custGeom>
            <a:noFill/>
            <a:ln w="6350" cap="rnd">
              <a:solidFill>
                <a:srgbClr val="FF6600"/>
              </a:solidFill>
              <a:prstDash val="sysDot"/>
              <a:miter lim="800000"/>
              <a:headEnd/>
              <a:tailEnd/>
            </a:ln>
          </p:spPr>
          <p:txBody>
            <a:bodyPr/>
            <a:lstStyle/>
            <a:p>
              <a:endParaRPr lang="en-US"/>
            </a:p>
          </p:txBody>
        </p:sp>
      </p:grpSp>
      <p:grpSp>
        <p:nvGrpSpPr>
          <p:cNvPr id="5" name="Group 4"/>
          <p:cNvGrpSpPr>
            <a:grpSpLocks noChangeAspect="1"/>
          </p:cNvGrpSpPr>
          <p:nvPr/>
        </p:nvGrpSpPr>
        <p:grpSpPr bwMode="auto">
          <a:xfrm>
            <a:off x="2227263" y="3532188"/>
            <a:ext cx="673100" cy="920750"/>
            <a:chOff x="1826" y="719"/>
            <a:chExt cx="2107" cy="2882"/>
          </a:xfrm>
        </p:grpSpPr>
        <p:sp>
          <p:nvSpPr>
            <p:cNvPr id="41092" name="Freeform 5"/>
            <p:cNvSpPr>
              <a:spLocks noChangeAspect="1"/>
            </p:cNvSpPr>
            <p:nvPr/>
          </p:nvSpPr>
          <p:spPr bwMode="auto">
            <a:xfrm>
              <a:off x="1826" y="1512"/>
              <a:ext cx="2107" cy="2089"/>
            </a:xfrm>
            <a:custGeom>
              <a:avLst/>
              <a:gdLst>
                <a:gd name="T0" fmla="*/ 336718 w 529"/>
                <a:gd name="T1" fmla="*/ 11095 h 524"/>
                <a:gd name="T2" fmla="*/ 370967 w 529"/>
                <a:gd name="T3" fmla="*/ 7104 h 524"/>
                <a:gd name="T4" fmla="*/ 390878 w 529"/>
                <a:gd name="T5" fmla="*/ 8105 h 524"/>
                <a:gd name="T6" fmla="*/ 416023 w 529"/>
                <a:gd name="T7" fmla="*/ 18183 h 524"/>
                <a:gd name="T8" fmla="*/ 435169 w 529"/>
                <a:gd name="T9" fmla="*/ 39161 h 524"/>
                <a:gd name="T10" fmla="*/ 447990 w 529"/>
                <a:gd name="T11" fmla="*/ 78561 h 524"/>
                <a:gd name="T12" fmla="*/ 452985 w 529"/>
                <a:gd name="T13" fmla="*/ 119755 h 524"/>
                <a:gd name="T14" fmla="*/ 451969 w 529"/>
                <a:gd name="T15" fmla="*/ 128816 h 524"/>
                <a:gd name="T16" fmla="*/ 441928 w 529"/>
                <a:gd name="T17" fmla="*/ 135905 h 524"/>
                <a:gd name="T18" fmla="*/ 443944 w 529"/>
                <a:gd name="T19" fmla="*/ 145979 h 524"/>
                <a:gd name="T20" fmla="*/ 462090 w 529"/>
                <a:gd name="T21" fmla="*/ 152066 h 524"/>
                <a:gd name="T22" fmla="*/ 483192 w 529"/>
                <a:gd name="T23" fmla="*/ 189194 h 524"/>
                <a:gd name="T24" fmla="*/ 504099 w 529"/>
                <a:gd name="T25" fmla="*/ 257884 h 524"/>
                <a:gd name="T26" fmla="*/ 514160 w 529"/>
                <a:gd name="T27" fmla="*/ 335428 h 524"/>
                <a:gd name="T28" fmla="*/ 509161 w 529"/>
                <a:gd name="T29" fmla="*/ 430916 h 524"/>
                <a:gd name="T30" fmla="*/ 473151 w 529"/>
                <a:gd name="T31" fmla="*/ 501372 h 524"/>
                <a:gd name="T32" fmla="*/ 383040 w 529"/>
                <a:gd name="T33" fmla="*/ 507455 h 524"/>
                <a:gd name="T34" fmla="*/ 166369 w 529"/>
                <a:gd name="T35" fmla="*/ 438020 h 524"/>
                <a:gd name="T36" fmla="*/ 73227 w 529"/>
                <a:gd name="T37" fmla="*/ 353356 h 524"/>
                <a:gd name="T38" fmla="*/ 52066 w 529"/>
                <a:gd name="T39" fmla="*/ 266754 h 524"/>
                <a:gd name="T40" fmla="*/ 59143 w 529"/>
                <a:gd name="T41" fmla="*/ 231644 h 524"/>
                <a:gd name="T42" fmla="*/ 23129 w 529"/>
                <a:gd name="T43" fmla="*/ 204339 h 524"/>
                <a:gd name="T44" fmla="*/ 11057 w 529"/>
                <a:gd name="T45" fmla="*/ 146995 h 524"/>
                <a:gd name="T46" fmla="*/ 19146 w 529"/>
                <a:gd name="T47" fmla="*/ 91689 h 524"/>
                <a:gd name="T48" fmla="*/ 46071 w 529"/>
                <a:gd name="T49" fmla="*/ 43215 h 524"/>
                <a:gd name="T50" fmla="*/ 101168 w 529"/>
                <a:gd name="T51" fmla="*/ 15145 h 524"/>
                <a:gd name="T52" fmla="*/ 143427 w 529"/>
                <a:gd name="T53" fmla="*/ 23250 h 524"/>
                <a:gd name="T54" fmla="*/ 157276 w 529"/>
                <a:gd name="T55" fmla="*/ 34345 h 524"/>
                <a:gd name="T56" fmla="*/ 150266 w 529"/>
                <a:gd name="T57" fmla="*/ 17166 h 524"/>
                <a:gd name="T58" fmla="*/ 130355 w 529"/>
                <a:gd name="T59" fmla="*/ 9121 h 524"/>
                <a:gd name="T60" fmla="*/ 99137 w 529"/>
                <a:gd name="T61" fmla="*/ 8105 h 524"/>
                <a:gd name="T62" fmla="*/ 56112 w 529"/>
                <a:gd name="T63" fmla="*/ 23250 h 524"/>
                <a:gd name="T64" fmla="*/ 24145 w 529"/>
                <a:gd name="T65" fmla="*/ 54306 h 524"/>
                <a:gd name="T66" fmla="*/ 6062 w 529"/>
                <a:gd name="T67" fmla="*/ 102831 h 524"/>
                <a:gd name="T68" fmla="*/ 1016 w 529"/>
                <a:gd name="T69" fmla="*/ 164162 h 524"/>
                <a:gd name="T70" fmla="*/ 14088 w 529"/>
                <a:gd name="T71" fmla="*/ 207377 h 524"/>
                <a:gd name="T72" fmla="*/ 36010 w 529"/>
                <a:gd name="T73" fmla="*/ 239689 h 524"/>
                <a:gd name="T74" fmla="*/ 42024 w 529"/>
                <a:gd name="T75" fmla="*/ 292025 h 524"/>
                <a:gd name="T76" fmla="*/ 73227 w 529"/>
                <a:gd name="T77" fmla="*/ 368565 h 524"/>
                <a:gd name="T78" fmla="*/ 158276 w 529"/>
                <a:gd name="T79" fmla="*/ 445045 h 524"/>
                <a:gd name="T80" fmla="*/ 340764 w 529"/>
                <a:gd name="T81" fmla="*/ 508476 h 524"/>
                <a:gd name="T82" fmla="*/ 432142 w 529"/>
                <a:gd name="T83" fmla="*/ 526655 h 524"/>
                <a:gd name="T84" fmla="*/ 496264 w 529"/>
                <a:gd name="T85" fmla="*/ 500415 h 524"/>
                <a:gd name="T86" fmla="*/ 527232 w 529"/>
                <a:gd name="T87" fmla="*/ 398859 h 524"/>
                <a:gd name="T88" fmla="*/ 518186 w 529"/>
                <a:gd name="T89" fmla="*/ 265738 h 524"/>
                <a:gd name="T90" fmla="*/ 487235 w 529"/>
                <a:gd name="T91" fmla="*/ 173283 h 524"/>
                <a:gd name="T92" fmla="*/ 473151 w 529"/>
                <a:gd name="T93" fmla="*/ 148016 h 524"/>
                <a:gd name="T94" fmla="*/ 463090 w 529"/>
                <a:gd name="T95" fmla="*/ 134904 h 524"/>
                <a:gd name="T96" fmla="*/ 461078 w 529"/>
                <a:gd name="T97" fmla="*/ 109872 h 524"/>
                <a:gd name="T98" fmla="*/ 455000 w 529"/>
                <a:gd name="T99" fmla="*/ 75527 h 524"/>
                <a:gd name="T100" fmla="*/ 443944 w 529"/>
                <a:gd name="T101" fmla="*/ 42199 h 524"/>
                <a:gd name="T102" fmla="*/ 421081 w 529"/>
                <a:gd name="T103" fmla="*/ 13112 h 524"/>
                <a:gd name="T104" fmla="*/ 386832 w 529"/>
                <a:gd name="T105" fmla="*/ 2033 h 524"/>
                <a:gd name="T106" fmla="*/ 351821 w 529"/>
                <a:gd name="T107" fmla="*/ 2033 h 524"/>
                <a:gd name="T108" fmla="*/ 336718 w 529"/>
                <a:gd name="T109" fmla="*/ 11095 h 5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9"/>
                <a:gd name="T166" fmla="*/ 0 h 524"/>
                <a:gd name="T167" fmla="*/ 529 w 529"/>
                <a:gd name="T168" fmla="*/ 524 h 5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9" h="524">
                  <a:moveTo>
                    <a:pt x="336" y="11"/>
                  </a:moveTo>
                  <a:cubicBezTo>
                    <a:pt x="340" y="12"/>
                    <a:pt x="361" y="7"/>
                    <a:pt x="370" y="7"/>
                  </a:cubicBezTo>
                  <a:cubicBezTo>
                    <a:pt x="380" y="7"/>
                    <a:pt x="383" y="6"/>
                    <a:pt x="390" y="8"/>
                  </a:cubicBezTo>
                  <a:cubicBezTo>
                    <a:pt x="398" y="10"/>
                    <a:pt x="408" y="13"/>
                    <a:pt x="415" y="18"/>
                  </a:cubicBezTo>
                  <a:cubicBezTo>
                    <a:pt x="423" y="23"/>
                    <a:pt x="429" y="30"/>
                    <a:pt x="434" y="39"/>
                  </a:cubicBezTo>
                  <a:cubicBezTo>
                    <a:pt x="439" y="49"/>
                    <a:pt x="444" y="64"/>
                    <a:pt x="447" y="78"/>
                  </a:cubicBezTo>
                  <a:cubicBezTo>
                    <a:pt x="450" y="91"/>
                    <a:pt x="451" y="111"/>
                    <a:pt x="452" y="119"/>
                  </a:cubicBezTo>
                  <a:cubicBezTo>
                    <a:pt x="452" y="128"/>
                    <a:pt x="452" y="126"/>
                    <a:pt x="451" y="128"/>
                  </a:cubicBezTo>
                  <a:cubicBezTo>
                    <a:pt x="449" y="131"/>
                    <a:pt x="442" y="132"/>
                    <a:pt x="441" y="135"/>
                  </a:cubicBezTo>
                  <a:cubicBezTo>
                    <a:pt x="440" y="138"/>
                    <a:pt x="440" y="142"/>
                    <a:pt x="443" y="145"/>
                  </a:cubicBezTo>
                  <a:cubicBezTo>
                    <a:pt x="446" y="148"/>
                    <a:pt x="454" y="144"/>
                    <a:pt x="461" y="151"/>
                  </a:cubicBezTo>
                  <a:cubicBezTo>
                    <a:pt x="467" y="158"/>
                    <a:pt x="475" y="171"/>
                    <a:pt x="482" y="188"/>
                  </a:cubicBezTo>
                  <a:cubicBezTo>
                    <a:pt x="489" y="205"/>
                    <a:pt x="498" y="231"/>
                    <a:pt x="503" y="256"/>
                  </a:cubicBezTo>
                  <a:cubicBezTo>
                    <a:pt x="508" y="280"/>
                    <a:pt x="512" y="305"/>
                    <a:pt x="513" y="333"/>
                  </a:cubicBezTo>
                  <a:cubicBezTo>
                    <a:pt x="514" y="362"/>
                    <a:pt x="515" y="400"/>
                    <a:pt x="508" y="428"/>
                  </a:cubicBezTo>
                  <a:cubicBezTo>
                    <a:pt x="501" y="455"/>
                    <a:pt x="493" y="485"/>
                    <a:pt x="472" y="498"/>
                  </a:cubicBezTo>
                  <a:cubicBezTo>
                    <a:pt x="451" y="511"/>
                    <a:pt x="432" y="514"/>
                    <a:pt x="382" y="504"/>
                  </a:cubicBezTo>
                  <a:cubicBezTo>
                    <a:pt x="331" y="493"/>
                    <a:pt x="218" y="461"/>
                    <a:pt x="166" y="435"/>
                  </a:cubicBezTo>
                  <a:cubicBezTo>
                    <a:pt x="115" y="410"/>
                    <a:pt x="93" y="380"/>
                    <a:pt x="73" y="351"/>
                  </a:cubicBezTo>
                  <a:cubicBezTo>
                    <a:pt x="54" y="323"/>
                    <a:pt x="54" y="285"/>
                    <a:pt x="52" y="265"/>
                  </a:cubicBezTo>
                  <a:cubicBezTo>
                    <a:pt x="49" y="245"/>
                    <a:pt x="63" y="241"/>
                    <a:pt x="59" y="230"/>
                  </a:cubicBezTo>
                  <a:cubicBezTo>
                    <a:pt x="54" y="220"/>
                    <a:pt x="31" y="217"/>
                    <a:pt x="23" y="203"/>
                  </a:cubicBezTo>
                  <a:cubicBezTo>
                    <a:pt x="15" y="188"/>
                    <a:pt x="12" y="165"/>
                    <a:pt x="11" y="146"/>
                  </a:cubicBezTo>
                  <a:cubicBezTo>
                    <a:pt x="10" y="128"/>
                    <a:pt x="13" y="108"/>
                    <a:pt x="19" y="91"/>
                  </a:cubicBezTo>
                  <a:cubicBezTo>
                    <a:pt x="25" y="74"/>
                    <a:pt x="32" y="56"/>
                    <a:pt x="46" y="43"/>
                  </a:cubicBezTo>
                  <a:cubicBezTo>
                    <a:pt x="60" y="31"/>
                    <a:pt x="85" y="18"/>
                    <a:pt x="101" y="15"/>
                  </a:cubicBezTo>
                  <a:cubicBezTo>
                    <a:pt x="117" y="12"/>
                    <a:pt x="134" y="19"/>
                    <a:pt x="143" y="23"/>
                  </a:cubicBezTo>
                  <a:cubicBezTo>
                    <a:pt x="153" y="26"/>
                    <a:pt x="155" y="29"/>
                    <a:pt x="157" y="34"/>
                  </a:cubicBezTo>
                  <a:cubicBezTo>
                    <a:pt x="159" y="39"/>
                    <a:pt x="151" y="22"/>
                    <a:pt x="150" y="17"/>
                  </a:cubicBezTo>
                  <a:cubicBezTo>
                    <a:pt x="149" y="14"/>
                    <a:pt x="138" y="11"/>
                    <a:pt x="130" y="9"/>
                  </a:cubicBezTo>
                  <a:cubicBezTo>
                    <a:pt x="121" y="8"/>
                    <a:pt x="111" y="6"/>
                    <a:pt x="99" y="8"/>
                  </a:cubicBezTo>
                  <a:cubicBezTo>
                    <a:pt x="87" y="10"/>
                    <a:pt x="69" y="15"/>
                    <a:pt x="56" y="23"/>
                  </a:cubicBezTo>
                  <a:cubicBezTo>
                    <a:pt x="44" y="31"/>
                    <a:pt x="33" y="41"/>
                    <a:pt x="24" y="54"/>
                  </a:cubicBezTo>
                  <a:cubicBezTo>
                    <a:pt x="16" y="67"/>
                    <a:pt x="9" y="84"/>
                    <a:pt x="6" y="102"/>
                  </a:cubicBezTo>
                  <a:cubicBezTo>
                    <a:pt x="2" y="120"/>
                    <a:pt x="0" y="145"/>
                    <a:pt x="1" y="163"/>
                  </a:cubicBezTo>
                  <a:cubicBezTo>
                    <a:pt x="3" y="180"/>
                    <a:pt x="8" y="193"/>
                    <a:pt x="14" y="206"/>
                  </a:cubicBezTo>
                  <a:cubicBezTo>
                    <a:pt x="20" y="219"/>
                    <a:pt x="31" y="224"/>
                    <a:pt x="36" y="238"/>
                  </a:cubicBezTo>
                  <a:cubicBezTo>
                    <a:pt x="41" y="252"/>
                    <a:pt x="36" y="269"/>
                    <a:pt x="42" y="290"/>
                  </a:cubicBezTo>
                  <a:cubicBezTo>
                    <a:pt x="48" y="312"/>
                    <a:pt x="54" y="341"/>
                    <a:pt x="73" y="366"/>
                  </a:cubicBezTo>
                  <a:cubicBezTo>
                    <a:pt x="92" y="391"/>
                    <a:pt x="114" y="418"/>
                    <a:pt x="158" y="442"/>
                  </a:cubicBezTo>
                  <a:cubicBezTo>
                    <a:pt x="203" y="465"/>
                    <a:pt x="294" y="492"/>
                    <a:pt x="340" y="505"/>
                  </a:cubicBezTo>
                  <a:cubicBezTo>
                    <a:pt x="385" y="519"/>
                    <a:pt x="405" y="524"/>
                    <a:pt x="431" y="523"/>
                  </a:cubicBezTo>
                  <a:cubicBezTo>
                    <a:pt x="457" y="521"/>
                    <a:pt x="479" y="518"/>
                    <a:pt x="495" y="497"/>
                  </a:cubicBezTo>
                  <a:cubicBezTo>
                    <a:pt x="510" y="476"/>
                    <a:pt x="522" y="435"/>
                    <a:pt x="526" y="396"/>
                  </a:cubicBezTo>
                  <a:cubicBezTo>
                    <a:pt x="529" y="357"/>
                    <a:pt x="524" y="302"/>
                    <a:pt x="517" y="264"/>
                  </a:cubicBezTo>
                  <a:cubicBezTo>
                    <a:pt x="510" y="227"/>
                    <a:pt x="494" y="192"/>
                    <a:pt x="486" y="172"/>
                  </a:cubicBezTo>
                  <a:cubicBezTo>
                    <a:pt x="479" y="152"/>
                    <a:pt x="476" y="153"/>
                    <a:pt x="472" y="147"/>
                  </a:cubicBezTo>
                  <a:cubicBezTo>
                    <a:pt x="468" y="140"/>
                    <a:pt x="464" y="140"/>
                    <a:pt x="462" y="134"/>
                  </a:cubicBezTo>
                  <a:cubicBezTo>
                    <a:pt x="460" y="128"/>
                    <a:pt x="461" y="119"/>
                    <a:pt x="460" y="109"/>
                  </a:cubicBezTo>
                  <a:cubicBezTo>
                    <a:pt x="459" y="99"/>
                    <a:pt x="457" y="86"/>
                    <a:pt x="454" y="75"/>
                  </a:cubicBezTo>
                  <a:cubicBezTo>
                    <a:pt x="451" y="64"/>
                    <a:pt x="448" y="53"/>
                    <a:pt x="443" y="42"/>
                  </a:cubicBezTo>
                  <a:cubicBezTo>
                    <a:pt x="437" y="32"/>
                    <a:pt x="430" y="19"/>
                    <a:pt x="420" y="13"/>
                  </a:cubicBezTo>
                  <a:cubicBezTo>
                    <a:pt x="411" y="6"/>
                    <a:pt x="398" y="3"/>
                    <a:pt x="386" y="2"/>
                  </a:cubicBezTo>
                  <a:cubicBezTo>
                    <a:pt x="375" y="0"/>
                    <a:pt x="360" y="1"/>
                    <a:pt x="351" y="2"/>
                  </a:cubicBezTo>
                  <a:cubicBezTo>
                    <a:pt x="348" y="5"/>
                    <a:pt x="340" y="7"/>
                    <a:pt x="336" y="11"/>
                  </a:cubicBezTo>
                </a:path>
              </a:pathLst>
            </a:custGeom>
            <a:solidFill>
              <a:srgbClr val="FFF5EE"/>
            </a:solidFill>
            <a:ln w="6350" cap="flat">
              <a:solidFill>
                <a:srgbClr val="FF6600"/>
              </a:solidFill>
              <a:prstDash val="solid"/>
              <a:miter lim="800000"/>
              <a:headEnd/>
              <a:tailEnd/>
            </a:ln>
          </p:spPr>
          <p:txBody>
            <a:bodyPr/>
            <a:lstStyle/>
            <a:p>
              <a:endParaRPr lang="en-US"/>
            </a:p>
          </p:txBody>
        </p:sp>
        <p:sp>
          <p:nvSpPr>
            <p:cNvPr id="41093" name="Freeform 6"/>
            <p:cNvSpPr>
              <a:spLocks noChangeAspect="1"/>
            </p:cNvSpPr>
            <p:nvPr/>
          </p:nvSpPr>
          <p:spPr bwMode="auto">
            <a:xfrm>
              <a:off x="2857" y="1568"/>
              <a:ext cx="821" cy="1674"/>
            </a:xfrm>
            <a:custGeom>
              <a:avLst/>
              <a:gdLst>
                <a:gd name="T0" fmla="*/ 56274 w 206"/>
                <a:gd name="T1" fmla="*/ 130755 h 420"/>
                <a:gd name="T2" fmla="*/ 59311 w 206"/>
                <a:gd name="T3" fmla="*/ 116570 h 420"/>
                <a:gd name="T4" fmla="*/ 27225 w 206"/>
                <a:gd name="T5" fmla="*/ 83513 h 420"/>
                <a:gd name="T6" fmla="*/ 9055 w 206"/>
                <a:gd name="T7" fmla="*/ 123657 h 420"/>
                <a:gd name="T8" fmla="*/ 23239 w 206"/>
                <a:gd name="T9" fmla="*/ 142848 h 420"/>
                <a:gd name="T10" fmla="*/ 40137 w 206"/>
                <a:gd name="T11" fmla="*/ 143864 h 420"/>
                <a:gd name="T12" fmla="*/ 33290 w 206"/>
                <a:gd name="T13" fmla="*/ 160003 h 420"/>
                <a:gd name="T14" fmla="*/ 10071 w 206"/>
                <a:gd name="T15" fmla="*/ 154937 h 420"/>
                <a:gd name="T16" fmla="*/ 55258 w 206"/>
                <a:gd name="T17" fmla="*/ 238449 h 420"/>
                <a:gd name="T18" fmla="*/ 65329 w 206"/>
                <a:gd name="T19" fmla="*/ 279610 h 420"/>
                <a:gd name="T20" fmla="*/ 86536 w 206"/>
                <a:gd name="T21" fmla="*/ 299797 h 420"/>
                <a:gd name="T22" fmla="*/ 102673 w 206"/>
                <a:gd name="T23" fmla="*/ 340958 h 420"/>
                <a:gd name="T24" fmla="*/ 111536 w 206"/>
                <a:gd name="T25" fmla="*/ 372238 h 420"/>
                <a:gd name="T26" fmla="*/ 128690 w 206"/>
                <a:gd name="T27" fmla="*/ 386363 h 420"/>
                <a:gd name="T28" fmla="*/ 132675 w 206"/>
                <a:gd name="T29" fmla="*/ 415351 h 420"/>
                <a:gd name="T30" fmla="*/ 168002 w 206"/>
                <a:gd name="T31" fmla="*/ 422454 h 420"/>
                <a:gd name="T32" fmla="*/ 197068 w 206"/>
                <a:gd name="T33" fmla="*/ 410349 h 420"/>
                <a:gd name="T34" fmla="*/ 200041 w 206"/>
                <a:gd name="T35" fmla="*/ 379324 h 420"/>
                <a:gd name="T36" fmla="*/ 205107 w 206"/>
                <a:gd name="T37" fmla="*/ 340958 h 420"/>
                <a:gd name="T38" fmla="*/ 199085 w 206"/>
                <a:gd name="T39" fmla="*/ 310886 h 420"/>
                <a:gd name="T40" fmla="*/ 205107 w 206"/>
                <a:gd name="T41" fmla="*/ 277573 h 420"/>
                <a:gd name="T42" fmla="*/ 198068 w 206"/>
                <a:gd name="T43" fmla="*/ 234460 h 420"/>
                <a:gd name="T44" fmla="*/ 187953 w 206"/>
                <a:gd name="T45" fmla="*/ 214268 h 420"/>
                <a:gd name="T46" fmla="*/ 176866 w 206"/>
                <a:gd name="T47" fmla="*/ 168042 h 420"/>
                <a:gd name="T48" fmla="*/ 153898 w 206"/>
                <a:gd name="T49" fmla="*/ 172091 h 420"/>
                <a:gd name="T50" fmla="*/ 154898 w 206"/>
                <a:gd name="T51" fmla="*/ 210219 h 420"/>
                <a:gd name="T52" fmla="*/ 147812 w 206"/>
                <a:gd name="T53" fmla="*/ 144865 h 420"/>
                <a:gd name="T54" fmla="*/ 174849 w 206"/>
                <a:gd name="T55" fmla="*/ 99667 h 420"/>
                <a:gd name="T56" fmla="*/ 165985 w 206"/>
                <a:gd name="T57" fmla="*/ 39128 h 420"/>
                <a:gd name="T58" fmla="*/ 118571 w 206"/>
                <a:gd name="T59" fmla="*/ 2033 h 420"/>
                <a:gd name="T60" fmla="*/ 50193 w 206"/>
                <a:gd name="T61" fmla="*/ 50216 h 420"/>
                <a:gd name="T62" fmla="*/ 85520 w 206"/>
                <a:gd name="T63" fmla="*/ 123657 h 420"/>
                <a:gd name="T64" fmla="*/ 119571 w 206"/>
                <a:gd name="T65" fmla="*/ 192044 h 420"/>
                <a:gd name="T66" fmla="*/ 108504 w 206"/>
                <a:gd name="T67" fmla="*/ 179939 h 420"/>
                <a:gd name="T68" fmla="*/ 84519 w 206"/>
                <a:gd name="T69" fmla="*/ 136762 h 420"/>
                <a:gd name="T70" fmla="*/ 68362 w 206"/>
                <a:gd name="T71" fmla="*/ 143864 h 420"/>
                <a:gd name="T72" fmla="*/ 51209 w 206"/>
                <a:gd name="T73" fmla="*/ 143864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
                <a:gd name="T112" fmla="*/ 0 h 420"/>
                <a:gd name="T113" fmla="*/ 206 w 206"/>
                <a:gd name="T114" fmla="*/ 420 h 4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 h="420">
                  <a:moveTo>
                    <a:pt x="48" y="132"/>
                  </a:moveTo>
                  <a:cubicBezTo>
                    <a:pt x="48" y="130"/>
                    <a:pt x="54" y="131"/>
                    <a:pt x="56" y="130"/>
                  </a:cubicBezTo>
                  <a:cubicBezTo>
                    <a:pt x="59" y="129"/>
                    <a:pt x="63" y="128"/>
                    <a:pt x="63" y="126"/>
                  </a:cubicBezTo>
                  <a:cubicBezTo>
                    <a:pt x="63" y="123"/>
                    <a:pt x="63" y="121"/>
                    <a:pt x="59" y="116"/>
                  </a:cubicBezTo>
                  <a:cubicBezTo>
                    <a:pt x="55" y="112"/>
                    <a:pt x="45" y="105"/>
                    <a:pt x="40" y="99"/>
                  </a:cubicBezTo>
                  <a:cubicBezTo>
                    <a:pt x="35" y="93"/>
                    <a:pt x="30" y="86"/>
                    <a:pt x="27" y="83"/>
                  </a:cubicBezTo>
                  <a:cubicBezTo>
                    <a:pt x="24" y="79"/>
                    <a:pt x="26" y="71"/>
                    <a:pt x="23" y="77"/>
                  </a:cubicBezTo>
                  <a:cubicBezTo>
                    <a:pt x="20" y="84"/>
                    <a:pt x="11" y="112"/>
                    <a:pt x="9" y="123"/>
                  </a:cubicBezTo>
                  <a:cubicBezTo>
                    <a:pt x="7" y="133"/>
                    <a:pt x="9" y="138"/>
                    <a:pt x="11" y="141"/>
                  </a:cubicBezTo>
                  <a:cubicBezTo>
                    <a:pt x="13" y="144"/>
                    <a:pt x="19" y="143"/>
                    <a:pt x="23" y="142"/>
                  </a:cubicBezTo>
                  <a:cubicBezTo>
                    <a:pt x="27" y="141"/>
                    <a:pt x="31" y="134"/>
                    <a:pt x="34" y="134"/>
                  </a:cubicBezTo>
                  <a:cubicBezTo>
                    <a:pt x="37" y="134"/>
                    <a:pt x="39" y="140"/>
                    <a:pt x="40" y="143"/>
                  </a:cubicBezTo>
                  <a:cubicBezTo>
                    <a:pt x="41" y="145"/>
                    <a:pt x="42" y="150"/>
                    <a:pt x="41" y="152"/>
                  </a:cubicBezTo>
                  <a:cubicBezTo>
                    <a:pt x="40" y="155"/>
                    <a:pt x="36" y="157"/>
                    <a:pt x="33" y="159"/>
                  </a:cubicBezTo>
                  <a:cubicBezTo>
                    <a:pt x="30" y="160"/>
                    <a:pt x="26" y="160"/>
                    <a:pt x="21" y="159"/>
                  </a:cubicBezTo>
                  <a:cubicBezTo>
                    <a:pt x="18" y="158"/>
                    <a:pt x="12" y="148"/>
                    <a:pt x="10" y="154"/>
                  </a:cubicBezTo>
                  <a:cubicBezTo>
                    <a:pt x="7" y="160"/>
                    <a:pt x="0" y="183"/>
                    <a:pt x="8" y="197"/>
                  </a:cubicBezTo>
                  <a:cubicBezTo>
                    <a:pt x="15" y="210"/>
                    <a:pt x="45" y="226"/>
                    <a:pt x="55" y="237"/>
                  </a:cubicBezTo>
                  <a:cubicBezTo>
                    <a:pt x="65" y="247"/>
                    <a:pt x="65" y="252"/>
                    <a:pt x="67" y="259"/>
                  </a:cubicBezTo>
                  <a:cubicBezTo>
                    <a:pt x="68" y="266"/>
                    <a:pt x="63" y="274"/>
                    <a:pt x="65" y="278"/>
                  </a:cubicBezTo>
                  <a:cubicBezTo>
                    <a:pt x="67" y="282"/>
                    <a:pt x="73" y="283"/>
                    <a:pt x="77" y="286"/>
                  </a:cubicBezTo>
                  <a:cubicBezTo>
                    <a:pt x="81" y="289"/>
                    <a:pt x="85" y="290"/>
                    <a:pt x="86" y="298"/>
                  </a:cubicBezTo>
                  <a:cubicBezTo>
                    <a:pt x="88" y="306"/>
                    <a:pt x="83" y="324"/>
                    <a:pt x="85" y="331"/>
                  </a:cubicBezTo>
                  <a:cubicBezTo>
                    <a:pt x="88" y="338"/>
                    <a:pt x="99" y="335"/>
                    <a:pt x="102" y="339"/>
                  </a:cubicBezTo>
                  <a:cubicBezTo>
                    <a:pt x="105" y="343"/>
                    <a:pt x="101" y="353"/>
                    <a:pt x="102" y="358"/>
                  </a:cubicBezTo>
                  <a:cubicBezTo>
                    <a:pt x="104" y="363"/>
                    <a:pt x="109" y="367"/>
                    <a:pt x="111" y="370"/>
                  </a:cubicBezTo>
                  <a:cubicBezTo>
                    <a:pt x="113" y="373"/>
                    <a:pt x="113" y="377"/>
                    <a:pt x="116" y="379"/>
                  </a:cubicBezTo>
                  <a:cubicBezTo>
                    <a:pt x="118" y="381"/>
                    <a:pt x="126" y="380"/>
                    <a:pt x="128" y="384"/>
                  </a:cubicBezTo>
                  <a:cubicBezTo>
                    <a:pt x="129" y="388"/>
                    <a:pt x="127" y="399"/>
                    <a:pt x="128" y="404"/>
                  </a:cubicBezTo>
                  <a:cubicBezTo>
                    <a:pt x="128" y="409"/>
                    <a:pt x="129" y="411"/>
                    <a:pt x="132" y="413"/>
                  </a:cubicBezTo>
                  <a:cubicBezTo>
                    <a:pt x="135" y="415"/>
                    <a:pt x="141" y="414"/>
                    <a:pt x="147" y="415"/>
                  </a:cubicBezTo>
                  <a:cubicBezTo>
                    <a:pt x="153" y="416"/>
                    <a:pt x="162" y="420"/>
                    <a:pt x="167" y="420"/>
                  </a:cubicBezTo>
                  <a:cubicBezTo>
                    <a:pt x="173" y="420"/>
                    <a:pt x="177" y="417"/>
                    <a:pt x="182" y="415"/>
                  </a:cubicBezTo>
                  <a:cubicBezTo>
                    <a:pt x="186" y="414"/>
                    <a:pt x="194" y="412"/>
                    <a:pt x="196" y="408"/>
                  </a:cubicBezTo>
                  <a:cubicBezTo>
                    <a:pt x="198" y="404"/>
                    <a:pt x="193" y="397"/>
                    <a:pt x="194" y="392"/>
                  </a:cubicBezTo>
                  <a:cubicBezTo>
                    <a:pt x="194" y="387"/>
                    <a:pt x="198" y="382"/>
                    <a:pt x="199" y="377"/>
                  </a:cubicBezTo>
                  <a:cubicBezTo>
                    <a:pt x="201" y="372"/>
                    <a:pt x="203" y="370"/>
                    <a:pt x="204" y="363"/>
                  </a:cubicBezTo>
                  <a:cubicBezTo>
                    <a:pt x="205" y="357"/>
                    <a:pt x="206" y="345"/>
                    <a:pt x="204" y="339"/>
                  </a:cubicBezTo>
                  <a:cubicBezTo>
                    <a:pt x="202" y="334"/>
                    <a:pt x="194" y="334"/>
                    <a:pt x="193" y="329"/>
                  </a:cubicBezTo>
                  <a:cubicBezTo>
                    <a:pt x="192" y="324"/>
                    <a:pt x="198" y="318"/>
                    <a:pt x="198" y="309"/>
                  </a:cubicBezTo>
                  <a:cubicBezTo>
                    <a:pt x="198" y="301"/>
                    <a:pt x="188" y="282"/>
                    <a:pt x="190" y="277"/>
                  </a:cubicBezTo>
                  <a:cubicBezTo>
                    <a:pt x="191" y="271"/>
                    <a:pt x="203" y="281"/>
                    <a:pt x="204" y="276"/>
                  </a:cubicBezTo>
                  <a:cubicBezTo>
                    <a:pt x="205" y="272"/>
                    <a:pt x="196" y="258"/>
                    <a:pt x="195" y="251"/>
                  </a:cubicBezTo>
                  <a:cubicBezTo>
                    <a:pt x="194" y="244"/>
                    <a:pt x="198" y="238"/>
                    <a:pt x="197" y="233"/>
                  </a:cubicBezTo>
                  <a:cubicBezTo>
                    <a:pt x="197" y="228"/>
                    <a:pt x="195" y="225"/>
                    <a:pt x="193" y="222"/>
                  </a:cubicBezTo>
                  <a:cubicBezTo>
                    <a:pt x="191" y="218"/>
                    <a:pt x="188" y="218"/>
                    <a:pt x="187" y="213"/>
                  </a:cubicBezTo>
                  <a:cubicBezTo>
                    <a:pt x="186" y="208"/>
                    <a:pt x="190" y="197"/>
                    <a:pt x="188" y="189"/>
                  </a:cubicBezTo>
                  <a:cubicBezTo>
                    <a:pt x="186" y="182"/>
                    <a:pt x="181" y="173"/>
                    <a:pt x="176" y="167"/>
                  </a:cubicBezTo>
                  <a:cubicBezTo>
                    <a:pt x="171" y="161"/>
                    <a:pt x="164" y="155"/>
                    <a:pt x="160" y="155"/>
                  </a:cubicBezTo>
                  <a:cubicBezTo>
                    <a:pt x="156" y="156"/>
                    <a:pt x="154" y="164"/>
                    <a:pt x="153" y="171"/>
                  </a:cubicBezTo>
                  <a:cubicBezTo>
                    <a:pt x="151" y="177"/>
                    <a:pt x="154" y="189"/>
                    <a:pt x="154" y="195"/>
                  </a:cubicBezTo>
                  <a:cubicBezTo>
                    <a:pt x="154" y="201"/>
                    <a:pt x="155" y="212"/>
                    <a:pt x="154" y="209"/>
                  </a:cubicBezTo>
                  <a:cubicBezTo>
                    <a:pt x="152" y="206"/>
                    <a:pt x="145" y="188"/>
                    <a:pt x="144" y="177"/>
                  </a:cubicBezTo>
                  <a:cubicBezTo>
                    <a:pt x="143" y="166"/>
                    <a:pt x="143" y="153"/>
                    <a:pt x="147" y="144"/>
                  </a:cubicBezTo>
                  <a:cubicBezTo>
                    <a:pt x="150" y="136"/>
                    <a:pt x="160" y="132"/>
                    <a:pt x="165" y="124"/>
                  </a:cubicBezTo>
                  <a:cubicBezTo>
                    <a:pt x="169" y="116"/>
                    <a:pt x="173" y="108"/>
                    <a:pt x="174" y="99"/>
                  </a:cubicBezTo>
                  <a:cubicBezTo>
                    <a:pt x="176" y="90"/>
                    <a:pt x="175" y="80"/>
                    <a:pt x="174" y="71"/>
                  </a:cubicBezTo>
                  <a:cubicBezTo>
                    <a:pt x="172" y="61"/>
                    <a:pt x="170" y="48"/>
                    <a:pt x="165" y="39"/>
                  </a:cubicBezTo>
                  <a:cubicBezTo>
                    <a:pt x="161" y="30"/>
                    <a:pt x="153" y="22"/>
                    <a:pt x="145" y="16"/>
                  </a:cubicBezTo>
                  <a:cubicBezTo>
                    <a:pt x="138" y="10"/>
                    <a:pt x="131" y="3"/>
                    <a:pt x="118" y="2"/>
                  </a:cubicBezTo>
                  <a:cubicBezTo>
                    <a:pt x="106" y="0"/>
                    <a:pt x="81" y="0"/>
                    <a:pt x="70" y="8"/>
                  </a:cubicBezTo>
                  <a:cubicBezTo>
                    <a:pt x="59" y="16"/>
                    <a:pt x="51" y="36"/>
                    <a:pt x="50" y="50"/>
                  </a:cubicBezTo>
                  <a:cubicBezTo>
                    <a:pt x="48" y="63"/>
                    <a:pt x="55" y="79"/>
                    <a:pt x="61" y="91"/>
                  </a:cubicBezTo>
                  <a:cubicBezTo>
                    <a:pt x="67" y="103"/>
                    <a:pt x="76" y="112"/>
                    <a:pt x="85" y="123"/>
                  </a:cubicBezTo>
                  <a:cubicBezTo>
                    <a:pt x="93" y="134"/>
                    <a:pt x="105" y="146"/>
                    <a:pt x="110" y="157"/>
                  </a:cubicBezTo>
                  <a:cubicBezTo>
                    <a:pt x="116" y="169"/>
                    <a:pt x="118" y="181"/>
                    <a:pt x="119" y="191"/>
                  </a:cubicBezTo>
                  <a:cubicBezTo>
                    <a:pt x="121" y="200"/>
                    <a:pt x="121" y="215"/>
                    <a:pt x="119" y="213"/>
                  </a:cubicBezTo>
                  <a:cubicBezTo>
                    <a:pt x="117" y="212"/>
                    <a:pt x="112" y="190"/>
                    <a:pt x="108" y="179"/>
                  </a:cubicBezTo>
                  <a:cubicBezTo>
                    <a:pt x="103" y="167"/>
                    <a:pt x="94" y="151"/>
                    <a:pt x="90" y="144"/>
                  </a:cubicBezTo>
                  <a:cubicBezTo>
                    <a:pt x="86" y="138"/>
                    <a:pt x="87" y="139"/>
                    <a:pt x="84" y="136"/>
                  </a:cubicBezTo>
                  <a:cubicBezTo>
                    <a:pt x="82" y="134"/>
                    <a:pt x="77" y="129"/>
                    <a:pt x="75" y="130"/>
                  </a:cubicBezTo>
                  <a:cubicBezTo>
                    <a:pt x="72" y="131"/>
                    <a:pt x="71" y="140"/>
                    <a:pt x="68" y="143"/>
                  </a:cubicBezTo>
                  <a:cubicBezTo>
                    <a:pt x="65" y="146"/>
                    <a:pt x="59" y="148"/>
                    <a:pt x="56" y="148"/>
                  </a:cubicBezTo>
                  <a:cubicBezTo>
                    <a:pt x="53" y="148"/>
                    <a:pt x="52" y="145"/>
                    <a:pt x="51" y="143"/>
                  </a:cubicBezTo>
                  <a:cubicBezTo>
                    <a:pt x="49" y="140"/>
                    <a:pt x="47" y="135"/>
                    <a:pt x="48" y="132"/>
                  </a:cubicBezTo>
                </a:path>
              </a:pathLst>
            </a:custGeom>
            <a:solidFill>
              <a:srgbClr val="FF99CC"/>
            </a:solidFill>
            <a:ln w="6350" cap="flat">
              <a:solidFill>
                <a:srgbClr val="FF6600"/>
              </a:solidFill>
              <a:prstDash val="solid"/>
              <a:miter lim="800000"/>
              <a:headEnd/>
              <a:tailEnd/>
            </a:ln>
          </p:spPr>
          <p:txBody>
            <a:bodyPr/>
            <a:lstStyle/>
            <a:p>
              <a:endParaRPr lang="en-US"/>
            </a:p>
          </p:txBody>
        </p:sp>
        <p:sp>
          <p:nvSpPr>
            <p:cNvPr id="41094" name="Freeform 7"/>
            <p:cNvSpPr>
              <a:spLocks noChangeAspect="1"/>
            </p:cNvSpPr>
            <p:nvPr/>
          </p:nvSpPr>
          <p:spPr bwMode="auto">
            <a:xfrm>
              <a:off x="2356" y="719"/>
              <a:ext cx="939" cy="1168"/>
            </a:xfrm>
            <a:custGeom>
              <a:avLst/>
              <a:gdLst>
                <a:gd name="T0" fmla="*/ 52906 w 236"/>
                <a:gd name="T1" fmla="*/ 294938 h 293"/>
                <a:gd name="T2" fmla="*/ 22051 w 236"/>
                <a:gd name="T3" fmla="*/ 228561 h 293"/>
                <a:gd name="T4" fmla="*/ 3024 w 236"/>
                <a:gd name="T5" fmla="*/ 169209 h 293"/>
                <a:gd name="T6" fmla="*/ 3024 w 236"/>
                <a:gd name="T7" fmla="*/ 106802 h 293"/>
                <a:gd name="T8" fmla="*/ 21040 w 236"/>
                <a:gd name="T9" fmla="*/ 65376 h 293"/>
                <a:gd name="T10" fmla="*/ 45864 w 236"/>
                <a:gd name="T11" fmla="*/ 43208 h 293"/>
                <a:gd name="T12" fmla="*/ 71682 w 236"/>
                <a:gd name="T13" fmla="*/ 28255 h 293"/>
                <a:gd name="T14" fmla="*/ 69908 w 236"/>
                <a:gd name="T15" fmla="*/ 10074 h 293"/>
                <a:gd name="T16" fmla="*/ 91708 w 236"/>
                <a:gd name="T17" fmla="*/ 2033 h 293"/>
                <a:gd name="T18" fmla="*/ 99765 w 236"/>
                <a:gd name="T19" fmla="*/ 21215 h 293"/>
                <a:gd name="T20" fmla="*/ 118541 w 236"/>
                <a:gd name="T21" fmla="*/ 21215 h 293"/>
                <a:gd name="T22" fmla="*/ 125540 w 236"/>
                <a:gd name="T23" fmla="*/ 6087 h 293"/>
                <a:gd name="T24" fmla="*/ 145629 w 236"/>
                <a:gd name="T25" fmla="*/ 9121 h 293"/>
                <a:gd name="T26" fmla="*/ 146643 w 236"/>
                <a:gd name="T27" fmla="*/ 25281 h 293"/>
                <a:gd name="T28" fmla="*/ 157661 w 236"/>
                <a:gd name="T29" fmla="*/ 27302 h 293"/>
                <a:gd name="T30" fmla="*/ 163645 w 236"/>
                <a:gd name="T31" fmla="*/ 14128 h 293"/>
                <a:gd name="T32" fmla="*/ 184430 w 236"/>
                <a:gd name="T33" fmla="*/ 20215 h 293"/>
                <a:gd name="T34" fmla="*/ 183419 w 236"/>
                <a:gd name="T35" fmla="*/ 40158 h 293"/>
                <a:gd name="T36" fmla="*/ 215302 w 236"/>
                <a:gd name="T37" fmla="*/ 70443 h 293"/>
                <a:gd name="T38" fmla="*/ 231288 w 236"/>
                <a:gd name="T39" fmla="*/ 98762 h 293"/>
                <a:gd name="T40" fmla="*/ 234312 w 236"/>
                <a:gd name="T41" fmla="*/ 130816 h 293"/>
                <a:gd name="T42" fmla="*/ 132586 w 236"/>
                <a:gd name="T43" fmla="*/ 125745 h 293"/>
                <a:gd name="T44" fmla="*/ 113762 w 236"/>
                <a:gd name="T45" fmla="*/ 181299 h 293"/>
                <a:gd name="T46" fmla="*/ 52906 w 236"/>
                <a:gd name="T47" fmla="*/ 294938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6"/>
                <a:gd name="T73" fmla="*/ 0 h 293"/>
                <a:gd name="T74" fmla="*/ 236 w 236"/>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6" h="293">
                  <a:moveTo>
                    <a:pt x="53" y="293"/>
                  </a:moveTo>
                  <a:cubicBezTo>
                    <a:pt x="44" y="275"/>
                    <a:pt x="30" y="248"/>
                    <a:pt x="22" y="227"/>
                  </a:cubicBezTo>
                  <a:cubicBezTo>
                    <a:pt x="13" y="206"/>
                    <a:pt x="6" y="188"/>
                    <a:pt x="3" y="168"/>
                  </a:cubicBezTo>
                  <a:cubicBezTo>
                    <a:pt x="0" y="148"/>
                    <a:pt x="0" y="124"/>
                    <a:pt x="3" y="106"/>
                  </a:cubicBezTo>
                  <a:cubicBezTo>
                    <a:pt x="6" y="89"/>
                    <a:pt x="14" y="76"/>
                    <a:pt x="21" y="65"/>
                  </a:cubicBezTo>
                  <a:cubicBezTo>
                    <a:pt x="28" y="54"/>
                    <a:pt x="38" y="49"/>
                    <a:pt x="46" y="43"/>
                  </a:cubicBezTo>
                  <a:cubicBezTo>
                    <a:pt x="55" y="37"/>
                    <a:pt x="68" y="33"/>
                    <a:pt x="72" y="28"/>
                  </a:cubicBezTo>
                  <a:cubicBezTo>
                    <a:pt x="76" y="22"/>
                    <a:pt x="67" y="14"/>
                    <a:pt x="70" y="10"/>
                  </a:cubicBezTo>
                  <a:cubicBezTo>
                    <a:pt x="73" y="5"/>
                    <a:pt x="88" y="0"/>
                    <a:pt x="92" y="2"/>
                  </a:cubicBezTo>
                  <a:cubicBezTo>
                    <a:pt x="97" y="4"/>
                    <a:pt x="95" y="18"/>
                    <a:pt x="100" y="21"/>
                  </a:cubicBezTo>
                  <a:cubicBezTo>
                    <a:pt x="104" y="25"/>
                    <a:pt x="115" y="24"/>
                    <a:pt x="119" y="21"/>
                  </a:cubicBezTo>
                  <a:cubicBezTo>
                    <a:pt x="124" y="19"/>
                    <a:pt x="121" y="8"/>
                    <a:pt x="126" y="6"/>
                  </a:cubicBezTo>
                  <a:cubicBezTo>
                    <a:pt x="130" y="4"/>
                    <a:pt x="142" y="6"/>
                    <a:pt x="146" y="9"/>
                  </a:cubicBezTo>
                  <a:cubicBezTo>
                    <a:pt x="149" y="12"/>
                    <a:pt x="145" y="22"/>
                    <a:pt x="147" y="25"/>
                  </a:cubicBezTo>
                  <a:cubicBezTo>
                    <a:pt x="149" y="28"/>
                    <a:pt x="155" y="29"/>
                    <a:pt x="158" y="27"/>
                  </a:cubicBezTo>
                  <a:cubicBezTo>
                    <a:pt x="161" y="25"/>
                    <a:pt x="160" y="15"/>
                    <a:pt x="164" y="14"/>
                  </a:cubicBezTo>
                  <a:cubicBezTo>
                    <a:pt x="169" y="13"/>
                    <a:pt x="182" y="16"/>
                    <a:pt x="185" y="20"/>
                  </a:cubicBezTo>
                  <a:cubicBezTo>
                    <a:pt x="188" y="25"/>
                    <a:pt x="178" y="32"/>
                    <a:pt x="184" y="40"/>
                  </a:cubicBezTo>
                  <a:cubicBezTo>
                    <a:pt x="189" y="48"/>
                    <a:pt x="208" y="59"/>
                    <a:pt x="216" y="70"/>
                  </a:cubicBezTo>
                  <a:cubicBezTo>
                    <a:pt x="225" y="80"/>
                    <a:pt x="228" y="88"/>
                    <a:pt x="232" y="98"/>
                  </a:cubicBezTo>
                  <a:cubicBezTo>
                    <a:pt x="235" y="108"/>
                    <a:pt x="236" y="122"/>
                    <a:pt x="235" y="130"/>
                  </a:cubicBezTo>
                  <a:cubicBezTo>
                    <a:pt x="171" y="142"/>
                    <a:pt x="165" y="133"/>
                    <a:pt x="133" y="125"/>
                  </a:cubicBezTo>
                  <a:cubicBezTo>
                    <a:pt x="111" y="100"/>
                    <a:pt x="94" y="149"/>
                    <a:pt x="114" y="180"/>
                  </a:cubicBezTo>
                  <a:cubicBezTo>
                    <a:pt x="100" y="207"/>
                    <a:pt x="69" y="264"/>
                    <a:pt x="53" y="293"/>
                  </a:cubicBezTo>
                </a:path>
              </a:pathLst>
            </a:custGeom>
            <a:solidFill>
              <a:srgbClr val="FF99CC"/>
            </a:solidFill>
            <a:ln w="6350" cap="flat">
              <a:solidFill>
                <a:srgbClr val="FF6600"/>
              </a:solidFill>
              <a:prstDash val="solid"/>
              <a:miter lim="800000"/>
              <a:headEnd/>
              <a:tailEnd/>
            </a:ln>
          </p:spPr>
          <p:txBody>
            <a:bodyPr/>
            <a:lstStyle/>
            <a:p>
              <a:endParaRPr lang="en-US"/>
            </a:p>
          </p:txBody>
        </p:sp>
        <p:sp>
          <p:nvSpPr>
            <p:cNvPr id="41095" name="Freeform 8"/>
            <p:cNvSpPr>
              <a:spLocks noChangeAspect="1"/>
            </p:cNvSpPr>
            <p:nvPr/>
          </p:nvSpPr>
          <p:spPr bwMode="auto">
            <a:xfrm>
              <a:off x="1920" y="1607"/>
              <a:ext cx="1343" cy="1766"/>
            </a:xfrm>
            <a:custGeom>
              <a:avLst/>
              <a:gdLst>
                <a:gd name="T0" fmla="*/ 144745 w 337"/>
                <a:gd name="T1" fmla="*/ 115675 h 443"/>
                <a:gd name="T2" fmla="*/ 144745 w 337"/>
                <a:gd name="T3" fmla="*/ 209377 h 443"/>
                <a:gd name="T4" fmla="*/ 133674 w 337"/>
                <a:gd name="T5" fmla="*/ 215396 h 443"/>
                <a:gd name="T6" fmla="*/ 124624 w 337"/>
                <a:gd name="T7" fmla="*/ 124736 h 443"/>
                <a:gd name="T8" fmla="*/ 131642 w 337"/>
                <a:gd name="T9" fmla="*/ 43209 h 443"/>
                <a:gd name="T10" fmla="*/ 73419 w 337"/>
                <a:gd name="T11" fmla="*/ 1017 h 443"/>
                <a:gd name="T12" fmla="*/ 34049 w 337"/>
                <a:gd name="T13" fmla="*/ 27303 h 443"/>
                <a:gd name="T14" fmla="*/ 4049 w 337"/>
                <a:gd name="T15" fmla="*/ 75519 h 443"/>
                <a:gd name="T16" fmla="*/ 3033 w 337"/>
                <a:gd name="T17" fmla="*/ 118729 h 443"/>
                <a:gd name="T18" fmla="*/ 13103 w 337"/>
                <a:gd name="T19" fmla="*/ 150018 h 443"/>
                <a:gd name="T20" fmla="*/ 47152 w 337"/>
                <a:gd name="T21" fmla="*/ 190178 h 443"/>
                <a:gd name="T22" fmla="*/ 106456 w 337"/>
                <a:gd name="T23" fmla="*/ 229588 h 443"/>
                <a:gd name="T24" fmla="*/ 103419 w 337"/>
                <a:gd name="T25" fmla="*/ 245737 h 443"/>
                <a:gd name="T26" fmla="*/ 69370 w 337"/>
                <a:gd name="T27" fmla="*/ 215396 h 443"/>
                <a:gd name="T28" fmla="*/ 58287 w 337"/>
                <a:gd name="T29" fmla="*/ 248787 h 443"/>
                <a:gd name="T30" fmla="*/ 62272 w 337"/>
                <a:gd name="T31" fmla="*/ 297003 h 443"/>
                <a:gd name="T32" fmla="*/ 86522 w 337"/>
                <a:gd name="T33" fmla="*/ 330310 h 443"/>
                <a:gd name="T34" fmla="*/ 104435 w 337"/>
                <a:gd name="T35" fmla="*/ 361428 h 443"/>
                <a:gd name="T36" fmla="*/ 130626 w 337"/>
                <a:gd name="T37" fmla="*/ 379606 h 443"/>
                <a:gd name="T38" fmla="*/ 157908 w 337"/>
                <a:gd name="T39" fmla="*/ 393734 h 443"/>
                <a:gd name="T40" fmla="*/ 189929 w 337"/>
                <a:gd name="T41" fmla="*/ 401779 h 443"/>
                <a:gd name="T42" fmla="*/ 207081 w 337"/>
                <a:gd name="T43" fmla="*/ 419702 h 443"/>
                <a:gd name="T44" fmla="*/ 248164 w 337"/>
                <a:gd name="T45" fmla="*/ 432877 h 443"/>
                <a:gd name="T46" fmla="*/ 285501 w 337"/>
                <a:gd name="T47" fmla="*/ 437948 h 443"/>
                <a:gd name="T48" fmla="*/ 327652 w 337"/>
                <a:gd name="T49" fmla="*/ 446005 h 443"/>
                <a:gd name="T50" fmla="*/ 338739 w 337"/>
                <a:gd name="T51" fmla="*/ 433894 h 443"/>
                <a:gd name="T52" fmla="*/ 328668 w 337"/>
                <a:gd name="T53" fmla="*/ 421739 h 443"/>
                <a:gd name="T54" fmla="*/ 312532 w 337"/>
                <a:gd name="T55" fmla="*/ 407862 h 443"/>
                <a:gd name="T56" fmla="*/ 299621 w 337"/>
                <a:gd name="T57" fmla="*/ 392718 h 443"/>
                <a:gd name="T58" fmla="*/ 264300 w 337"/>
                <a:gd name="T59" fmla="*/ 343246 h 443"/>
                <a:gd name="T60" fmla="*/ 254229 w 337"/>
                <a:gd name="T61" fmla="*/ 302058 h 443"/>
                <a:gd name="T62" fmla="*/ 241130 w 337"/>
                <a:gd name="T63" fmla="*/ 277804 h 443"/>
                <a:gd name="T64" fmla="*/ 235316 w 337"/>
                <a:gd name="T65" fmla="*/ 237629 h 443"/>
                <a:gd name="T66" fmla="*/ 223229 w 337"/>
                <a:gd name="T67" fmla="*/ 165163 h 443"/>
                <a:gd name="T68" fmla="*/ 161897 w 337"/>
                <a:gd name="T69" fmla="*/ 71465 h 4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7"/>
                <a:gd name="T106" fmla="*/ 0 h 443"/>
                <a:gd name="T107" fmla="*/ 337 w 337"/>
                <a:gd name="T108" fmla="*/ 443 h 4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7" h="443">
                  <a:moveTo>
                    <a:pt x="162" y="72"/>
                  </a:moveTo>
                  <a:cubicBezTo>
                    <a:pt x="159" y="80"/>
                    <a:pt x="148" y="99"/>
                    <a:pt x="144" y="115"/>
                  </a:cubicBezTo>
                  <a:cubicBezTo>
                    <a:pt x="140" y="131"/>
                    <a:pt x="136" y="155"/>
                    <a:pt x="136" y="170"/>
                  </a:cubicBezTo>
                  <a:cubicBezTo>
                    <a:pt x="136" y="186"/>
                    <a:pt x="140" y="196"/>
                    <a:pt x="144" y="208"/>
                  </a:cubicBezTo>
                  <a:cubicBezTo>
                    <a:pt x="148" y="220"/>
                    <a:pt x="159" y="243"/>
                    <a:pt x="157" y="244"/>
                  </a:cubicBezTo>
                  <a:cubicBezTo>
                    <a:pt x="156" y="245"/>
                    <a:pt x="139" y="226"/>
                    <a:pt x="133" y="214"/>
                  </a:cubicBezTo>
                  <a:cubicBezTo>
                    <a:pt x="128" y="201"/>
                    <a:pt x="124" y="186"/>
                    <a:pt x="122" y="171"/>
                  </a:cubicBezTo>
                  <a:cubicBezTo>
                    <a:pt x="121" y="156"/>
                    <a:pt x="123" y="141"/>
                    <a:pt x="124" y="124"/>
                  </a:cubicBezTo>
                  <a:cubicBezTo>
                    <a:pt x="126" y="108"/>
                    <a:pt x="132" y="87"/>
                    <a:pt x="133" y="73"/>
                  </a:cubicBezTo>
                  <a:cubicBezTo>
                    <a:pt x="134" y="60"/>
                    <a:pt x="135" y="54"/>
                    <a:pt x="131" y="43"/>
                  </a:cubicBezTo>
                  <a:cubicBezTo>
                    <a:pt x="128" y="33"/>
                    <a:pt x="122" y="17"/>
                    <a:pt x="112" y="10"/>
                  </a:cubicBezTo>
                  <a:cubicBezTo>
                    <a:pt x="102" y="2"/>
                    <a:pt x="84" y="0"/>
                    <a:pt x="73" y="1"/>
                  </a:cubicBezTo>
                  <a:cubicBezTo>
                    <a:pt x="62" y="1"/>
                    <a:pt x="53" y="9"/>
                    <a:pt x="47" y="13"/>
                  </a:cubicBezTo>
                  <a:cubicBezTo>
                    <a:pt x="40" y="18"/>
                    <a:pt x="38" y="21"/>
                    <a:pt x="34" y="27"/>
                  </a:cubicBezTo>
                  <a:cubicBezTo>
                    <a:pt x="29" y="34"/>
                    <a:pt x="24" y="46"/>
                    <a:pt x="19" y="54"/>
                  </a:cubicBezTo>
                  <a:cubicBezTo>
                    <a:pt x="14" y="62"/>
                    <a:pt x="6" y="68"/>
                    <a:pt x="4" y="75"/>
                  </a:cubicBezTo>
                  <a:cubicBezTo>
                    <a:pt x="1" y="83"/>
                    <a:pt x="0" y="90"/>
                    <a:pt x="0" y="97"/>
                  </a:cubicBezTo>
                  <a:cubicBezTo>
                    <a:pt x="0" y="104"/>
                    <a:pt x="1" y="112"/>
                    <a:pt x="3" y="118"/>
                  </a:cubicBezTo>
                  <a:cubicBezTo>
                    <a:pt x="5" y="124"/>
                    <a:pt x="10" y="130"/>
                    <a:pt x="12" y="135"/>
                  </a:cubicBezTo>
                  <a:cubicBezTo>
                    <a:pt x="13" y="140"/>
                    <a:pt x="11" y="143"/>
                    <a:pt x="13" y="149"/>
                  </a:cubicBezTo>
                  <a:cubicBezTo>
                    <a:pt x="16" y="154"/>
                    <a:pt x="21" y="161"/>
                    <a:pt x="26" y="167"/>
                  </a:cubicBezTo>
                  <a:cubicBezTo>
                    <a:pt x="32" y="174"/>
                    <a:pt x="38" y="183"/>
                    <a:pt x="47" y="189"/>
                  </a:cubicBezTo>
                  <a:cubicBezTo>
                    <a:pt x="56" y="194"/>
                    <a:pt x="69" y="195"/>
                    <a:pt x="79" y="201"/>
                  </a:cubicBezTo>
                  <a:cubicBezTo>
                    <a:pt x="88" y="208"/>
                    <a:pt x="101" y="220"/>
                    <a:pt x="106" y="228"/>
                  </a:cubicBezTo>
                  <a:cubicBezTo>
                    <a:pt x="111" y="236"/>
                    <a:pt x="108" y="248"/>
                    <a:pt x="108" y="250"/>
                  </a:cubicBezTo>
                  <a:cubicBezTo>
                    <a:pt x="107" y="253"/>
                    <a:pt x="106" y="248"/>
                    <a:pt x="103" y="244"/>
                  </a:cubicBezTo>
                  <a:cubicBezTo>
                    <a:pt x="100" y="240"/>
                    <a:pt x="95" y="232"/>
                    <a:pt x="90" y="227"/>
                  </a:cubicBezTo>
                  <a:cubicBezTo>
                    <a:pt x="84" y="222"/>
                    <a:pt x="74" y="215"/>
                    <a:pt x="69" y="214"/>
                  </a:cubicBezTo>
                  <a:cubicBezTo>
                    <a:pt x="63" y="213"/>
                    <a:pt x="60" y="214"/>
                    <a:pt x="58" y="219"/>
                  </a:cubicBezTo>
                  <a:cubicBezTo>
                    <a:pt x="56" y="225"/>
                    <a:pt x="58" y="238"/>
                    <a:pt x="58" y="247"/>
                  </a:cubicBezTo>
                  <a:cubicBezTo>
                    <a:pt x="59" y="256"/>
                    <a:pt x="62" y="263"/>
                    <a:pt x="62" y="271"/>
                  </a:cubicBezTo>
                  <a:cubicBezTo>
                    <a:pt x="63" y="279"/>
                    <a:pt x="59" y="289"/>
                    <a:pt x="62" y="295"/>
                  </a:cubicBezTo>
                  <a:cubicBezTo>
                    <a:pt x="66" y="301"/>
                    <a:pt x="77" y="303"/>
                    <a:pt x="81" y="308"/>
                  </a:cubicBezTo>
                  <a:cubicBezTo>
                    <a:pt x="85" y="314"/>
                    <a:pt x="83" y="322"/>
                    <a:pt x="86" y="328"/>
                  </a:cubicBezTo>
                  <a:cubicBezTo>
                    <a:pt x="88" y="333"/>
                    <a:pt x="96" y="337"/>
                    <a:pt x="99" y="342"/>
                  </a:cubicBezTo>
                  <a:cubicBezTo>
                    <a:pt x="102" y="347"/>
                    <a:pt x="100" y="354"/>
                    <a:pt x="104" y="359"/>
                  </a:cubicBezTo>
                  <a:cubicBezTo>
                    <a:pt x="108" y="363"/>
                    <a:pt x="119" y="365"/>
                    <a:pt x="123" y="368"/>
                  </a:cubicBezTo>
                  <a:cubicBezTo>
                    <a:pt x="128" y="371"/>
                    <a:pt x="127" y="374"/>
                    <a:pt x="130" y="377"/>
                  </a:cubicBezTo>
                  <a:cubicBezTo>
                    <a:pt x="134" y="379"/>
                    <a:pt x="141" y="380"/>
                    <a:pt x="145" y="382"/>
                  </a:cubicBezTo>
                  <a:cubicBezTo>
                    <a:pt x="149" y="385"/>
                    <a:pt x="153" y="388"/>
                    <a:pt x="157" y="391"/>
                  </a:cubicBezTo>
                  <a:cubicBezTo>
                    <a:pt x="161" y="394"/>
                    <a:pt x="164" y="398"/>
                    <a:pt x="169" y="399"/>
                  </a:cubicBezTo>
                  <a:cubicBezTo>
                    <a:pt x="174" y="401"/>
                    <a:pt x="184" y="399"/>
                    <a:pt x="189" y="399"/>
                  </a:cubicBezTo>
                  <a:cubicBezTo>
                    <a:pt x="193" y="400"/>
                    <a:pt x="195" y="402"/>
                    <a:pt x="198" y="405"/>
                  </a:cubicBezTo>
                  <a:cubicBezTo>
                    <a:pt x="201" y="408"/>
                    <a:pt x="199" y="416"/>
                    <a:pt x="206" y="417"/>
                  </a:cubicBezTo>
                  <a:cubicBezTo>
                    <a:pt x="213" y="419"/>
                    <a:pt x="232" y="413"/>
                    <a:pt x="239" y="415"/>
                  </a:cubicBezTo>
                  <a:cubicBezTo>
                    <a:pt x="246" y="417"/>
                    <a:pt x="243" y="426"/>
                    <a:pt x="247" y="430"/>
                  </a:cubicBezTo>
                  <a:cubicBezTo>
                    <a:pt x="251" y="434"/>
                    <a:pt x="256" y="438"/>
                    <a:pt x="263" y="439"/>
                  </a:cubicBezTo>
                  <a:cubicBezTo>
                    <a:pt x="269" y="440"/>
                    <a:pt x="278" y="436"/>
                    <a:pt x="284" y="435"/>
                  </a:cubicBezTo>
                  <a:cubicBezTo>
                    <a:pt x="290" y="435"/>
                    <a:pt x="292" y="434"/>
                    <a:pt x="299" y="435"/>
                  </a:cubicBezTo>
                  <a:cubicBezTo>
                    <a:pt x="306" y="436"/>
                    <a:pt x="320" y="442"/>
                    <a:pt x="326" y="443"/>
                  </a:cubicBezTo>
                  <a:cubicBezTo>
                    <a:pt x="332" y="443"/>
                    <a:pt x="333" y="440"/>
                    <a:pt x="334" y="439"/>
                  </a:cubicBezTo>
                  <a:cubicBezTo>
                    <a:pt x="336" y="437"/>
                    <a:pt x="337" y="433"/>
                    <a:pt x="337" y="431"/>
                  </a:cubicBezTo>
                  <a:cubicBezTo>
                    <a:pt x="337" y="429"/>
                    <a:pt x="336" y="426"/>
                    <a:pt x="334" y="425"/>
                  </a:cubicBezTo>
                  <a:cubicBezTo>
                    <a:pt x="333" y="423"/>
                    <a:pt x="330" y="422"/>
                    <a:pt x="327" y="419"/>
                  </a:cubicBezTo>
                  <a:cubicBezTo>
                    <a:pt x="325" y="417"/>
                    <a:pt x="322" y="411"/>
                    <a:pt x="320" y="409"/>
                  </a:cubicBezTo>
                  <a:cubicBezTo>
                    <a:pt x="317" y="406"/>
                    <a:pt x="314" y="406"/>
                    <a:pt x="311" y="405"/>
                  </a:cubicBezTo>
                  <a:cubicBezTo>
                    <a:pt x="308" y="403"/>
                    <a:pt x="305" y="401"/>
                    <a:pt x="303" y="398"/>
                  </a:cubicBezTo>
                  <a:cubicBezTo>
                    <a:pt x="301" y="395"/>
                    <a:pt x="299" y="395"/>
                    <a:pt x="298" y="390"/>
                  </a:cubicBezTo>
                  <a:cubicBezTo>
                    <a:pt x="296" y="384"/>
                    <a:pt x="299" y="372"/>
                    <a:pt x="293" y="364"/>
                  </a:cubicBezTo>
                  <a:cubicBezTo>
                    <a:pt x="288" y="356"/>
                    <a:pt x="269" y="349"/>
                    <a:pt x="263" y="341"/>
                  </a:cubicBezTo>
                  <a:cubicBezTo>
                    <a:pt x="256" y="333"/>
                    <a:pt x="259" y="322"/>
                    <a:pt x="258" y="315"/>
                  </a:cubicBezTo>
                  <a:cubicBezTo>
                    <a:pt x="256" y="308"/>
                    <a:pt x="255" y="305"/>
                    <a:pt x="253" y="300"/>
                  </a:cubicBezTo>
                  <a:cubicBezTo>
                    <a:pt x="252" y="295"/>
                    <a:pt x="251" y="288"/>
                    <a:pt x="249" y="284"/>
                  </a:cubicBezTo>
                  <a:cubicBezTo>
                    <a:pt x="247" y="280"/>
                    <a:pt x="242" y="279"/>
                    <a:pt x="240" y="276"/>
                  </a:cubicBezTo>
                  <a:cubicBezTo>
                    <a:pt x="237" y="272"/>
                    <a:pt x="234" y="269"/>
                    <a:pt x="233" y="262"/>
                  </a:cubicBezTo>
                  <a:cubicBezTo>
                    <a:pt x="231" y="256"/>
                    <a:pt x="235" y="245"/>
                    <a:pt x="234" y="236"/>
                  </a:cubicBezTo>
                  <a:cubicBezTo>
                    <a:pt x="233" y="227"/>
                    <a:pt x="226" y="220"/>
                    <a:pt x="224" y="208"/>
                  </a:cubicBezTo>
                  <a:cubicBezTo>
                    <a:pt x="222" y="196"/>
                    <a:pt x="221" y="177"/>
                    <a:pt x="222" y="164"/>
                  </a:cubicBezTo>
                  <a:cubicBezTo>
                    <a:pt x="222" y="150"/>
                    <a:pt x="225" y="127"/>
                    <a:pt x="234" y="104"/>
                  </a:cubicBezTo>
                  <a:cubicBezTo>
                    <a:pt x="211" y="127"/>
                    <a:pt x="162" y="105"/>
                    <a:pt x="161" y="71"/>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41096" name="Freeform 9"/>
            <p:cNvSpPr>
              <a:spLocks noChangeAspect="1"/>
            </p:cNvSpPr>
            <p:nvPr/>
          </p:nvSpPr>
          <p:spPr bwMode="auto">
            <a:xfrm>
              <a:off x="2567" y="1193"/>
              <a:ext cx="1179" cy="825"/>
            </a:xfrm>
            <a:custGeom>
              <a:avLst/>
              <a:gdLst>
                <a:gd name="T0" fmla="*/ 61177 w 296"/>
                <a:gd name="T1" fmla="*/ 2033 h 207"/>
                <a:gd name="T2" fmla="*/ 120322 w 296"/>
                <a:gd name="T3" fmla="*/ 16137 h 207"/>
                <a:gd name="T4" fmla="*/ 183514 w 296"/>
                <a:gd name="T5" fmla="*/ 12088 h 207"/>
                <a:gd name="T6" fmla="*/ 253716 w 296"/>
                <a:gd name="T7" fmla="*/ 3033 h 207"/>
                <a:gd name="T8" fmla="*/ 286700 w 296"/>
                <a:gd name="T9" fmla="*/ 2033 h 207"/>
                <a:gd name="T10" fmla="*/ 289747 w 296"/>
                <a:gd name="T11" fmla="*/ 24240 h 207"/>
                <a:gd name="T12" fmla="*/ 267549 w 296"/>
                <a:gd name="T13" fmla="*/ 26209 h 207"/>
                <a:gd name="T14" fmla="*/ 243675 w 296"/>
                <a:gd name="T15" fmla="*/ 29242 h 207"/>
                <a:gd name="T16" fmla="*/ 246638 w 296"/>
                <a:gd name="T17" fmla="*/ 40138 h 207"/>
                <a:gd name="T18" fmla="*/ 284685 w 296"/>
                <a:gd name="T19" fmla="*/ 43175 h 207"/>
                <a:gd name="T20" fmla="*/ 280638 w 296"/>
                <a:gd name="T21" fmla="*/ 63314 h 207"/>
                <a:gd name="T22" fmla="*/ 258775 w 296"/>
                <a:gd name="T23" fmla="*/ 63314 h 207"/>
                <a:gd name="T24" fmla="*/ 237596 w 296"/>
                <a:gd name="T25" fmla="*/ 63314 h 207"/>
                <a:gd name="T26" fmla="*/ 196586 w 296"/>
                <a:gd name="T27" fmla="*/ 69384 h 207"/>
                <a:gd name="T28" fmla="*/ 157289 w 296"/>
                <a:gd name="T29" fmla="*/ 87554 h 207"/>
                <a:gd name="T30" fmla="*/ 127332 w 296"/>
                <a:gd name="T31" fmla="*/ 115544 h 207"/>
                <a:gd name="T32" fmla="*/ 105218 w 296"/>
                <a:gd name="T33" fmla="*/ 147882 h 207"/>
                <a:gd name="T34" fmla="*/ 73233 w 296"/>
                <a:gd name="T35" fmla="*/ 208147 h 207"/>
                <a:gd name="T36" fmla="*/ 0 w 296"/>
                <a:gd name="T37" fmla="*/ 176889 h 207"/>
                <a:gd name="T38" fmla="*/ 62176 w 296"/>
                <a:gd name="T39" fmla="*/ 61281 h 207"/>
                <a:gd name="T40" fmla="*/ 61177 w 296"/>
                <a:gd name="T41" fmla="*/ 2033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
                <a:gd name="T64" fmla="*/ 0 h 207"/>
                <a:gd name="T65" fmla="*/ 296 w 296"/>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 h="207">
                  <a:moveTo>
                    <a:pt x="61" y="2"/>
                  </a:moveTo>
                  <a:cubicBezTo>
                    <a:pt x="76" y="5"/>
                    <a:pt x="92" y="11"/>
                    <a:pt x="120" y="16"/>
                  </a:cubicBezTo>
                  <a:cubicBezTo>
                    <a:pt x="140" y="20"/>
                    <a:pt x="148" y="17"/>
                    <a:pt x="183" y="12"/>
                  </a:cubicBezTo>
                  <a:cubicBezTo>
                    <a:pt x="218" y="8"/>
                    <a:pt x="235" y="4"/>
                    <a:pt x="253" y="3"/>
                  </a:cubicBezTo>
                  <a:cubicBezTo>
                    <a:pt x="270" y="2"/>
                    <a:pt x="281" y="0"/>
                    <a:pt x="286" y="2"/>
                  </a:cubicBezTo>
                  <a:cubicBezTo>
                    <a:pt x="296" y="1"/>
                    <a:pt x="292" y="20"/>
                    <a:pt x="289" y="24"/>
                  </a:cubicBezTo>
                  <a:cubicBezTo>
                    <a:pt x="279" y="25"/>
                    <a:pt x="274" y="26"/>
                    <a:pt x="267" y="26"/>
                  </a:cubicBezTo>
                  <a:cubicBezTo>
                    <a:pt x="259" y="27"/>
                    <a:pt x="248" y="29"/>
                    <a:pt x="243" y="29"/>
                  </a:cubicBezTo>
                  <a:cubicBezTo>
                    <a:pt x="227" y="30"/>
                    <a:pt x="227" y="40"/>
                    <a:pt x="246" y="40"/>
                  </a:cubicBezTo>
                  <a:cubicBezTo>
                    <a:pt x="254" y="40"/>
                    <a:pt x="277" y="42"/>
                    <a:pt x="284" y="43"/>
                  </a:cubicBezTo>
                  <a:cubicBezTo>
                    <a:pt x="290" y="43"/>
                    <a:pt x="291" y="62"/>
                    <a:pt x="280" y="63"/>
                  </a:cubicBezTo>
                  <a:cubicBezTo>
                    <a:pt x="275" y="63"/>
                    <a:pt x="265" y="63"/>
                    <a:pt x="258" y="63"/>
                  </a:cubicBezTo>
                  <a:cubicBezTo>
                    <a:pt x="250" y="63"/>
                    <a:pt x="247" y="61"/>
                    <a:pt x="237" y="63"/>
                  </a:cubicBezTo>
                  <a:cubicBezTo>
                    <a:pt x="227" y="64"/>
                    <a:pt x="210" y="65"/>
                    <a:pt x="196" y="69"/>
                  </a:cubicBezTo>
                  <a:cubicBezTo>
                    <a:pt x="183" y="73"/>
                    <a:pt x="168" y="79"/>
                    <a:pt x="157" y="87"/>
                  </a:cubicBezTo>
                  <a:cubicBezTo>
                    <a:pt x="145" y="94"/>
                    <a:pt x="136" y="105"/>
                    <a:pt x="127" y="115"/>
                  </a:cubicBezTo>
                  <a:cubicBezTo>
                    <a:pt x="118" y="125"/>
                    <a:pt x="114" y="132"/>
                    <a:pt x="105" y="147"/>
                  </a:cubicBezTo>
                  <a:cubicBezTo>
                    <a:pt x="96" y="162"/>
                    <a:pt x="84" y="187"/>
                    <a:pt x="73" y="207"/>
                  </a:cubicBezTo>
                  <a:cubicBezTo>
                    <a:pt x="56" y="175"/>
                    <a:pt x="32" y="161"/>
                    <a:pt x="0" y="176"/>
                  </a:cubicBezTo>
                  <a:cubicBezTo>
                    <a:pt x="62" y="61"/>
                    <a:pt x="62" y="61"/>
                    <a:pt x="62" y="61"/>
                  </a:cubicBezTo>
                  <a:cubicBezTo>
                    <a:pt x="52" y="46"/>
                    <a:pt x="48" y="14"/>
                    <a:pt x="61" y="2"/>
                  </a:cubicBezTo>
                  <a:close/>
                </a:path>
              </a:pathLst>
            </a:custGeom>
            <a:solidFill>
              <a:srgbClr val="99CCFF"/>
            </a:solidFill>
            <a:ln w="6350" cap="flat">
              <a:solidFill>
                <a:srgbClr val="FF6600"/>
              </a:solidFill>
              <a:prstDash val="solid"/>
              <a:miter lim="800000"/>
              <a:headEnd/>
              <a:tailEnd/>
            </a:ln>
          </p:spPr>
          <p:txBody>
            <a:bodyPr/>
            <a:lstStyle/>
            <a:p>
              <a:endParaRPr lang="en-US"/>
            </a:p>
          </p:txBody>
        </p:sp>
        <p:sp>
          <p:nvSpPr>
            <p:cNvPr id="41097" name="Freeform 10"/>
            <p:cNvSpPr>
              <a:spLocks noChangeAspect="1"/>
            </p:cNvSpPr>
            <p:nvPr/>
          </p:nvSpPr>
          <p:spPr bwMode="auto">
            <a:xfrm>
              <a:off x="2037" y="854"/>
              <a:ext cx="386" cy="761"/>
            </a:xfrm>
            <a:custGeom>
              <a:avLst/>
              <a:gdLst>
                <a:gd name="T0" fmla="*/ 85764 w 97"/>
                <a:gd name="T1" fmla="*/ 14096 h 191"/>
                <a:gd name="T2" fmla="*/ 11023 w 97"/>
                <a:gd name="T3" fmla="*/ 11064 h 191"/>
                <a:gd name="T4" fmla="*/ 16073 w 97"/>
                <a:gd name="T5" fmla="*/ 102345 h 191"/>
                <a:gd name="T6" fmla="*/ 15058 w 97"/>
                <a:gd name="T7" fmla="*/ 152682 h 191"/>
                <a:gd name="T8" fmla="*/ 0 w 97"/>
                <a:gd name="T9" fmla="*/ 191764 h 191"/>
                <a:gd name="T10" fmla="*/ 96787 w 97"/>
                <a:gd name="T11" fmla="*/ 183732 h 191"/>
                <a:gd name="T12" fmla="*/ 88788 w 97"/>
                <a:gd name="T13" fmla="*/ 52178 h 191"/>
                <a:gd name="T14" fmla="*/ 85764 w 97"/>
                <a:gd name="T15" fmla="*/ 14096 h 19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191"/>
                <a:gd name="T26" fmla="*/ 97 w 97"/>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191">
                  <a:moveTo>
                    <a:pt x="86" y="14"/>
                  </a:moveTo>
                  <a:cubicBezTo>
                    <a:pt x="76" y="4"/>
                    <a:pt x="31" y="0"/>
                    <a:pt x="11" y="11"/>
                  </a:cubicBezTo>
                  <a:cubicBezTo>
                    <a:pt x="11" y="31"/>
                    <a:pt x="15" y="79"/>
                    <a:pt x="16" y="102"/>
                  </a:cubicBezTo>
                  <a:cubicBezTo>
                    <a:pt x="17" y="125"/>
                    <a:pt x="18" y="137"/>
                    <a:pt x="15" y="152"/>
                  </a:cubicBezTo>
                  <a:cubicBezTo>
                    <a:pt x="13" y="167"/>
                    <a:pt x="12" y="174"/>
                    <a:pt x="0" y="191"/>
                  </a:cubicBezTo>
                  <a:cubicBezTo>
                    <a:pt x="22" y="175"/>
                    <a:pt x="65" y="162"/>
                    <a:pt x="97" y="183"/>
                  </a:cubicBezTo>
                  <a:cubicBezTo>
                    <a:pt x="79" y="145"/>
                    <a:pt x="74" y="86"/>
                    <a:pt x="89" y="52"/>
                  </a:cubicBezTo>
                  <a:cubicBezTo>
                    <a:pt x="86" y="37"/>
                    <a:pt x="85" y="22"/>
                    <a:pt x="86" y="14"/>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41098" name="Freeform 11"/>
            <p:cNvSpPr>
              <a:spLocks noChangeAspect="1"/>
            </p:cNvSpPr>
            <p:nvPr/>
          </p:nvSpPr>
          <p:spPr bwMode="auto">
            <a:xfrm>
              <a:off x="1826" y="1100"/>
              <a:ext cx="275" cy="132"/>
            </a:xfrm>
            <a:custGeom>
              <a:avLst/>
              <a:gdLst>
                <a:gd name="T0" fmla="*/ 67367 w 69"/>
                <a:gd name="T1" fmla="*/ 5120 h 33"/>
                <a:gd name="T2" fmla="*/ 43175 w 69"/>
                <a:gd name="T3" fmla="*/ 3072 h 33"/>
                <a:gd name="T4" fmla="*/ 15137 w 69"/>
                <a:gd name="T5" fmla="*/ 0 h 33"/>
                <a:gd name="T6" fmla="*/ 13104 w 69"/>
                <a:gd name="T7" fmla="*/ 24576 h 33"/>
                <a:gd name="T8" fmla="*/ 69384 w 69"/>
                <a:gd name="T9" fmla="*/ 33792 h 33"/>
                <a:gd name="T10" fmla="*/ 67367 w 69"/>
                <a:gd name="T11" fmla="*/ 5120 h 33"/>
                <a:gd name="T12" fmla="*/ 0 60000 65536"/>
                <a:gd name="T13" fmla="*/ 0 60000 65536"/>
                <a:gd name="T14" fmla="*/ 0 60000 65536"/>
                <a:gd name="T15" fmla="*/ 0 60000 65536"/>
                <a:gd name="T16" fmla="*/ 0 60000 65536"/>
                <a:gd name="T17" fmla="*/ 0 60000 65536"/>
                <a:gd name="T18" fmla="*/ 0 w 69"/>
                <a:gd name="T19" fmla="*/ 0 h 33"/>
                <a:gd name="T20" fmla="*/ 69 w 6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9" h="33">
                  <a:moveTo>
                    <a:pt x="67" y="5"/>
                  </a:moveTo>
                  <a:cubicBezTo>
                    <a:pt x="63" y="4"/>
                    <a:pt x="51" y="4"/>
                    <a:pt x="43" y="3"/>
                  </a:cubicBezTo>
                  <a:cubicBezTo>
                    <a:pt x="34" y="2"/>
                    <a:pt x="21" y="0"/>
                    <a:pt x="15" y="0"/>
                  </a:cubicBezTo>
                  <a:cubicBezTo>
                    <a:pt x="6" y="0"/>
                    <a:pt x="0" y="20"/>
                    <a:pt x="13" y="24"/>
                  </a:cubicBezTo>
                  <a:cubicBezTo>
                    <a:pt x="23" y="26"/>
                    <a:pt x="58" y="31"/>
                    <a:pt x="69" y="33"/>
                  </a:cubicBezTo>
                  <a:cubicBezTo>
                    <a:pt x="67" y="5"/>
                    <a:pt x="67" y="5"/>
                    <a:pt x="67" y="5"/>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41099" name="Freeform 12"/>
            <p:cNvSpPr>
              <a:spLocks noChangeAspect="1"/>
            </p:cNvSpPr>
            <p:nvPr/>
          </p:nvSpPr>
          <p:spPr bwMode="auto">
            <a:xfrm>
              <a:off x="1902" y="1261"/>
              <a:ext cx="202" cy="163"/>
            </a:xfrm>
            <a:custGeom>
              <a:avLst/>
              <a:gdLst>
                <a:gd name="T0" fmla="*/ 48710 w 51"/>
                <a:gd name="T1" fmla="*/ 0 h 41"/>
                <a:gd name="T2" fmla="*/ 27345 w 51"/>
                <a:gd name="T3" fmla="*/ 7983 h 41"/>
                <a:gd name="T4" fmla="*/ 9819 w 51"/>
                <a:gd name="T5" fmla="*/ 15016 h 41"/>
                <a:gd name="T6" fmla="*/ 16473 w 51"/>
                <a:gd name="T7" fmla="*/ 36699 h 41"/>
                <a:gd name="T8" fmla="*/ 34229 w 51"/>
                <a:gd name="T9" fmla="*/ 30727 h 41"/>
                <a:gd name="T10" fmla="*/ 49716 w 51"/>
                <a:gd name="T11" fmla="*/ 26712 h 41"/>
                <a:gd name="T12" fmla="*/ 48710 w 51"/>
                <a:gd name="T13" fmla="*/ 0 h 41"/>
                <a:gd name="T14" fmla="*/ 0 60000 65536"/>
                <a:gd name="T15" fmla="*/ 0 60000 65536"/>
                <a:gd name="T16" fmla="*/ 0 60000 65536"/>
                <a:gd name="T17" fmla="*/ 0 60000 65536"/>
                <a:gd name="T18" fmla="*/ 0 60000 65536"/>
                <a:gd name="T19" fmla="*/ 0 60000 65536"/>
                <a:gd name="T20" fmla="*/ 0 60000 65536"/>
                <a:gd name="T21" fmla="*/ 0 w 51"/>
                <a:gd name="T22" fmla="*/ 0 h 41"/>
                <a:gd name="T23" fmla="*/ 51 w 51"/>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41">
                  <a:moveTo>
                    <a:pt x="50" y="0"/>
                  </a:moveTo>
                  <a:cubicBezTo>
                    <a:pt x="47" y="1"/>
                    <a:pt x="34" y="6"/>
                    <a:pt x="28" y="8"/>
                  </a:cubicBezTo>
                  <a:cubicBezTo>
                    <a:pt x="21" y="11"/>
                    <a:pt x="14" y="13"/>
                    <a:pt x="10" y="15"/>
                  </a:cubicBezTo>
                  <a:cubicBezTo>
                    <a:pt x="0" y="20"/>
                    <a:pt x="10" y="41"/>
                    <a:pt x="17" y="37"/>
                  </a:cubicBezTo>
                  <a:cubicBezTo>
                    <a:pt x="21" y="35"/>
                    <a:pt x="29" y="33"/>
                    <a:pt x="35" y="31"/>
                  </a:cubicBezTo>
                  <a:cubicBezTo>
                    <a:pt x="41" y="30"/>
                    <a:pt x="45" y="28"/>
                    <a:pt x="51" y="27"/>
                  </a:cubicBezTo>
                  <a:cubicBezTo>
                    <a:pt x="51" y="21"/>
                    <a:pt x="51" y="9"/>
                    <a:pt x="50" y="0"/>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41100" name="Freeform 13"/>
            <p:cNvSpPr>
              <a:spLocks noChangeAspect="1"/>
            </p:cNvSpPr>
            <p:nvPr/>
          </p:nvSpPr>
          <p:spPr bwMode="auto">
            <a:xfrm>
              <a:off x="1964" y="2875"/>
              <a:ext cx="375" cy="586"/>
            </a:xfrm>
            <a:custGeom>
              <a:avLst/>
              <a:gdLst>
                <a:gd name="T0" fmla="*/ 23298 w 94"/>
                <a:gd name="T1" fmla="*/ 0 h 147"/>
                <a:gd name="T2" fmla="*/ 16185 w 94"/>
                <a:gd name="T3" fmla="*/ 48215 h 147"/>
                <a:gd name="T4" fmla="*/ 0 w 94"/>
                <a:gd name="T5" fmla="*/ 121697 h 147"/>
                <a:gd name="T6" fmla="*/ 73719 w 94"/>
                <a:gd name="T7" fmla="*/ 137905 h 147"/>
                <a:gd name="T8" fmla="*/ 94983 w 94"/>
                <a:gd name="T9" fmla="*/ 82602 h 147"/>
                <a:gd name="T10" fmla="*/ 23298 w 94"/>
                <a:gd name="T11" fmla="*/ 0 h 147"/>
                <a:gd name="T12" fmla="*/ 0 60000 65536"/>
                <a:gd name="T13" fmla="*/ 0 60000 65536"/>
                <a:gd name="T14" fmla="*/ 0 60000 65536"/>
                <a:gd name="T15" fmla="*/ 0 60000 65536"/>
                <a:gd name="T16" fmla="*/ 0 60000 65536"/>
                <a:gd name="T17" fmla="*/ 0 60000 65536"/>
                <a:gd name="T18" fmla="*/ 0 w 94"/>
                <a:gd name="T19" fmla="*/ 0 h 147"/>
                <a:gd name="T20" fmla="*/ 94 w 94"/>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94" h="147">
                  <a:moveTo>
                    <a:pt x="23" y="0"/>
                  </a:moveTo>
                  <a:cubicBezTo>
                    <a:pt x="23" y="8"/>
                    <a:pt x="20" y="27"/>
                    <a:pt x="16" y="48"/>
                  </a:cubicBezTo>
                  <a:cubicBezTo>
                    <a:pt x="12" y="68"/>
                    <a:pt x="6" y="103"/>
                    <a:pt x="0" y="121"/>
                  </a:cubicBezTo>
                  <a:cubicBezTo>
                    <a:pt x="7" y="137"/>
                    <a:pt x="49" y="147"/>
                    <a:pt x="73" y="137"/>
                  </a:cubicBezTo>
                  <a:cubicBezTo>
                    <a:pt x="79" y="119"/>
                    <a:pt x="87" y="97"/>
                    <a:pt x="94" y="82"/>
                  </a:cubicBezTo>
                  <a:cubicBezTo>
                    <a:pt x="76" y="71"/>
                    <a:pt x="32" y="24"/>
                    <a:pt x="23" y="0"/>
                  </a:cubicBezTo>
                </a:path>
              </a:pathLst>
            </a:custGeom>
            <a:solidFill>
              <a:srgbClr val="99CCFF"/>
            </a:solidFill>
            <a:ln w="6350" cap="flat">
              <a:solidFill>
                <a:srgbClr val="FF6600"/>
              </a:solidFill>
              <a:prstDash val="solid"/>
              <a:miter lim="800000"/>
              <a:headEnd/>
              <a:tailEnd/>
            </a:ln>
          </p:spPr>
          <p:txBody>
            <a:bodyPr/>
            <a:lstStyle/>
            <a:p>
              <a:endParaRPr lang="en-US"/>
            </a:p>
          </p:txBody>
        </p:sp>
        <p:sp>
          <p:nvSpPr>
            <p:cNvPr id="41101" name="Freeform 14"/>
            <p:cNvSpPr>
              <a:spLocks noChangeAspect="1"/>
            </p:cNvSpPr>
            <p:nvPr/>
          </p:nvSpPr>
          <p:spPr bwMode="auto">
            <a:xfrm>
              <a:off x="2563" y="1890"/>
              <a:ext cx="290" cy="223"/>
            </a:xfrm>
            <a:custGeom>
              <a:avLst/>
              <a:gdLst>
                <a:gd name="T0" fmla="*/ 72218 w 73"/>
                <a:gd name="T1" fmla="*/ 32968 h 56"/>
                <a:gd name="T2" fmla="*/ 0 w 73"/>
                <a:gd name="T3" fmla="*/ 0 h 56"/>
                <a:gd name="T4" fmla="*/ 0 60000 65536"/>
                <a:gd name="T5" fmla="*/ 0 60000 65536"/>
                <a:gd name="T6" fmla="*/ 0 w 73"/>
                <a:gd name="T7" fmla="*/ 0 h 56"/>
                <a:gd name="T8" fmla="*/ 73 w 73"/>
                <a:gd name="T9" fmla="*/ 56 h 56"/>
              </a:gdLst>
              <a:ahLst/>
              <a:cxnLst>
                <a:cxn ang="T4">
                  <a:pos x="T0" y="T1"/>
                </a:cxn>
                <a:cxn ang="T5">
                  <a:pos x="T2" y="T3"/>
                </a:cxn>
              </a:cxnLst>
              <a:rect l="T6" t="T7" r="T8" b="T9"/>
              <a:pathLst>
                <a:path w="73" h="56">
                  <a:moveTo>
                    <a:pt x="73" y="33"/>
                  </a:moveTo>
                  <a:cubicBezTo>
                    <a:pt x="50" y="56"/>
                    <a:pt x="1" y="34"/>
                    <a:pt x="0" y="0"/>
                  </a:cubicBezTo>
                </a:path>
              </a:pathLst>
            </a:custGeom>
            <a:noFill/>
            <a:ln w="6350" cap="flat">
              <a:solidFill>
                <a:srgbClr val="FF6600"/>
              </a:solidFill>
              <a:prstDash val="solid"/>
              <a:miter lim="800000"/>
              <a:headEnd/>
              <a:tailEnd/>
            </a:ln>
          </p:spPr>
          <p:txBody>
            <a:bodyPr/>
            <a:lstStyle/>
            <a:p>
              <a:endParaRPr lang="en-US"/>
            </a:p>
          </p:txBody>
        </p:sp>
        <p:sp>
          <p:nvSpPr>
            <p:cNvPr id="41102" name="Line 15"/>
            <p:cNvSpPr>
              <a:spLocks noChangeAspect="1" noChangeShapeType="1"/>
            </p:cNvSpPr>
            <p:nvPr/>
          </p:nvSpPr>
          <p:spPr bwMode="auto">
            <a:xfrm>
              <a:off x="2806" y="2261"/>
              <a:ext cx="0" cy="0"/>
            </a:xfrm>
            <a:prstGeom prst="line">
              <a:avLst/>
            </a:prstGeom>
            <a:noFill/>
            <a:ln w="6350">
              <a:solidFill>
                <a:srgbClr val="FF6600"/>
              </a:solidFill>
              <a:miter lim="800000"/>
              <a:headEnd/>
              <a:tailEnd/>
            </a:ln>
          </p:spPr>
          <p:txBody>
            <a:bodyPr/>
            <a:lstStyle/>
            <a:p>
              <a:endParaRPr lang="en-US"/>
            </a:p>
          </p:txBody>
        </p:sp>
      </p:grpSp>
      <p:grpSp>
        <p:nvGrpSpPr>
          <p:cNvPr id="6" name="Group 28"/>
          <p:cNvGrpSpPr>
            <a:grpSpLocks noChangeAspect="1"/>
          </p:cNvGrpSpPr>
          <p:nvPr/>
        </p:nvGrpSpPr>
        <p:grpSpPr bwMode="auto">
          <a:xfrm>
            <a:off x="3505200" y="5029200"/>
            <a:ext cx="714375" cy="762000"/>
            <a:chOff x="1529" y="720"/>
            <a:chExt cx="2701" cy="2879"/>
          </a:xfrm>
        </p:grpSpPr>
        <p:sp>
          <p:nvSpPr>
            <p:cNvPr id="40997" name="Freeform 29"/>
            <p:cNvSpPr>
              <a:spLocks noChangeAspect="1"/>
            </p:cNvSpPr>
            <p:nvPr/>
          </p:nvSpPr>
          <p:spPr bwMode="auto">
            <a:xfrm>
              <a:off x="1529" y="720"/>
              <a:ext cx="2701" cy="2879"/>
            </a:xfrm>
            <a:custGeom>
              <a:avLst/>
              <a:gdLst>
                <a:gd name="T0" fmla="*/ 974044 w 531"/>
                <a:gd name="T1" fmla="*/ 1518861 h 566"/>
                <a:gd name="T2" fmla="*/ 964058 w 531"/>
                <a:gd name="T3" fmla="*/ 1358964 h 566"/>
                <a:gd name="T4" fmla="*/ 926540 w 531"/>
                <a:gd name="T5" fmla="*/ 1324736 h 566"/>
                <a:gd name="T6" fmla="*/ 824130 w 531"/>
                <a:gd name="T7" fmla="*/ 1147347 h 566"/>
                <a:gd name="T8" fmla="*/ 732408 w 531"/>
                <a:gd name="T9" fmla="*/ 1157465 h 566"/>
                <a:gd name="T10" fmla="*/ 500789 w 531"/>
                <a:gd name="T11" fmla="*/ 1157465 h 566"/>
                <a:gd name="T12" fmla="*/ 364172 w 531"/>
                <a:gd name="T13" fmla="*/ 1065744 h 566"/>
                <a:gd name="T14" fmla="*/ 275868 w 531"/>
                <a:gd name="T15" fmla="*/ 1008098 h 566"/>
                <a:gd name="T16" fmla="*/ 88309 w 531"/>
                <a:gd name="T17" fmla="*/ 905720 h 566"/>
                <a:gd name="T18" fmla="*/ 13429 w 531"/>
                <a:gd name="T19" fmla="*/ 807270 h 566"/>
                <a:gd name="T20" fmla="*/ 0 w 531"/>
                <a:gd name="T21" fmla="*/ 684088 h 566"/>
                <a:gd name="T22" fmla="*/ 27503 w 531"/>
                <a:gd name="T23" fmla="*/ 548282 h 566"/>
                <a:gd name="T24" fmla="*/ 47504 w 531"/>
                <a:gd name="T25" fmla="*/ 489959 h 566"/>
                <a:gd name="T26" fmla="*/ 78319 w 531"/>
                <a:gd name="T27" fmla="*/ 419042 h 566"/>
                <a:gd name="T28" fmla="*/ 306658 w 531"/>
                <a:gd name="T29" fmla="*/ 184114 h 566"/>
                <a:gd name="T30" fmla="*/ 398380 w 531"/>
                <a:gd name="T31" fmla="*/ 132520 h 566"/>
                <a:gd name="T32" fmla="*/ 469974 w 531"/>
                <a:gd name="T33" fmla="*/ 99097 h 566"/>
                <a:gd name="T34" fmla="*/ 691476 w 531"/>
                <a:gd name="T35" fmla="*/ 24090 h 566"/>
                <a:gd name="T36" fmla="*/ 786642 w 531"/>
                <a:gd name="T37" fmla="*/ 16714 h 566"/>
                <a:gd name="T38" fmla="*/ 895750 w 531"/>
                <a:gd name="T39" fmla="*/ 13429 h 566"/>
                <a:gd name="T40" fmla="*/ 1018262 w 531"/>
                <a:gd name="T41" fmla="*/ 27503 h 566"/>
                <a:gd name="T42" fmla="*/ 1123957 w 531"/>
                <a:gd name="T43" fmla="*/ 20804 h 566"/>
                <a:gd name="T44" fmla="*/ 1283987 w 531"/>
                <a:gd name="T45" fmla="*/ 71593 h 566"/>
                <a:gd name="T46" fmla="*/ 1365724 w 531"/>
                <a:gd name="T47" fmla="*/ 119092 h 566"/>
                <a:gd name="T48" fmla="*/ 1450742 w 531"/>
                <a:gd name="T49" fmla="*/ 163309 h 566"/>
                <a:gd name="T50" fmla="*/ 1589994 w 531"/>
                <a:gd name="T51" fmla="*/ 272422 h 566"/>
                <a:gd name="T52" fmla="*/ 1648159 w 531"/>
                <a:gd name="T53" fmla="*/ 337438 h 566"/>
                <a:gd name="T54" fmla="*/ 1692377 w 531"/>
                <a:gd name="T55" fmla="*/ 449160 h 566"/>
                <a:gd name="T56" fmla="*/ 1743299 w 531"/>
                <a:gd name="T57" fmla="*/ 527477 h 566"/>
                <a:gd name="T58" fmla="*/ 1791475 w 531"/>
                <a:gd name="T59" fmla="*/ 680802 h 566"/>
                <a:gd name="T60" fmla="*/ 1685678 w 531"/>
                <a:gd name="T61" fmla="*/ 980727 h 566"/>
                <a:gd name="T62" fmla="*/ 1638149 w 531"/>
                <a:gd name="T63" fmla="*/ 1014827 h 566"/>
                <a:gd name="T64" fmla="*/ 1705806 w 531"/>
                <a:gd name="T65" fmla="*/ 1144062 h 566"/>
                <a:gd name="T66" fmla="*/ 1654863 w 531"/>
                <a:gd name="T67" fmla="*/ 1256454 h 566"/>
                <a:gd name="T68" fmla="*/ 1579856 w 531"/>
                <a:gd name="T69" fmla="*/ 1324736 h 566"/>
                <a:gd name="T70" fmla="*/ 1501532 w 531"/>
                <a:gd name="T71" fmla="*/ 1372266 h 566"/>
                <a:gd name="T72" fmla="*/ 1413228 w 531"/>
                <a:gd name="T73" fmla="*/ 1399769 h 566"/>
                <a:gd name="T74" fmla="*/ 1334930 w 531"/>
                <a:gd name="T75" fmla="*/ 1419896 h 566"/>
                <a:gd name="T76" fmla="*/ 1246468 w 531"/>
                <a:gd name="T77" fmla="*/ 1385694 h 566"/>
                <a:gd name="T78" fmla="*/ 1205694 w 531"/>
                <a:gd name="T79" fmla="*/ 1297361 h 566"/>
                <a:gd name="T80" fmla="*/ 1191593 w 531"/>
                <a:gd name="T81" fmla="*/ 1354875 h 566"/>
                <a:gd name="T82" fmla="*/ 1184889 w 531"/>
                <a:gd name="T83" fmla="*/ 1372266 h 566"/>
                <a:gd name="T84" fmla="*/ 1195032 w 531"/>
                <a:gd name="T85" fmla="*/ 1538988 h 566"/>
                <a:gd name="T86" fmla="*/ 1205694 w 531"/>
                <a:gd name="T87" fmla="*/ 1917231 h 5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1"/>
                <a:gd name="T133" fmla="*/ 0 h 566"/>
                <a:gd name="T134" fmla="*/ 531 w 531"/>
                <a:gd name="T135" fmla="*/ 566 h 5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1" h="566">
                  <a:moveTo>
                    <a:pt x="318" y="566"/>
                  </a:moveTo>
                  <a:cubicBezTo>
                    <a:pt x="315" y="553"/>
                    <a:pt x="308" y="511"/>
                    <a:pt x="303" y="491"/>
                  </a:cubicBezTo>
                  <a:cubicBezTo>
                    <a:pt x="298" y="470"/>
                    <a:pt x="290" y="457"/>
                    <a:pt x="286" y="446"/>
                  </a:cubicBezTo>
                  <a:cubicBezTo>
                    <a:pt x="282" y="435"/>
                    <a:pt x="277" y="431"/>
                    <a:pt x="276" y="425"/>
                  </a:cubicBezTo>
                  <a:cubicBezTo>
                    <a:pt x="274" y="419"/>
                    <a:pt x="276" y="414"/>
                    <a:pt x="277" y="409"/>
                  </a:cubicBezTo>
                  <a:cubicBezTo>
                    <a:pt x="278" y="405"/>
                    <a:pt x="281" y="402"/>
                    <a:pt x="283" y="399"/>
                  </a:cubicBezTo>
                  <a:cubicBezTo>
                    <a:pt x="285" y="396"/>
                    <a:pt x="289" y="394"/>
                    <a:pt x="289" y="393"/>
                  </a:cubicBezTo>
                  <a:cubicBezTo>
                    <a:pt x="289" y="392"/>
                    <a:pt x="286" y="394"/>
                    <a:pt x="284" y="393"/>
                  </a:cubicBezTo>
                  <a:cubicBezTo>
                    <a:pt x="281" y="392"/>
                    <a:pt x="277" y="392"/>
                    <a:pt x="272" y="389"/>
                  </a:cubicBezTo>
                  <a:cubicBezTo>
                    <a:pt x="268" y="386"/>
                    <a:pt x="260" y="380"/>
                    <a:pt x="256" y="372"/>
                  </a:cubicBezTo>
                  <a:cubicBezTo>
                    <a:pt x="251" y="365"/>
                    <a:pt x="245" y="354"/>
                    <a:pt x="243" y="345"/>
                  </a:cubicBezTo>
                  <a:cubicBezTo>
                    <a:pt x="243" y="342"/>
                    <a:pt x="242" y="340"/>
                    <a:pt x="242" y="337"/>
                  </a:cubicBezTo>
                  <a:cubicBezTo>
                    <a:pt x="242" y="338"/>
                    <a:pt x="242" y="338"/>
                    <a:pt x="242" y="338"/>
                  </a:cubicBezTo>
                  <a:cubicBezTo>
                    <a:pt x="240" y="338"/>
                    <a:pt x="238" y="336"/>
                    <a:pt x="234" y="336"/>
                  </a:cubicBezTo>
                  <a:cubicBezTo>
                    <a:pt x="230" y="337"/>
                    <a:pt x="222" y="339"/>
                    <a:pt x="215" y="340"/>
                  </a:cubicBezTo>
                  <a:cubicBezTo>
                    <a:pt x="209" y="341"/>
                    <a:pt x="202" y="343"/>
                    <a:pt x="194" y="344"/>
                  </a:cubicBezTo>
                  <a:cubicBezTo>
                    <a:pt x="187" y="345"/>
                    <a:pt x="178" y="346"/>
                    <a:pt x="171" y="346"/>
                  </a:cubicBezTo>
                  <a:cubicBezTo>
                    <a:pt x="163" y="345"/>
                    <a:pt x="153" y="343"/>
                    <a:pt x="147" y="340"/>
                  </a:cubicBezTo>
                  <a:cubicBezTo>
                    <a:pt x="142" y="338"/>
                    <a:pt x="141" y="332"/>
                    <a:pt x="137" y="329"/>
                  </a:cubicBezTo>
                  <a:cubicBezTo>
                    <a:pt x="134" y="326"/>
                    <a:pt x="131" y="324"/>
                    <a:pt x="126" y="322"/>
                  </a:cubicBezTo>
                  <a:cubicBezTo>
                    <a:pt x="121" y="319"/>
                    <a:pt x="112" y="317"/>
                    <a:pt x="107" y="313"/>
                  </a:cubicBezTo>
                  <a:cubicBezTo>
                    <a:pt x="102" y="309"/>
                    <a:pt x="99" y="300"/>
                    <a:pt x="97" y="297"/>
                  </a:cubicBezTo>
                  <a:cubicBezTo>
                    <a:pt x="91" y="297"/>
                    <a:pt x="91" y="297"/>
                    <a:pt x="91" y="297"/>
                  </a:cubicBezTo>
                  <a:cubicBezTo>
                    <a:pt x="88" y="297"/>
                    <a:pt x="84" y="297"/>
                    <a:pt x="81" y="296"/>
                  </a:cubicBezTo>
                  <a:cubicBezTo>
                    <a:pt x="67" y="295"/>
                    <a:pt x="52" y="288"/>
                    <a:pt x="44" y="284"/>
                  </a:cubicBezTo>
                  <a:cubicBezTo>
                    <a:pt x="35" y="280"/>
                    <a:pt x="32" y="275"/>
                    <a:pt x="29" y="272"/>
                  </a:cubicBezTo>
                  <a:cubicBezTo>
                    <a:pt x="26" y="269"/>
                    <a:pt x="27" y="267"/>
                    <a:pt x="26" y="266"/>
                  </a:cubicBezTo>
                  <a:cubicBezTo>
                    <a:pt x="25" y="264"/>
                    <a:pt x="23" y="265"/>
                    <a:pt x="20" y="262"/>
                  </a:cubicBezTo>
                  <a:cubicBezTo>
                    <a:pt x="17" y="259"/>
                    <a:pt x="10" y="250"/>
                    <a:pt x="7" y="245"/>
                  </a:cubicBezTo>
                  <a:cubicBezTo>
                    <a:pt x="5" y="241"/>
                    <a:pt x="5" y="242"/>
                    <a:pt x="4" y="237"/>
                  </a:cubicBezTo>
                  <a:cubicBezTo>
                    <a:pt x="3" y="232"/>
                    <a:pt x="1" y="220"/>
                    <a:pt x="1" y="215"/>
                  </a:cubicBezTo>
                  <a:cubicBezTo>
                    <a:pt x="0" y="210"/>
                    <a:pt x="2" y="208"/>
                    <a:pt x="2" y="206"/>
                  </a:cubicBezTo>
                  <a:cubicBezTo>
                    <a:pt x="2" y="204"/>
                    <a:pt x="0" y="205"/>
                    <a:pt x="0" y="201"/>
                  </a:cubicBezTo>
                  <a:cubicBezTo>
                    <a:pt x="0" y="197"/>
                    <a:pt x="0" y="188"/>
                    <a:pt x="0" y="182"/>
                  </a:cubicBezTo>
                  <a:cubicBezTo>
                    <a:pt x="1" y="176"/>
                    <a:pt x="2" y="169"/>
                    <a:pt x="3" y="166"/>
                  </a:cubicBezTo>
                  <a:cubicBezTo>
                    <a:pt x="5" y="162"/>
                    <a:pt x="7" y="163"/>
                    <a:pt x="8" y="161"/>
                  </a:cubicBezTo>
                  <a:cubicBezTo>
                    <a:pt x="9" y="160"/>
                    <a:pt x="7" y="159"/>
                    <a:pt x="8" y="157"/>
                  </a:cubicBezTo>
                  <a:cubicBezTo>
                    <a:pt x="8" y="155"/>
                    <a:pt x="9" y="151"/>
                    <a:pt x="10" y="149"/>
                  </a:cubicBezTo>
                  <a:cubicBezTo>
                    <a:pt x="11" y="147"/>
                    <a:pt x="13" y="147"/>
                    <a:pt x="14" y="144"/>
                  </a:cubicBezTo>
                  <a:cubicBezTo>
                    <a:pt x="15" y="142"/>
                    <a:pt x="14" y="138"/>
                    <a:pt x="15" y="135"/>
                  </a:cubicBezTo>
                  <a:cubicBezTo>
                    <a:pt x="17" y="133"/>
                    <a:pt x="21" y="132"/>
                    <a:pt x="22" y="130"/>
                  </a:cubicBezTo>
                  <a:cubicBezTo>
                    <a:pt x="23" y="128"/>
                    <a:pt x="21" y="127"/>
                    <a:pt x="23" y="123"/>
                  </a:cubicBezTo>
                  <a:cubicBezTo>
                    <a:pt x="26" y="119"/>
                    <a:pt x="29" y="113"/>
                    <a:pt x="37" y="104"/>
                  </a:cubicBezTo>
                  <a:cubicBezTo>
                    <a:pt x="45" y="95"/>
                    <a:pt x="64" y="77"/>
                    <a:pt x="72" y="68"/>
                  </a:cubicBezTo>
                  <a:cubicBezTo>
                    <a:pt x="81" y="60"/>
                    <a:pt x="85" y="57"/>
                    <a:pt x="90" y="54"/>
                  </a:cubicBezTo>
                  <a:cubicBezTo>
                    <a:pt x="96" y="51"/>
                    <a:pt x="101" y="48"/>
                    <a:pt x="105" y="47"/>
                  </a:cubicBezTo>
                  <a:cubicBezTo>
                    <a:pt x="108" y="46"/>
                    <a:pt x="108" y="49"/>
                    <a:pt x="110" y="48"/>
                  </a:cubicBezTo>
                  <a:cubicBezTo>
                    <a:pt x="112" y="47"/>
                    <a:pt x="114" y="42"/>
                    <a:pt x="117" y="39"/>
                  </a:cubicBezTo>
                  <a:cubicBezTo>
                    <a:pt x="120" y="36"/>
                    <a:pt x="128" y="33"/>
                    <a:pt x="131" y="32"/>
                  </a:cubicBezTo>
                  <a:cubicBezTo>
                    <a:pt x="134" y="32"/>
                    <a:pt x="134" y="35"/>
                    <a:pt x="135" y="34"/>
                  </a:cubicBezTo>
                  <a:cubicBezTo>
                    <a:pt x="136" y="33"/>
                    <a:pt x="136" y="30"/>
                    <a:pt x="138" y="29"/>
                  </a:cubicBezTo>
                  <a:cubicBezTo>
                    <a:pt x="141" y="27"/>
                    <a:pt x="145" y="26"/>
                    <a:pt x="152" y="24"/>
                  </a:cubicBezTo>
                  <a:cubicBezTo>
                    <a:pt x="158" y="22"/>
                    <a:pt x="170" y="17"/>
                    <a:pt x="179" y="14"/>
                  </a:cubicBezTo>
                  <a:cubicBezTo>
                    <a:pt x="187" y="11"/>
                    <a:pt x="198" y="8"/>
                    <a:pt x="203" y="7"/>
                  </a:cubicBezTo>
                  <a:cubicBezTo>
                    <a:pt x="209" y="6"/>
                    <a:pt x="209" y="7"/>
                    <a:pt x="211" y="8"/>
                  </a:cubicBezTo>
                  <a:cubicBezTo>
                    <a:pt x="213" y="8"/>
                    <a:pt x="213" y="10"/>
                    <a:pt x="217" y="10"/>
                  </a:cubicBezTo>
                  <a:cubicBezTo>
                    <a:pt x="220" y="9"/>
                    <a:pt x="225" y="5"/>
                    <a:pt x="231" y="5"/>
                  </a:cubicBezTo>
                  <a:cubicBezTo>
                    <a:pt x="236" y="5"/>
                    <a:pt x="245" y="8"/>
                    <a:pt x="248" y="8"/>
                  </a:cubicBezTo>
                  <a:cubicBezTo>
                    <a:pt x="251" y="8"/>
                    <a:pt x="249" y="5"/>
                    <a:pt x="251" y="5"/>
                  </a:cubicBezTo>
                  <a:cubicBezTo>
                    <a:pt x="254" y="4"/>
                    <a:pt x="258" y="5"/>
                    <a:pt x="263" y="4"/>
                  </a:cubicBezTo>
                  <a:cubicBezTo>
                    <a:pt x="267" y="3"/>
                    <a:pt x="272" y="0"/>
                    <a:pt x="278" y="0"/>
                  </a:cubicBezTo>
                  <a:cubicBezTo>
                    <a:pt x="283" y="0"/>
                    <a:pt x="290" y="3"/>
                    <a:pt x="294" y="5"/>
                  </a:cubicBezTo>
                  <a:cubicBezTo>
                    <a:pt x="297" y="6"/>
                    <a:pt x="296" y="8"/>
                    <a:pt x="299" y="8"/>
                  </a:cubicBezTo>
                  <a:cubicBezTo>
                    <a:pt x="302" y="8"/>
                    <a:pt x="306" y="6"/>
                    <a:pt x="310" y="6"/>
                  </a:cubicBezTo>
                  <a:cubicBezTo>
                    <a:pt x="313" y="6"/>
                    <a:pt x="317" y="8"/>
                    <a:pt x="321" y="8"/>
                  </a:cubicBezTo>
                  <a:cubicBezTo>
                    <a:pt x="324" y="8"/>
                    <a:pt x="327" y="6"/>
                    <a:pt x="330" y="6"/>
                  </a:cubicBezTo>
                  <a:cubicBezTo>
                    <a:pt x="334" y="5"/>
                    <a:pt x="337" y="5"/>
                    <a:pt x="342" y="6"/>
                  </a:cubicBezTo>
                  <a:cubicBezTo>
                    <a:pt x="347" y="8"/>
                    <a:pt x="355" y="11"/>
                    <a:pt x="361" y="14"/>
                  </a:cubicBezTo>
                  <a:cubicBezTo>
                    <a:pt x="367" y="16"/>
                    <a:pt x="373" y="20"/>
                    <a:pt x="377" y="21"/>
                  </a:cubicBezTo>
                  <a:cubicBezTo>
                    <a:pt x="382" y="23"/>
                    <a:pt x="384" y="21"/>
                    <a:pt x="387" y="22"/>
                  </a:cubicBezTo>
                  <a:cubicBezTo>
                    <a:pt x="390" y="23"/>
                    <a:pt x="394" y="25"/>
                    <a:pt x="397" y="27"/>
                  </a:cubicBezTo>
                  <a:cubicBezTo>
                    <a:pt x="400" y="29"/>
                    <a:pt x="400" y="34"/>
                    <a:pt x="401" y="35"/>
                  </a:cubicBezTo>
                  <a:cubicBezTo>
                    <a:pt x="404" y="36"/>
                    <a:pt x="407" y="33"/>
                    <a:pt x="410" y="35"/>
                  </a:cubicBezTo>
                  <a:cubicBezTo>
                    <a:pt x="413" y="37"/>
                    <a:pt x="417" y="44"/>
                    <a:pt x="419" y="46"/>
                  </a:cubicBezTo>
                  <a:cubicBezTo>
                    <a:pt x="421" y="48"/>
                    <a:pt x="422" y="47"/>
                    <a:pt x="426" y="48"/>
                  </a:cubicBezTo>
                  <a:cubicBezTo>
                    <a:pt x="429" y="50"/>
                    <a:pt x="436" y="54"/>
                    <a:pt x="440" y="56"/>
                  </a:cubicBezTo>
                  <a:cubicBezTo>
                    <a:pt x="445" y="59"/>
                    <a:pt x="449" y="61"/>
                    <a:pt x="454" y="65"/>
                  </a:cubicBezTo>
                  <a:cubicBezTo>
                    <a:pt x="458" y="69"/>
                    <a:pt x="464" y="76"/>
                    <a:pt x="467" y="80"/>
                  </a:cubicBezTo>
                  <a:cubicBezTo>
                    <a:pt x="470" y="84"/>
                    <a:pt x="471" y="89"/>
                    <a:pt x="472" y="91"/>
                  </a:cubicBezTo>
                  <a:cubicBezTo>
                    <a:pt x="474" y="93"/>
                    <a:pt x="476" y="92"/>
                    <a:pt x="478" y="93"/>
                  </a:cubicBezTo>
                  <a:cubicBezTo>
                    <a:pt x="480" y="95"/>
                    <a:pt x="481" y="96"/>
                    <a:pt x="484" y="99"/>
                  </a:cubicBezTo>
                  <a:cubicBezTo>
                    <a:pt x="486" y="102"/>
                    <a:pt x="490" y="107"/>
                    <a:pt x="491" y="112"/>
                  </a:cubicBezTo>
                  <a:cubicBezTo>
                    <a:pt x="492" y="116"/>
                    <a:pt x="490" y="124"/>
                    <a:pt x="491" y="127"/>
                  </a:cubicBezTo>
                  <a:cubicBezTo>
                    <a:pt x="492" y="131"/>
                    <a:pt x="496" y="130"/>
                    <a:pt x="497" y="132"/>
                  </a:cubicBezTo>
                  <a:cubicBezTo>
                    <a:pt x="498" y="134"/>
                    <a:pt x="498" y="136"/>
                    <a:pt x="500" y="139"/>
                  </a:cubicBezTo>
                  <a:cubicBezTo>
                    <a:pt x="501" y="142"/>
                    <a:pt x="503" y="148"/>
                    <a:pt x="505" y="151"/>
                  </a:cubicBezTo>
                  <a:cubicBezTo>
                    <a:pt x="507" y="154"/>
                    <a:pt x="509" y="150"/>
                    <a:pt x="512" y="155"/>
                  </a:cubicBezTo>
                  <a:cubicBezTo>
                    <a:pt x="515" y="160"/>
                    <a:pt x="522" y="175"/>
                    <a:pt x="523" y="182"/>
                  </a:cubicBezTo>
                  <a:cubicBezTo>
                    <a:pt x="525" y="188"/>
                    <a:pt x="522" y="188"/>
                    <a:pt x="522" y="191"/>
                  </a:cubicBezTo>
                  <a:cubicBezTo>
                    <a:pt x="522" y="194"/>
                    <a:pt x="525" y="191"/>
                    <a:pt x="526" y="200"/>
                  </a:cubicBezTo>
                  <a:cubicBezTo>
                    <a:pt x="527" y="208"/>
                    <a:pt x="531" y="228"/>
                    <a:pt x="530" y="241"/>
                  </a:cubicBezTo>
                  <a:cubicBezTo>
                    <a:pt x="528" y="255"/>
                    <a:pt x="521" y="272"/>
                    <a:pt x="515" y="280"/>
                  </a:cubicBezTo>
                  <a:cubicBezTo>
                    <a:pt x="509" y="288"/>
                    <a:pt x="500" y="286"/>
                    <a:pt x="495" y="288"/>
                  </a:cubicBezTo>
                  <a:cubicBezTo>
                    <a:pt x="490" y="291"/>
                    <a:pt x="489" y="295"/>
                    <a:pt x="486" y="296"/>
                  </a:cubicBezTo>
                  <a:cubicBezTo>
                    <a:pt x="484" y="298"/>
                    <a:pt x="484" y="298"/>
                    <a:pt x="482" y="298"/>
                  </a:cubicBezTo>
                  <a:cubicBezTo>
                    <a:pt x="481" y="298"/>
                    <a:pt x="481" y="298"/>
                    <a:pt x="481" y="298"/>
                  </a:cubicBezTo>
                  <a:cubicBezTo>
                    <a:pt x="485" y="302"/>
                    <a:pt x="492" y="310"/>
                    <a:pt x="494" y="314"/>
                  </a:cubicBezTo>
                  <a:cubicBezTo>
                    <a:pt x="497" y="318"/>
                    <a:pt x="496" y="320"/>
                    <a:pt x="497" y="324"/>
                  </a:cubicBezTo>
                  <a:cubicBezTo>
                    <a:pt x="498" y="327"/>
                    <a:pt x="501" y="331"/>
                    <a:pt x="501" y="336"/>
                  </a:cubicBezTo>
                  <a:cubicBezTo>
                    <a:pt x="501" y="341"/>
                    <a:pt x="496" y="348"/>
                    <a:pt x="495" y="352"/>
                  </a:cubicBezTo>
                  <a:cubicBezTo>
                    <a:pt x="494" y="356"/>
                    <a:pt x="495" y="358"/>
                    <a:pt x="493" y="361"/>
                  </a:cubicBezTo>
                  <a:cubicBezTo>
                    <a:pt x="492" y="364"/>
                    <a:pt x="489" y="366"/>
                    <a:pt x="486" y="369"/>
                  </a:cubicBezTo>
                  <a:cubicBezTo>
                    <a:pt x="483" y="372"/>
                    <a:pt x="480" y="377"/>
                    <a:pt x="478" y="379"/>
                  </a:cubicBezTo>
                  <a:cubicBezTo>
                    <a:pt x="475" y="381"/>
                    <a:pt x="471" y="382"/>
                    <a:pt x="469" y="383"/>
                  </a:cubicBezTo>
                  <a:cubicBezTo>
                    <a:pt x="467" y="385"/>
                    <a:pt x="466" y="387"/>
                    <a:pt x="464" y="389"/>
                  </a:cubicBezTo>
                  <a:cubicBezTo>
                    <a:pt x="461" y="391"/>
                    <a:pt x="457" y="393"/>
                    <a:pt x="455" y="394"/>
                  </a:cubicBezTo>
                  <a:cubicBezTo>
                    <a:pt x="452" y="395"/>
                    <a:pt x="450" y="396"/>
                    <a:pt x="447" y="398"/>
                  </a:cubicBezTo>
                  <a:cubicBezTo>
                    <a:pt x="445" y="399"/>
                    <a:pt x="443" y="402"/>
                    <a:pt x="441" y="403"/>
                  </a:cubicBezTo>
                  <a:cubicBezTo>
                    <a:pt x="438" y="404"/>
                    <a:pt x="436" y="404"/>
                    <a:pt x="433" y="405"/>
                  </a:cubicBezTo>
                  <a:cubicBezTo>
                    <a:pt x="429" y="406"/>
                    <a:pt x="424" y="408"/>
                    <a:pt x="421" y="409"/>
                  </a:cubicBezTo>
                  <a:cubicBezTo>
                    <a:pt x="418" y="410"/>
                    <a:pt x="418" y="410"/>
                    <a:pt x="415" y="411"/>
                  </a:cubicBezTo>
                  <a:cubicBezTo>
                    <a:pt x="413" y="412"/>
                    <a:pt x="409" y="414"/>
                    <a:pt x="406" y="415"/>
                  </a:cubicBezTo>
                  <a:cubicBezTo>
                    <a:pt x="403" y="416"/>
                    <a:pt x="402" y="417"/>
                    <a:pt x="400" y="418"/>
                  </a:cubicBezTo>
                  <a:cubicBezTo>
                    <a:pt x="397" y="418"/>
                    <a:pt x="394" y="417"/>
                    <a:pt x="392" y="417"/>
                  </a:cubicBezTo>
                  <a:cubicBezTo>
                    <a:pt x="390" y="417"/>
                    <a:pt x="388" y="417"/>
                    <a:pt x="385" y="416"/>
                  </a:cubicBezTo>
                  <a:cubicBezTo>
                    <a:pt x="382" y="415"/>
                    <a:pt x="377" y="415"/>
                    <a:pt x="373" y="414"/>
                  </a:cubicBezTo>
                  <a:cubicBezTo>
                    <a:pt x="370" y="412"/>
                    <a:pt x="368" y="410"/>
                    <a:pt x="366" y="407"/>
                  </a:cubicBezTo>
                  <a:cubicBezTo>
                    <a:pt x="363" y="405"/>
                    <a:pt x="360" y="400"/>
                    <a:pt x="358" y="398"/>
                  </a:cubicBezTo>
                  <a:cubicBezTo>
                    <a:pt x="357" y="395"/>
                    <a:pt x="356" y="393"/>
                    <a:pt x="355" y="391"/>
                  </a:cubicBezTo>
                  <a:cubicBezTo>
                    <a:pt x="354" y="388"/>
                    <a:pt x="354" y="382"/>
                    <a:pt x="354" y="381"/>
                  </a:cubicBezTo>
                  <a:cubicBezTo>
                    <a:pt x="354" y="380"/>
                    <a:pt x="354" y="382"/>
                    <a:pt x="354" y="382"/>
                  </a:cubicBezTo>
                  <a:cubicBezTo>
                    <a:pt x="354" y="380"/>
                    <a:pt x="354" y="380"/>
                    <a:pt x="354" y="380"/>
                  </a:cubicBezTo>
                  <a:cubicBezTo>
                    <a:pt x="353" y="387"/>
                    <a:pt x="351" y="397"/>
                    <a:pt x="350" y="398"/>
                  </a:cubicBezTo>
                  <a:cubicBezTo>
                    <a:pt x="348" y="397"/>
                    <a:pt x="348" y="397"/>
                    <a:pt x="348" y="397"/>
                  </a:cubicBezTo>
                  <a:cubicBezTo>
                    <a:pt x="348" y="398"/>
                    <a:pt x="347" y="399"/>
                    <a:pt x="347" y="400"/>
                  </a:cubicBezTo>
                  <a:cubicBezTo>
                    <a:pt x="347" y="401"/>
                    <a:pt x="348" y="403"/>
                    <a:pt x="348" y="403"/>
                  </a:cubicBezTo>
                  <a:cubicBezTo>
                    <a:pt x="349" y="402"/>
                    <a:pt x="349" y="402"/>
                    <a:pt x="349" y="402"/>
                  </a:cubicBezTo>
                  <a:cubicBezTo>
                    <a:pt x="350" y="402"/>
                    <a:pt x="350" y="403"/>
                    <a:pt x="351" y="405"/>
                  </a:cubicBezTo>
                  <a:cubicBezTo>
                    <a:pt x="352" y="412"/>
                    <a:pt x="351" y="440"/>
                    <a:pt x="351" y="452"/>
                  </a:cubicBezTo>
                  <a:cubicBezTo>
                    <a:pt x="351" y="465"/>
                    <a:pt x="351" y="468"/>
                    <a:pt x="351" y="480"/>
                  </a:cubicBezTo>
                  <a:cubicBezTo>
                    <a:pt x="352" y="493"/>
                    <a:pt x="352" y="513"/>
                    <a:pt x="353" y="527"/>
                  </a:cubicBezTo>
                  <a:cubicBezTo>
                    <a:pt x="354" y="541"/>
                    <a:pt x="354" y="555"/>
                    <a:pt x="354" y="563"/>
                  </a:cubicBezTo>
                </a:path>
              </a:pathLst>
            </a:custGeom>
            <a:solidFill>
              <a:srgbClr val="FFF5EE"/>
            </a:solidFill>
            <a:ln w="6350" cap="rnd">
              <a:solidFill>
                <a:srgbClr val="FF6600"/>
              </a:solidFill>
              <a:prstDash val="solid"/>
              <a:round/>
              <a:headEnd/>
              <a:tailEnd/>
            </a:ln>
          </p:spPr>
          <p:txBody>
            <a:bodyPr/>
            <a:lstStyle/>
            <a:p>
              <a:endParaRPr lang="en-US"/>
            </a:p>
          </p:txBody>
        </p:sp>
        <p:sp>
          <p:nvSpPr>
            <p:cNvPr id="40998" name="Freeform 30"/>
            <p:cNvSpPr>
              <a:spLocks noChangeAspect="1"/>
            </p:cNvSpPr>
            <p:nvPr/>
          </p:nvSpPr>
          <p:spPr bwMode="auto">
            <a:xfrm>
              <a:off x="1992" y="2068"/>
              <a:ext cx="493" cy="164"/>
            </a:xfrm>
            <a:custGeom>
              <a:avLst/>
              <a:gdLst>
                <a:gd name="T0" fmla="*/ 329014 w 97"/>
                <a:gd name="T1" fmla="*/ 0 h 32"/>
                <a:gd name="T2" fmla="*/ 304994 w 97"/>
                <a:gd name="T3" fmla="*/ 28259 h 32"/>
                <a:gd name="T4" fmla="*/ 227522 w 97"/>
                <a:gd name="T5" fmla="*/ 66897 h 32"/>
                <a:gd name="T6" fmla="*/ 118823 w 97"/>
                <a:gd name="T7" fmla="*/ 98682 h 32"/>
                <a:gd name="T8" fmla="*/ 0 w 97"/>
                <a:gd name="T9" fmla="*/ 113073 h 32"/>
                <a:gd name="T10" fmla="*/ 0 60000 65536"/>
                <a:gd name="T11" fmla="*/ 0 60000 65536"/>
                <a:gd name="T12" fmla="*/ 0 60000 65536"/>
                <a:gd name="T13" fmla="*/ 0 60000 65536"/>
                <a:gd name="T14" fmla="*/ 0 60000 65536"/>
                <a:gd name="T15" fmla="*/ 0 w 97"/>
                <a:gd name="T16" fmla="*/ 0 h 32"/>
                <a:gd name="T17" fmla="*/ 97 w 97"/>
                <a:gd name="T18" fmla="*/ 32 h 32"/>
              </a:gdLst>
              <a:ahLst/>
              <a:cxnLst>
                <a:cxn ang="T10">
                  <a:pos x="T0" y="T1"/>
                </a:cxn>
                <a:cxn ang="T11">
                  <a:pos x="T2" y="T3"/>
                </a:cxn>
                <a:cxn ang="T12">
                  <a:pos x="T4" y="T5"/>
                </a:cxn>
                <a:cxn ang="T13">
                  <a:pos x="T6" y="T7"/>
                </a:cxn>
                <a:cxn ang="T14">
                  <a:pos x="T8" y="T9"/>
                </a:cxn>
              </a:cxnLst>
              <a:rect l="T15" t="T16" r="T17" b="T18"/>
              <a:pathLst>
                <a:path w="97" h="32">
                  <a:moveTo>
                    <a:pt x="97" y="0"/>
                  </a:moveTo>
                  <a:cubicBezTo>
                    <a:pt x="96" y="2"/>
                    <a:pt x="95" y="5"/>
                    <a:pt x="90" y="8"/>
                  </a:cubicBezTo>
                  <a:cubicBezTo>
                    <a:pt x="85" y="11"/>
                    <a:pt x="76" y="16"/>
                    <a:pt x="67" y="19"/>
                  </a:cubicBezTo>
                  <a:cubicBezTo>
                    <a:pt x="58" y="22"/>
                    <a:pt x="48" y="26"/>
                    <a:pt x="35" y="28"/>
                  </a:cubicBezTo>
                  <a:cubicBezTo>
                    <a:pt x="26" y="30"/>
                    <a:pt x="12" y="31"/>
                    <a:pt x="0" y="32"/>
                  </a:cubicBezTo>
                </a:path>
              </a:pathLst>
            </a:custGeom>
            <a:noFill/>
            <a:ln w="6350" cap="rnd">
              <a:solidFill>
                <a:srgbClr val="FF6600"/>
              </a:solidFill>
              <a:prstDash val="solid"/>
              <a:round/>
              <a:headEnd/>
              <a:tailEnd/>
            </a:ln>
          </p:spPr>
          <p:txBody>
            <a:bodyPr/>
            <a:lstStyle/>
            <a:p>
              <a:endParaRPr lang="en-US"/>
            </a:p>
          </p:txBody>
        </p:sp>
        <p:sp>
          <p:nvSpPr>
            <p:cNvPr id="40999" name="Freeform 31"/>
            <p:cNvSpPr>
              <a:spLocks noChangeAspect="1"/>
            </p:cNvSpPr>
            <p:nvPr/>
          </p:nvSpPr>
          <p:spPr bwMode="auto">
            <a:xfrm>
              <a:off x="2093" y="1366"/>
              <a:ext cx="1308" cy="1740"/>
            </a:xfrm>
            <a:custGeom>
              <a:avLst/>
              <a:gdLst>
                <a:gd name="T0" fmla="*/ 450868 w 257"/>
                <a:gd name="T1" fmla="*/ 644507 h 342"/>
                <a:gd name="T2" fmla="*/ 563595 w 257"/>
                <a:gd name="T3" fmla="*/ 552073 h 342"/>
                <a:gd name="T4" fmla="*/ 515988 w 257"/>
                <a:gd name="T5" fmla="*/ 497818 h 342"/>
                <a:gd name="T6" fmla="*/ 436750 w 257"/>
                <a:gd name="T7" fmla="*/ 504524 h 342"/>
                <a:gd name="T8" fmla="*/ 379142 w 257"/>
                <a:gd name="T9" fmla="*/ 511255 h 342"/>
                <a:gd name="T10" fmla="*/ 320755 w 257"/>
                <a:gd name="T11" fmla="*/ 514541 h 342"/>
                <a:gd name="T12" fmla="*/ 320755 w 257"/>
                <a:gd name="T13" fmla="*/ 582875 h 342"/>
                <a:gd name="T14" fmla="*/ 279754 w 257"/>
                <a:gd name="T15" fmla="*/ 589606 h 342"/>
                <a:gd name="T16" fmla="*/ 252994 w 257"/>
                <a:gd name="T17" fmla="*/ 572882 h 342"/>
                <a:gd name="T18" fmla="*/ 279754 w 257"/>
                <a:gd name="T19" fmla="*/ 538769 h 342"/>
                <a:gd name="T20" fmla="*/ 256281 w 257"/>
                <a:gd name="T21" fmla="*/ 517955 h 342"/>
                <a:gd name="T22" fmla="*/ 273016 w 257"/>
                <a:gd name="T23" fmla="*/ 442891 h 342"/>
                <a:gd name="T24" fmla="*/ 150288 w 257"/>
                <a:gd name="T25" fmla="*/ 228484 h 342"/>
                <a:gd name="T26" fmla="*/ 10026 w 257"/>
                <a:gd name="T27" fmla="*/ 160151 h 342"/>
                <a:gd name="T28" fmla="*/ 61700 w 257"/>
                <a:gd name="T29" fmla="*/ 57669 h 342"/>
                <a:gd name="T30" fmla="*/ 409989 w 257"/>
                <a:gd name="T31" fmla="*/ 6706 h 342"/>
                <a:gd name="T32" fmla="*/ 730617 w 257"/>
                <a:gd name="T33" fmla="*/ 136697 h 342"/>
                <a:gd name="T34" fmla="*/ 874329 w 257"/>
                <a:gd name="T35" fmla="*/ 334380 h 342"/>
                <a:gd name="T36" fmla="*/ 809184 w 257"/>
                <a:gd name="T37" fmla="*/ 378618 h 342"/>
                <a:gd name="T38" fmla="*/ 696477 w 257"/>
                <a:gd name="T39" fmla="*/ 256029 h 342"/>
                <a:gd name="T40" fmla="*/ 573723 w 257"/>
                <a:gd name="T41" fmla="*/ 177521 h 342"/>
                <a:gd name="T42" fmla="*/ 491869 w 257"/>
                <a:gd name="T43" fmla="*/ 160151 h 342"/>
                <a:gd name="T44" fmla="*/ 406574 w 257"/>
                <a:gd name="T45" fmla="*/ 177521 h 342"/>
                <a:gd name="T46" fmla="*/ 348162 w 257"/>
                <a:gd name="T47" fmla="*/ 259316 h 342"/>
                <a:gd name="T48" fmla="*/ 317310 w 257"/>
                <a:gd name="T49" fmla="*/ 238502 h 342"/>
                <a:gd name="T50" fmla="*/ 354896 w 257"/>
                <a:gd name="T51" fmla="*/ 163438 h 342"/>
                <a:gd name="T52" fmla="*/ 474336 w 257"/>
                <a:gd name="T53" fmla="*/ 129320 h 342"/>
                <a:gd name="T54" fmla="*/ 467602 w 257"/>
                <a:gd name="T55" fmla="*/ 102451 h 342"/>
                <a:gd name="T56" fmla="*/ 197874 w 257"/>
                <a:gd name="T57" fmla="*/ 112601 h 342"/>
                <a:gd name="T58" fmla="*/ 143554 w 257"/>
                <a:gd name="T59" fmla="*/ 160151 h 342"/>
                <a:gd name="T60" fmla="*/ 177847 w 257"/>
                <a:gd name="T61" fmla="*/ 211115 h 342"/>
                <a:gd name="T62" fmla="*/ 279754 w 257"/>
                <a:gd name="T63" fmla="*/ 276034 h 342"/>
                <a:gd name="T64" fmla="*/ 320755 w 257"/>
                <a:gd name="T65" fmla="*/ 310280 h 342"/>
                <a:gd name="T66" fmla="*/ 320755 w 257"/>
                <a:gd name="T67" fmla="*/ 347817 h 342"/>
                <a:gd name="T68" fmla="*/ 300575 w 257"/>
                <a:gd name="T69" fmla="*/ 395341 h 342"/>
                <a:gd name="T70" fmla="*/ 283169 w 257"/>
                <a:gd name="T71" fmla="*/ 480423 h 342"/>
                <a:gd name="T72" fmla="*/ 317310 w 257"/>
                <a:gd name="T73" fmla="*/ 491087 h 342"/>
                <a:gd name="T74" fmla="*/ 382455 w 257"/>
                <a:gd name="T75" fmla="*/ 456974 h 342"/>
                <a:gd name="T76" fmla="*/ 457601 w 257"/>
                <a:gd name="T77" fmla="*/ 429454 h 342"/>
                <a:gd name="T78" fmla="*/ 594448 w 257"/>
                <a:gd name="T79" fmla="*/ 429454 h 342"/>
                <a:gd name="T80" fmla="*/ 686456 w 257"/>
                <a:gd name="T81" fmla="*/ 545342 h 342"/>
                <a:gd name="T82" fmla="*/ 730617 w 257"/>
                <a:gd name="T83" fmla="*/ 705494 h 342"/>
                <a:gd name="T84" fmla="*/ 768178 w 257"/>
                <a:gd name="T85" fmla="*/ 872345 h 342"/>
                <a:gd name="T86" fmla="*/ 778331 w 257"/>
                <a:gd name="T87" fmla="*/ 1159176 h 342"/>
                <a:gd name="T88" fmla="*/ 795737 w 257"/>
                <a:gd name="T89" fmla="*/ 971510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7"/>
                <a:gd name="T136" fmla="*/ 0 h 342"/>
                <a:gd name="T137" fmla="*/ 257 w 257"/>
                <a:gd name="T138" fmla="*/ 342 h 3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7" h="342">
                  <a:moveTo>
                    <a:pt x="131" y="210"/>
                  </a:moveTo>
                  <a:cubicBezTo>
                    <a:pt x="130" y="203"/>
                    <a:pt x="130" y="195"/>
                    <a:pt x="132" y="189"/>
                  </a:cubicBezTo>
                  <a:cubicBezTo>
                    <a:pt x="135" y="180"/>
                    <a:pt x="142" y="170"/>
                    <a:pt x="147" y="166"/>
                  </a:cubicBezTo>
                  <a:cubicBezTo>
                    <a:pt x="153" y="161"/>
                    <a:pt x="163" y="164"/>
                    <a:pt x="165" y="162"/>
                  </a:cubicBezTo>
                  <a:cubicBezTo>
                    <a:pt x="167" y="160"/>
                    <a:pt x="161" y="158"/>
                    <a:pt x="159" y="156"/>
                  </a:cubicBezTo>
                  <a:cubicBezTo>
                    <a:pt x="156" y="153"/>
                    <a:pt x="154" y="149"/>
                    <a:pt x="151" y="146"/>
                  </a:cubicBezTo>
                  <a:cubicBezTo>
                    <a:pt x="148" y="142"/>
                    <a:pt x="144" y="136"/>
                    <a:pt x="141" y="137"/>
                  </a:cubicBezTo>
                  <a:cubicBezTo>
                    <a:pt x="137" y="137"/>
                    <a:pt x="132" y="147"/>
                    <a:pt x="128" y="148"/>
                  </a:cubicBezTo>
                  <a:cubicBezTo>
                    <a:pt x="124" y="150"/>
                    <a:pt x="119" y="146"/>
                    <a:pt x="116" y="146"/>
                  </a:cubicBezTo>
                  <a:cubicBezTo>
                    <a:pt x="114" y="147"/>
                    <a:pt x="114" y="149"/>
                    <a:pt x="111" y="150"/>
                  </a:cubicBezTo>
                  <a:cubicBezTo>
                    <a:pt x="109" y="150"/>
                    <a:pt x="104" y="147"/>
                    <a:pt x="101" y="148"/>
                  </a:cubicBezTo>
                  <a:cubicBezTo>
                    <a:pt x="99" y="148"/>
                    <a:pt x="95" y="148"/>
                    <a:pt x="94" y="151"/>
                  </a:cubicBezTo>
                  <a:cubicBezTo>
                    <a:pt x="94" y="154"/>
                    <a:pt x="97" y="161"/>
                    <a:pt x="97" y="164"/>
                  </a:cubicBezTo>
                  <a:cubicBezTo>
                    <a:pt x="97" y="168"/>
                    <a:pt x="95" y="170"/>
                    <a:pt x="94" y="171"/>
                  </a:cubicBezTo>
                  <a:cubicBezTo>
                    <a:pt x="92" y="172"/>
                    <a:pt x="90" y="171"/>
                    <a:pt x="88" y="171"/>
                  </a:cubicBezTo>
                  <a:cubicBezTo>
                    <a:pt x="86" y="171"/>
                    <a:pt x="84" y="173"/>
                    <a:pt x="82" y="173"/>
                  </a:cubicBezTo>
                  <a:cubicBezTo>
                    <a:pt x="81" y="173"/>
                    <a:pt x="78" y="173"/>
                    <a:pt x="77" y="172"/>
                  </a:cubicBezTo>
                  <a:cubicBezTo>
                    <a:pt x="76" y="171"/>
                    <a:pt x="74" y="169"/>
                    <a:pt x="74" y="168"/>
                  </a:cubicBezTo>
                  <a:cubicBezTo>
                    <a:pt x="74" y="166"/>
                    <a:pt x="76" y="164"/>
                    <a:pt x="77" y="163"/>
                  </a:cubicBezTo>
                  <a:cubicBezTo>
                    <a:pt x="79" y="161"/>
                    <a:pt x="80" y="160"/>
                    <a:pt x="82" y="158"/>
                  </a:cubicBezTo>
                  <a:cubicBezTo>
                    <a:pt x="83" y="156"/>
                    <a:pt x="87" y="149"/>
                    <a:pt x="86" y="148"/>
                  </a:cubicBezTo>
                  <a:cubicBezTo>
                    <a:pt x="85" y="147"/>
                    <a:pt x="78" y="152"/>
                    <a:pt x="75" y="152"/>
                  </a:cubicBezTo>
                  <a:cubicBezTo>
                    <a:pt x="73" y="152"/>
                    <a:pt x="69" y="153"/>
                    <a:pt x="70" y="149"/>
                  </a:cubicBezTo>
                  <a:cubicBezTo>
                    <a:pt x="70" y="145"/>
                    <a:pt x="79" y="142"/>
                    <a:pt x="80" y="130"/>
                  </a:cubicBezTo>
                  <a:cubicBezTo>
                    <a:pt x="81" y="119"/>
                    <a:pt x="82" y="91"/>
                    <a:pt x="76" y="80"/>
                  </a:cubicBezTo>
                  <a:cubicBezTo>
                    <a:pt x="70" y="69"/>
                    <a:pt x="54" y="70"/>
                    <a:pt x="44" y="67"/>
                  </a:cubicBezTo>
                  <a:cubicBezTo>
                    <a:pt x="34" y="63"/>
                    <a:pt x="22" y="62"/>
                    <a:pt x="15" y="58"/>
                  </a:cubicBezTo>
                  <a:cubicBezTo>
                    <a:pt x="9" y="55"/>
                    <a:pt x="5" y="52"/>
                    <a:pt x="3" y="47"/>
                  </a:cubicBezTo>
                  <a:cubicBezTo>
                    <a:pt x="1" y="43"/>
                    <a:pt x="0" y="38"/>
                    <a:pt x="2" y="33"/>
                  </a:cubicBezTo>
                  <a:cubicBezTo>
                    <a:pt x="4" y="28"/>
                    <a:pt x="8" y="22"/>
                    <a:pt x="18" y="17"/>
                  </a:cubicBezTo>
                  <a:cubicBezTo>
                    <a:pt x="27" y="12"/>
                    <a:pt x="43" y="7"/>
                    <a:pt x="60" y="4"/>
                  </a:cubicBezTo>
                  <a:cubicBezTo>
                    <a:pt x="77" y="2"/>
                    <a:pt x="102" y="0"/>
                    <a:pt x="120" y="2"/>
                  </a:cubicBezTo>
                  <a:cubicBezTo>
                    <a:pt x="137" y="4"/>
                    <a:pt x="150" y="7"/>
                    <a:pt x="166" y="14"/>
                  </a:cubicBezTo>
                  <a:cubicBezTo>
                    <a:pt x="182" y="20"/>
                    <a:pt x="200" y="30"/>
                    <a:pt x="214" y="40"/>
                  </a:cubicBezTo>
                  <a:cubicBezTo>
                    <a:pt x="228" y="50"/>
                    <a:pt x="242" y="65"/>
                    <a:pt x="249" y="75"/>
                  </a:cubicBezTo>
                  <a:cubicBezTo>
                    <a:pt x="256" y="84"/>
                    <a:pt x="256" y="92"/>
                    <a:pt x="256" y="98"/>
                  </a:cubicBezTo>
                  <a:cubicBezTo>
                    <a:pt x="257" y="105"/>
                    <a:pt x="254" y="108"/>
                    <a:pt x="251" y="111"/>
                  </a:cubicBezTo>
                  <a:cubicBezTo>
                    <a:pt x="247" y="113"/>
                    <a:pt x="243" y="114"/>
                    <a:pt x="237" y="111"/>
                  </a:cubicBezTo>
                  <a:cubicBezTo>
                    <a:pt x="231" y="108"/>
                    <a:pt x="222" y="101"/>
                    <a:pt x="217" y="94"/>
                  </a:cubicBezTo>
                  <a:cubicBezTo>
                    <a:pt x="211" y="88"/>
                    <a:pt x="210" y="81"/>
                    <a:pt x="204" y="75"/>
                  </a:cubicBezTo>
                  <a:cubicBezTo>
                    <a:pt x="199" y="69"/>
                    <a:pt x="190" y="63"/>
                    <a:pt x="184" y="59"/>
                  </a:cubicBezTo>
                  <a:cubicBezTo>
                    <a:pt x="178" y="55"/>
                    <a:pt x="173" y="53"/>
                    <a:pt x="168" y="52"/>
                  </a:cubicBezTo>
                  <a:cubicBezTo>
                    <a:pt x="164" y="50"/>
                    <a:pt x="162" y="49"/>
                    <a:pt x="158" y="49"/>
                  </a:cubicBezTo>
                  <a:cubicBezTo>
                    <a:pt x="154" y="48"/>
                    <a:pt x="148" y="47"/>
                    <a:pt x="144" y="47"/>
                  </a:cubicBezTo>
                  <a:cubicBezTo>
                    <a:pt x="140" y="47"/>
                    <a:pt x="137" y="47"/>
                    <a:pt x="133" y="48"/>
                  </a:cubicBezTo>
                  <a:cubicBezTo>
                    <a:pt x="129" y="49"/>
                    <a:pt x="124" y="50"/>
                    <a:pt x="119" y="52"/>
                  </a:cubicBezTo>
                  <a:cubicBezTo>
                    <a:pt x="115" y="55"/>
                    <a:pt x="110" y="60"/>
                    <a:pt x="107" y="64"/>
                  </a:cubicBezTo>
                  <a:cubicBezTo>
                    <a:pt x="104" y="68"/>
                    <a:pt x="104" y="74"/>
                    <a:pt x="102" y="76"/>
                  </a:cubicBezTo>
                  <a:cubicBezTo>
                    <a:pt x="100" y="79"/>
                    <a:pt x="98" y="78"/>
                    <a:pt x="96" y="77"/>
                  </a:cubicBezTo>
                  <a:cubicBezTo>
                    <a:pt x="95" y="76"/>
                    <a:pt x="93" y="74"/>
                    <a:pt x="93" y="70"/>
                  </a:cubicBezTo>
                  <a:cubicBezTo>
                    <a:pt x="94" y="67"/>
                    <a:pt x="96" y="61"/>
                    <a:pt x="98" y="57"/>
                  </a:cubicBezTo>
                  <a:cubicBezTo>
                    <a:pt x="99" y="54"/>
                    <a:pt x="100" y="51"/>
                    <a:pt x="104" y="48"/>
                  </a:cubicBezTo>
                  <a:cubicBezTo>
                    <a:pt x="107" y="45"/>
                    <a:pt x="112" y="42"/>
                    <a:pt x="118" y="40"/>
                  </a:cubicBezTo>
                  <a:cubicBezTo>
                    <a:pt x="124" y="39"/>
                    <a:pt x="129" y="37"/>
                    <a:pt x="139" y="38"/>
                  </a:cubicBezTo>
                  <a:cubicBezTo>
                    <a:pt x="149" y="39"/>
                    <a:pt x="179" y="48"/>
                    <a:pt x="179" y="46"/>
                  </a:cubicBezTo>
                  <a:cubicBezTo>
                    <a:pt x="179" y="45"/>
                    <a:pt x="151" y="33"/>
                    <a:pt x="137" y="30"/>
                  </a:cubicBezTo>
                  <a:cubicBezTo>
                    <a:pt x="123" y="26"/>
                    <a:pt x="108" y="26"/>
                    <a:pt x="94" y="26"/>
                  </a:cubicBezTo>
                  <a:cubicBezTo>
                    <a:pt x="81" y="27"/>
                    <a:pt x="66" y="30"/>
                    <a:pt x="58" y="33"/>
                  </a:cubicBezTo>
                  <a:cubicBezTo>
                    <a:pt x="50" y="35"/>
                    <a:pt x="49" y="38"/>
                    <a:pt x="46" y="40"/>
                  </a:cubicBezTo>
                  <a:cubicBezTo>
                    <a:pt x="43" y="42"/>
                    <a:pt x="42" y="45"/>
                    <a:pt x="42" y="47"/>
                  </a:cubicBezTo>
                  <a:cubicBezTo>
                    <a:pt x="42" y="50"/>
                    <a:pt x="42" y="54"/>
                    <a:pt x="44" y="57"/>
                  </a:cubicBezTo>
                  <a:cubicBezTo>
                    <a:pt x="46" y="59"/>
                    <a:pt x="47" y="59"/>
                    <a:pt x="52" y="62"/>
                  </a:cubicBezTo>
                  <a:cubicBezTo>
                    <a:pt x="57" y="64"/>
                    <a:pt x="68" y="67"/>
                    <a:pt x="73" y="70"/>
                  </a:cubicBezTo>
                  <a:cubicBezTo>
                    <a:pt x="78" y="73"/>
                    <a:pt x="79" y="78"/>
                    <a:pt x="82" y="81"/>
                  </a:cubicBezTo>
                  <a:cubicBezTo>
                    <a:pt x="84" y="84"/>
                    <a:pt x="84" y="88"/>
                    <a:pt x="86" y="89"/>
                  </a:cubicBezTo>
                  <a:cubicBezTo>
                    <a:pt x="88" y="91"/>
                    <a:pt x="92" y="90"/>
                    <a:pt x="94" y="91"/>
                  </a:cubicBezTo>
                  <a:cubicBezTo>
                    <a:pt x="95" y="92"/>
                    <a:pt x="96" y="95"/>
                    <a:pt x="96" y="96"/>
                  </a:cubicBezTo>
                  <a:cubicBezTo>
                    <a:pt x="96" y="98"/>
                    <a:pt x="95" y="100"/>
                    <a:pt x="94" y="102"/>
                  </a:cubicBezTo>
                  <a:cubicBezTo>
                    <a:pt x="92" y="104"/>
                    <a:pt x="88" y="104"/>
                    <a:pt x="87" y="106"/>
                  </a:cubicBezTo>
                  <a:cubicBezTo>
                    <a:pt x="86" y="108"/>
                    <a:pt x="88" y="112"/>
                    <a:pt x="88" y="116"/>
                  </a:cubicBezTo>
                  <a:cubicBezTo>
                    <a:pt x="88" y="120"/>
                    <a:pt x="88" y="125"/>
                    <a:pt x="88" y="129"/>
                  </a:cubicBezTo>
                  <a:cubicBezTo>
                    <a:pt x="87" y="133"/>
                    <a:pt x="82" y="140"/>
                    <a:pt x="83" y="141"/>
                  </a:cubicBezTo>
                  <a:cubicBezTo>
                    <a:pt x="84" y="142"/>
                    <a:pt x="92" y="137"/>
                    <a:pt x="94" y="138"/>
                  </a:cubicBezTo>
                  <a:cubicBezTo>
                    <a:pt x="95" y="138"/>
                    <a:pt x="91" y="144"/>
                    <a:pt x="93" y="144"/>
                  </a:cubicBezTo>
                  <a:cubicBezTo>
                    <a:pt x="95" y="144"/>
                    <a:pt x="100" y="141"/>
                    <a:pt x="104" y="140"/>
                  </a:cubicBezTo>
                  <a:cubicBezTo>
                    <a:pt x="107" y="138"/>
                    <a:pt x="108" y="135"/>
                    <a:pt x="112" y="134"/>
                  </a:cubicBezTo>
                  <a:cubicBezTo>
                    <a:pt x="115" y="133"/>
                    <a:pt x="122" y="136"/>
                    <a:pt x="126" y="135"/>
                  </a:cubicBezTo>
                  <a:cubicBezTo>
                    <a:pt x="130" y="133"/>
                    <a:pt x="130" y="129"/>
                    <a:pt x="134" y="126"/>
                  </a:cubicBezTo>
                  <a:cubicBezTo>
                    <a:pt x="138" y="124"/>
                    <a:pt x="143" y="120"/>
                    <a:pt x="149" y="120"/>
                  </a:cubicBezTo>
                  <a:cubicBezTo>
                    <a:pt x="156" y="120"/>
                    <a:pt x="167" y="122"/>
                    <a:pt x="174" y="126"/>
                  </a:cubicBezTo>
                  <a:cubicBezTo>
                    <a:pt x="181" y="129"/>
                    <a:pt x="188" y="134"/>
                    <a:pt x="192" y="140"/>
                  </a:cubicBezTo>
                  <a:cubicBezTo>
                    <a:pt x="197" y="146"/>
                    <a:pt x="198" y="150"/>
                    <a:pt x="201" y="160"/>
                  </a:cubicBezTo>
                  <a:cubicBezTo>
                    <a:pt x="204" y="169"/>
                    <a:pt x="210" y="189"/>
                    <a:pt x="212" y="197"/>
                  </a:cubicBezTo>
                  <a:cubicBezTo>
                    <a:pt x="214" y="204"/>
                    <a:pt x="213" y="201"/>
                    <a:pt x="214" y="207"/>
                  </a:cubicBezTo>
                  <a:cubicBezTo>
                    <a:pt x="216" y="212"/>
                    <a:pt x="219" y="221"/>
                    <a:pt x="220" y="229"/>
                  </a:cubicBezTo>
                  <a:cubicBezTo>
                    <a:pt x="222" y="237"/>
                    <a:pt x="224" y="243"/>
                    <a:pt x="225" y="256"/>
                  </a:cubicBezTo>
                  <a:cubicBezTo>
                    <a:pt x="225" y="269"/>
                    <a:pt x="221" y="294"/>
                    <a:pt x="222" y="308"/>
                  </a:cubicBezTo>
                  <a:cubicBezTo>
                    <a:pt x="223" y="322"/>
                    <a:pt x="227" y="338"/>
                    <a:pt x="228" y="340"/>
                  </a:cubicBezTo>
                  <a:cubicBezTo>
                    <a:pt x="229" y="342"/>
                    <a:pt x="228" y="330"/>
                    <a:pt x="229" y="320"/>
                  </a:cubicBezTo>
                  <a:cubicBezTo>
                    <a:pt x="229" y="311"/>
                    <a:pt x="231" y="292"/>
                    <a:pt x="233" y="285"/>
                  </a:cubicBezTo>
                  <a:cubicBezTo>
                    <a:pt x="234" y="280"/>
                    <a:pt x="236" y="275"/>
                    <a:pt x="238" y="275"/>
                  </a:cubicBezTo>
                </a:path>
              </a:pathLst>
            </a:custGeom>
            <a:noFill/>
            <a:ln w="6350" cap="rnd">
              <a:solidFill>
                <a:srgbClr val="FF6600"/>
              </a:solidFill>
              <a:prstDash val="solid"/>
              <a:round/>
              <a:headEnd/>
              <a:tailEnd/>
            </a:ln>
          </p:spPr>
          <p:txBody>
            <a:bodyPr/>
            <a:lstStyle/>
            <a:p>
              <a:endParaRPr lang="en-US"/>
            </a:p>
          </p:txBody>
        </p:sp>
        <p:sp>
          <p:nvSpPr>
            <p:cNvPr id="41000" name="Freeform 32"/>
            <p:cNvSpPr>
              <a:spLocks noChangeAspect="1"/>
            </p:cNvSpPr>
            <p:nvPr/>
          </p:nvSpPr>
          <p:spPr bwMode="auto">
            <a:xfrm>
              <a:off x="3054" y="1885"/>
              <a:ext cx="846" cy="866"/>
            </a:xfrm>
            <a:custGeom>
              <a:avLst/>
              <a:gdLst>
                <a:gd name="T0" fmla="*/ 161892 w 166"/>
                <a:gd name="T1" fmla="*/ 538698 h 170"/>
                <a:gd name="T2" fmla="*/ 182150 w 166"/>
                <a:gd name="T3" fmla="*/ 398024 h 170"/>
                <a:gd name="T4" fmla="*/ 172074 w 166"/>
                <a:gd name="T5" fmla="*/ 346746 h 170"/>
                <a:gd name="T6" fmla="*/ 89737 w 166"/>
                <a:gd name="T7" fmla="*/ 250498 h 170"/>
                <a:gd name="T8" fmla="*/ 51219 w 166"/>
                <a:gd name="T9" fmla="*/ 137353 h 170"/>
                <a:gd name="T10" fmla="*/ 3297 w 166"/>
                <a:gd name="T11" fmla="*/ 68740 h 170"/>
                <a:gd name="T12" fmla="*/ 13505 w 166"/>
                <a:gd name="T13" fmla="*/ 34360 h 170"/>
                <a:gd name="T14" fmla="*/ 44466 w 166"/>
                <a:gd name="T15" fmla="*/ 41104 h 170"/>
                <a:gd name="T16" fmla="*/ 55321 w 166"/>
                <a:gd name="T17" fmla="*/ 16790 h 170"/>
                <a:gd name="T18" fmla="*/ 89737 w 166"/>
                <a:gd name="T19" fmla="*/ 10041 h 170"/>
                <a:gd name="T20" fmla="*/ 103243 w 166"/>
                <a:gd name="T21" fmla="*/ 55246 h 170"/>
                <a:gd name="T22" fmla="*/ 62074 w 166"/>
                <a:gd name="T23" fmla="*/ 58567 h 170"/>
                <a:gd name="T24" fmla="*/ 55321 w 166"/>
                <a:gd name="T25" fmla="*/ 75490 h 170"/>
                <a:gd name="T26" fmla="*/ 85635 w 166"/>
                <a:gd name="T27" fmla="*/ 102967 h 170"/>
                <a:gd name="T28" fmla="*/ 116748 w 166"/>
                <a:gd name="T29" fmla="*/ 126635 h 170"/>
                <a:gd name="T30" fmla="*/ 134229 w 166"/>
                <a:gd name="T31" fmla="*/ 175034 h 170"/>
                <a:gd name="T32" fmla="*/ 123501 w 166"/>
                <a:gd name="T33" fmla="*/ 284878 h 170"/>
                <a:gd name="T34" fmla="*/ 182150 w 166"/>
                <a:gd name="T35" fmla="*/ 325983 h 170"/>
                <a:gd name="T36" fmla="*/ 216566 w 166"/>
                <a:gd name="T37" fmla="*/ 332600 h 170"/>
                <a:gd name="T38" fmla="*/ 157917 w 166"/>
                <a:gd name="T39" fmla="*/ 260564 h 170"/>
                <a:gd name="T40" fmla="*/ 199732 w 166"/>
                <a:gd name="T41" fmla="*/ 195247 h 170"/>
                <a:gd name="T42" fmla="*/ 237471 w 166"/>
                <a:gd name="T43" fmla="*/ 164963 h 170"/>
                <a:gd name="T44" fmla="*/ 292145 w 166"/>
                <a:gd name="T45" fmla="*/ 144102 h 170"/>
                <a:gd name="T46" fmla="*/ 333314 w 166"/>
                <a:gd name="T47" fmla="*/ 119890 h 170"/>
                <a:gd name="T48" fmla="*/ 381882 w 166"/>
                <a:gd name="T49" fmla="*/ 116462 h 170"/>
                <a:gd name="T50" fmla="*/ 436429 w 166"/>
                <a:gd name="T51" fmla="*/ 147526 h 170"/>
                <a:gd name="T52" fmla="*/ 474270 w 166"/>
                <a:gd name="T53" fmla="*/ 140781 h 170"/>
                <a:gd name="T54" fmla="*/ 526166 w 166"/>
                <a:gd name="T55" fmla="*/ 216138 h 170"/>
                <a:gd name="T56" fmla="*/ 549849 w 166"/>
                <a:gd name="T57" fmla="*/ 257243 h 170"/>
                <a:gd name="T58" fmla="*/ 560577 w 166"/>
                <a:gd name="T59" fmla="*/ 342773 h 170"/>
                <a:gd name="T60" fmla="*/ 532919 w 166"/>
                <a:gd name="T61" fmla="*/ 418135 h 170"/>
                <a:gd name="T62" fmla="*/ 498503 w 166"/>
                <a:gd name="T63" fmla="*/ 486875 h 170"/>
                <a:gd name="T64" fmla="*/ 457334 w 166"/>
                <a:gd name="T65" fmla="*/ 507766 h 170"/>
                <a:gd name="T66" fmla="*/ 371027 w 166"/>
                <a:gd name="T67" fmla="*/ 497695 h 170"/>
                <a:gd name="T68" fmla="*/ 292145 w 166"/>
                <a:gd name="T69" fmla="*/ 497695 h 170"/>
                <a:gd name="T70" fmla="*/ 219863 w 166"/>
                <a:gd name="T71" fmla="*/ 470085 h 170"/>
                <a:gd name="T72" fmla="*/ 195630 w 166"/>
                <a:gd name="T73" fmla="*/ 418135 h 170"/>
                <a:gd name="T74" fmla="*/ 219863 w 166"/>
                <a:gd name="T75" fmla="*/ 373704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
                <a:gd name="T115" fmla="*/ 0 h 170"/>
                <a:gd name="T116" fmla="*/ 166 w 166"/>
                <a:gd name="T117" fmla="*/ 170 h 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 h="170">
                  <a:moveTo>
                    <a:pt x="50" y="169"/>
                  </a:moveTo>
                  <a:cubicBezTo>
                    <a:pt x="48" y="170"/>
                    <a:pt x="47" y="163"/>
                    <a:pt x="47" y="157"/>
                  </a:cubicBezTo>
                  <a:cubicBezTo>
                    <a:pt x="47" y="151"/>
                    <a:pt x="47" y="141"/>
                    <a:pt x="48" y="134"/>
                  </a:cubicBezTo>
                  <a:cubicBezTo>
                    <a:pt x="49" y="128"/>
                    <a:pt x="52" y="121"/>
                    <a:pt x="53" y="116"/>
                  </a:cubicBezTo>
                  <a:cubicBezTo>
                    <a:pt x="54" y="111"/>
                    <a:pt x="57" y="106"/>
                    <a:pt x="57" y="103"/>
                  </a:cubicBezTo>
                  <a:cubicBezTo>
                    <a:pt x="57" y="101"/>
                    <a:pt x="53" y="103"/>
                    <a:pt x="50" y="101"/>
                  </a:cubicBezTo>
                  <a:cubicBezTo>
                    <a:pt x="47" y="100"/>
                    <a:pt x="40" y="97"/>
                    <a:pt x="36" y="92"/>
                  </a:cubicBezTo>
                  <a:cubicBezTo>
                    <a:pt x="32" y="87"/>
                    <a:pt x="28" y="80"/>
                    <a:pt x="26" y="73"/>
                  </a:cubicBezTo>
                  <a:cubicBezTo>
                    <a:pt x="23" y="66"/>
                    <a:pt x="21" y="56"/>
                    <a:pt x="20" y="50"/>
                  </a:cubicBezTo>
                  <a:cubicBezTo>
                    <a:pt x="18" y="45"/>
                    <a:pt x="17" y="43"/>
                    <a:pt x="15" y="40"/>
                  </a:cubicBezTo>
                  <a:cubicBezTo>
                    <a:pt x="13" y="36"/>
                    <a:pt x="10" y="31"/>
                    <a:pt x="8" y="28"/>
                  </a:cubicBezTo>
                  <a:cubicBezTo>
                    <a:pt x="6" y="25"/>
                    <a:pt x="2" y="22"/>
                    <a:pt x="1" y="20"/>
                  </a:cubicBezTo>
                  <a:cubicBezTo>
                    <a:pt x="0" y="18"/>
                    <a:pt x="0" y="15"/>
                    <a:pt x="1" y="13"/>
                  </a:cubicBezTo>
                  <a:cubicBezTo>
                    <a:pt x="2" y="11"/>
                    <a:pt x="3" y="11"/>
                    <a:pt x="4" y="10"/>
                  </a:cubicBezTo>
                  <a:cubicBezTo>
                    <a:pt x="6" y="10"/>
                    <a:pt x="7" y="10"/>
                    <a:pt x="8" y="11"/>
                  </a:cubicBezTo>
                  <a:cubicBezTo>
                    <a:pt x="9" y="11"/>
                    <a:pt x="11" y="12"/>
                    <a:pt x="13" y="12"/>
                  </a:cubicBezTo>
                  <a:cubicBezTo>
                    <a:pt x="15" y="12"/>
                    <a:pt x="20" y="13"/>
                    <a:pt x="20" y="12"/>
                  </a:cubicBezTo>
                  <a:cubicBezTo>
                    <a:pt x="21" y="11"/>
                    <a:pt x="16" y="7"/>
                    <a:pt x="16" y="5"/>
                  </a:cubicBezTo>
                  <a:cubicBezTo>
                    <a:pt x="16" y="4"/>
                    <a:pt x="18" y="1"/>
                    <a:pt x="19" y="1"/>
                  </a:cubicBezTo>
                  <a:cubicBezTo>
                    <a:pt x="21" y="0"/>
                    <a:pt x="24" y="2"/>
                    <a:pt x="26" y="3"/>
                  </a:cubicBezTo>
                  <a:cubicBezTo>
                    <a:pt x="28" y="5"/>
                    <a:pt x="29" y="7"/>
                    <a:pt x="30" y="9"/>
                  </a:cubicBezTo>
                  <a:cubicBezTo>
                    <a:pt x="31" y="11"/>
                    <a:pt x="31" y="14"/>
                    <a:pt x="30" y="16"/>
                  </a:cubicBezTo>
                  <a:cubicBezTo>
                    <a:pt x="29" y="18"/>
                    <a:pt x="28" y="20"/>
                    <a:pt x="26" y="20"/>
                  </a:cubicBezTo>
                  <a:cubicBezTo>
                    <a:pt x="24" y="20"/>
                    <a:pt x="20" y="17"/>
                    <a:pt x="18" y="17"/>
                  </a:cubicBezTo>
                  <a:cubicBezTo>
                    <a:pt x="16" y="16"/>
                    <a:pt x="12" y="16"/>
                    <a:pt x="12" y="17"/>
                  </a:cubicBezTo>
                  <a:cubicBezTo>
                    <a:pt x="12" y="18"/>
                    <a:pt x="16" y="20"/>
                    <a:pt x="16" y="22"/>
                  </a:cubicBezTo>
                  <a:cubicBezTo>
                    <a:pt x="17" y="24"/>
                    <a:pt x="15" y="28"/>
                    <a:pt x="17" y="30"/>
                  </a:cubicBezTo>
                  <a:cubicBezTo>
                    <a:pt x="19" y="31"/>
                    <a:pt x="23" y="30"/>
                    <a:pt x="25" y="30"/>
                  </a:cubicBezTo>
                  <a:cubicBezTo>
                    <a:pt x="27" y="31"/>
                    <a:pt x="29" y="31"/>
                    <a:pt x="30" y="32"/>
                  </a:cubicBezTo>
                  <a:cubicBezTo>
                    <a:pt x="31" y="33"/>
                    <a:pt x="33" y="35"/>
                    <a:pt x="34" y="37"/>
                  </a:cubicBezTo>
                  <a:cubicBezTo>
                    <a:pt x="34" y="39"/>
                    <a:pt x="34" y="42"/>
                    <a:pt x="35" y="45"/>
                  </a:cubicBezTo>
                  <a:cubicBezTo>
                    <a:pt x="36" y="47"/>
                    <a:pt x="40" y="47"/>
                    <a:pt x="39" y="51"/>
                  </a:cubicBezTo>
                  <a:cubicBezTo>
                    <a:pt x="39" y="54"/>
                    <a:pt x="34" y="60"/>
                    <a:pt x="34" y="65"/>
                  </a:cubicBezTo>
                  <a:cubicBezTo>
                    <a:pt x="33" y="70"/>
                    <a:pt x="33" y="79"/>
                    <a:pt x="36" y="83"/>
                  </a:cubicBezTo>
                  <a:cubicBezTo>
                    <a:pt x="39" y="88"/>
                    <a:pt x="47" y="89"/>
                    <a:pt x="50" y="91"/>
                  </a:cubicBezTo>
                  <a:cubicBezTo>
                    <a:pt x="53" y="93"/>
                    <a:pt x="52" y="94"/>
                    <a:pt x="53" y="95"/>
                  </a:cubicBezTo>
                  <a:cubicBezTo>
                    <a:pt x="55" y="96"/>
                    <a:pt x="58" y="98"/>
                    <a:pt x="60" y="98"/>
                  </a:cubicBezTo>
                  <a:cubicBezTo>
                    <a:pt x="61" y="98"/>
                    <a:pt x="65" y="99"/>
                    <a:pt x="63" y="97"/>
                  </a:cubicBezTo>
                  <a:cubicBezTo>
                    <a:pt x="62" y="95"/>
                    <a:pt x="53" y="90"/>
                    <a:pt x="50" y="86"/>
                  </a:cubicBezTo>
                  <a:cubicBezTo>
                    <a:pt x="47" y="82"/>
                    <a:pt x="45" y="80"/>
                    <a:pt x="46" y="76"/>
                  </a:cubicBezTo>
                  <a:cubicBezTo>
                    <a:pt x="47" y="72"/>
                    <a:pt x="54" y="68"/>
                    <a:pt x="56" y="65"/>
                  </a:cubicBezTo>
                  <a:cubicBezTo>
                    <a:pt x="58" y="62"/>
                    <a:pt x="57" y="60"/>
                    <a:pt x="58" y="57"/>
                  </a:cubicBezTo>
                  <a:cubicBezTo>
                    <a:pt x="59" y="54"/>
                    <a:pt x="61" y="51"/>
                    <a:pt x="63" y="49"/>
                  </a:cubicBezTo>
                  <a:cubicBezTo>
                    <a:pt x="65" y="47"/>
                    <a:pt x="68" y="49"/>
                    <a:pt x="69" y="48"/>
                  </a:cubicBezTo>
                  <a:cubicBezTo>
                    <a:pt x="71" y="47"/>
                    <a:pt x="71" y="44"/>
                    <a:pt x="74" y="43"/>
                  </a:cubicBezTo>
                  <a:cubicBezTo>
                    <a:pt x="76" y="42"/>
                    <a:pt x="84" y="43"/>
                    <a:pt x="85" y="42"/>
                  </a:cubicBezTo>
                  <a:cubicBezTo>
                    <a:pt x="88" y="41"/>
                    <a:pt x="87" y="38"/>
                    <a:pt x="88" y="37"/>
                  </a:cubicBezTo>
                  <a:cubicBezTo>
                    <a:pt x="91" y="35"/>
                    <a:pt x="94" y="34"/>
                    <a:pt x="97" y="35"/>
                  </a:cubicBezTo>
                  <a:cubicBezTo>
                    <a:pt x="100" y="35"/>
                    <a:pt x="103" y="40"/>
                    <a:pt x="106" y="40"/>
                  </a:cubicBezTo>
                  <a:cubicBezTo>
                    <a:pt x="108" y="40"/>
                    <a:pt x="109" y="35"/>
                    <a:pt x="111" y="34"/>
                  </a:cubicBezTo>
                  <a:cubicBezTo>
                    <a:pt x="114" y="33"/>
                    <a:pt x="118" y="35"/>
                    <a:pt x="121" y="37"/>
                  </a:cubicBezTo>
                  <a:cubicBezTo>
                    <a:pt x="123" y="38"/>
                    <a:pt x="125" y="42"/>
                    <a:pt x="127" y="43"/>
                  </a:cubicBezTo>
                  <a:cubicBezTo>
                    <a:pt x="129" y="44"/>
                    <a:pt x="131" y="40"/>
                    <a:pt x="133" y="40"/>
                  </a:cubicBezTo>
                  <a:cubicBezTo>
                    <a:pt x="134" y="40"/>
                    <a:pt x="136" y="39"/>
                    <a:pt x="138" y="41"/>
                  </a:cubicBezTo>
                  <a:cubicBezTo>
                    <a:pt x="140" y="43"/>
                    <a:pt x="145" y="49"/>
                    <a:pt x="147" y="53"/>
                  </a:cubicBezTo>
                  <a:cubicBezTo>
                    <a:pt x="150" y="57"/>
                    <a:pt x="151" y="60"/>
                    <a:pt x="153" y="63"/>
                  </a:cubicBezTo>
                  <a:cubicBezTo>
                    <a:pt x="156" y="66"/>
                    <a:pt x="159" y="67"/>
                    <a:pt x="159" y="69"/>
                  </a:cubicBezTo>
                  <a:cubicBezTo>
                    <a:pt x="160" y="71"/>
                    <a:pt x="159" y="72"/>
                    <a:pt x="160" y="75"/>
                  </a:cubicBezTo>
                  <a:cubicBezTo>
                    <a:pt x="161" y="79"/>
                    <a:pt x="166" y="86"/>
                    <a:pt x="166" y="90"/>
                  </a:cubicBezTo>
                  <a:cubicBezTo>
                    <a:pt x="166" y="94"/>
                    <a:pt x="164" y="97"/>
                    <a:pt x="163" y="100"/>
                  </a:cubicBezTo>
                  <a:cubicBezTo>
                    <a:pt x="163" y="104"/>
                    <a:pt x="163" y="109"/>
                    <a:pt x="161" y="113"/>
                  </a:cubicBezTo>
                  <a:cubicBezTo>
                    <a:pt x="160" y="117"/>
                    <a:pt x="157" y="119"/>
                    <a:pt x="155" y="122"/>
                  </a:cubicBezTo>
                  <a:cubicBezTo>
                    <a:pt x="153" y="126"/>
                    <a:pt x="153" y="132"/>
                    <a:pt x="151" y="136"/>
                  </a:cubicBezTo>
                  <a:cubicBezTo>
                    <a:pt x="149" y="139"/>
                    <a:pt x="147" y="141"/>
                    <a:pt x="145" y="142"/>
                  </a:cubicBezTo>
                  <a:cubicBezTo>
                    <a:pt x="143" y="143"/>
                    <a:pt x="141" y="142"/>
                    <a:pt x="139" y="143"/>
                  </a:cubicBezTo>
                  <a:cubicBezTo>
                    <a:pt x="137" y="144"/>
                    <a:pt x="135" y="147"/>
                    <a:pt x="133" y="148"/>
                  </a:cubicBezTo>
                  <a:cubicBezTo>
                    <a:pt x="130" y="149"/>
                    <a:pt x="127" y="151"/>
                    <a:pt x="123" y="150"/>
                  </a:cubicBezTo>
                  <a:cubicBezTo>
                    <a:pt x="119" y="149"/>
                    <a:pt x="112" y="145"/>
                    <a:pt x="108" y="145"/>
                  </a:cubicBezTo>
                  <a:cubicBezTo>
                    <a:pt x="103" y="144"/>
                    <a:pt x="100" y="146"/>
                    <a:pt x="96" y="146"/>
                  </a:cubicBezTo>
                  <a:cubicBezTo>
                    <a:pt x="92" y="146"/>
                    <a:pt x="88" y="145"/>
                    <a:pt x="85" y="145"/>
                  </a:cubicBezTo>
                  <a:cubicBezTo>
                    <a:pt x="81" y="144"/>
                    <a:pt x="76" y="144"/>
                    <a:pt x="73" y="143"/>
                  </a:cubicBezTo>
                  <a:cubicBezTo>
                    <a:pt x="70" y="141"/>
                    <a:pt x="67" y="139"/>
                    <a:pt x="64" y="137"/>
                  </a:cubicBezTo>
                  <a:cubicBezTo>
                    <a:pt x="62" y="134"/>
                    <a:pt x="59" y="132"/>
                    <a:pt x="57" y="129"/>
                  </a:cubicBezTo>
                  <a:cubicBezTo>
                    <a:pt x="56" y="127"/>
                    <a:pt x="57" y="125"/>
                    <a:pt x="57" y="122"/>
                  </a:cubicBezTo>
                  <a:cubicBezTo>
                    <a:pt x="57" y="120"/>
                    <a:pt x="58" y="117"/>
                    <a:pt x="59" y="115"/>
                  </a:cubicBezTo>
                  <a:cubicBezTo>
                    <a:pt x="60" y="113"/>
                    <a:pt x="63" y="111"/>
                    <a:pt x="64" y="109"/>
                  </a:cubicBezTo>
                </a:path>
              </a:pathLst>
            </a:custGeom>
            <a:noFill/>
            <a:ln w="6350" cap="rnd">
              <a:solidFill>
                <a:srgbClr val="FF6600"/>
              </a:solidFill>
              <a:prstDash val="solid"/>
              <a:round/>
              <a:headEnd/>
              <a:tailEnd/>
            </a:ln>
          </p:spPr>
          <p:txBody>
            <a:bodyPr/>
            <a:lstStyle/>
            <a:p>
              <a:endParaRPr lang="en-US"/>
            </a:p>
          </p:txBody>
        </p:sp>
        <p:sp>
          <p:nvSpPr>
            <p:cNvPr id="41001" name="Freeform 33"/>
            <p:cNvSpPr>
              <a:spLocks noChangeAspect="1"/>
            </p:cNvSpPr>
            <p:nvPr/>
          </p:nvSpPr>
          <p:spPr bwMode="auto">
            <a:xfrm>
              <a:off x="3330" y="2438"/>
              <a:ext cx="52" cy="216"/>
            </a:xfrm>
            <a:custGeom>
              <a:avLst/>
              <a:gdLst>
                <a:gd name="T0" fmla="*/ 37965 w 10"/>
                <a:gd name="T1" fmla="*/ 0 h 42"/>
                <a:gd name="T2" fmla="*/ 11679 w 10"/>
                <a:gd name="T3" fmla="*/ 53877 h 42"/>
                <a:gd name="T4" fmla="*/ 0 w 10"/>
                <a:gd name="T5" fmla="*/ 151128 h 42"/>
                <a:gd name="T6" fmla="*/ 0 60000 65536"/>
                <a:gd name="T7" fmla="*/ 0 60000 65536"/>
                <a:gd name="T8" fmla="*/ 0 60000 65536"/>
                <a:gd name="T9" fmla="*/ 0 w 10"/>
                <a:gd name="T10" fmla="*/ 0 h 42"/>
                <a:gd name="T11" fmla="*/ 10 w 10"/>
                <a:gd name="T12" fmla="*/ 42 h 42"/>
              </a:gdLst>
              <a:ahLst/>
              <a:cxnLst>
                <a:cxn ang="T6">
                  <a:pos x="T0" y="T1"/>
                </a:cxn>
                <a:cxn ang="T7">
                  <a:pos x="T2" y="T3"/>
                </a:cxn>
                <a:cxn ang="T8">
                  <a:pos x="T4" y="T5"/>
                </a:cxn>
              </a:cxnLst>
              <a:rect l="T9" t="T10" r="T11" b="T12"/>
              <a:pathLst>
                <a:path w="10" h="42">
                  <a:moveTo>
                    <a:pt x="10" y="0"/>
                  </a:moveTo>
                  <a:cubicBezTo>
                    <a:pt x="9" y="2"/>
                    <a:pt x="5" y="8"/>
                    <a:pt x="3" y="15"/>
                  </a:cubicBezTo>
                  <a:cubicBezTo>
                    <a:pt x="1" y="21"/>
                    <a:pt x="1" y="34"/>
                    <a:pt x="0" y="42"/>
                  </a:cubicBezTo>
                </a:path>
              </a:pathLst>
            </a:custGeom>
            <a:noFill/>
            <a:ln w="6350" cap="rnd">
              <a:solidFill>
                <a:srgbClr val="FF6600"/>
              </a:solidFill>
              <a:prstDash val="solid"/>
              <a:round/>
              <a:headEnd/>
              <a:tailEnd/>
            </a:ln>
          </p:spPr>
          <p:txBody>
            <a:bodyPr/>
            <a:lstStyle/>
            <a:p>
              <a:endParaRPr lang="en-US"/>
            </a:p>
          </p:txBody>
        </p:sp>
        <p:sp>
          <p:nvSpPr>
            <p:cNvPr id="41002" name="Freeform 34"/>
            <p:cNvSpPr>
              <a:spLocks noChangeAspect="1"/>
            </p:cNvSpPr>
            <p:nvPr/>
          </p:nvSpPr>
          <p:spPr bwMode="auto">
            <a:xfrm>
              <a:off x="3753" y="2087"/>
              <a:ext cx="223" cy="149"/>
            </a:xfrm>
            <a:custGeom>
              <a:avLst/>
              <a:gdLst>
                <a:gd name="T0" fmla="*/ 0 w 44"/>
                <a:gd name="T1" fmla="*/ 0 h 29"/>
                <a:gd name="T2" fmla="*/ 63393 w 44"/>
                <a:gd name="T3" fmla="*/ 32020 h 29"/>
                <a:gd name="T4" fmla="*/ 87102 w 44"/>
                <a:gd name="T5" fmla="*/ 57098 h 29"/>
                <a:gd name="T6" fmla="*/ 110142 w 44"/>
                <a:gd name="T7" fmla="*/ 78800 h 29"/>
                <a:gd name="T8" fmla="*/ 143845 w 44"/>
                <a:gd name="T9" fmla="*/ 100364 h 29"/>
                <a:gd name="T10" fmla="*/ 147104 w 44"/>
                <a:gd name="T11" fmla="*/ 103904 h 29"/>
                <a:gd name="T12" fmla="*/ 0 60000 65536"/>
                <a:gd name="T13" fmla="*/ 0 60000 65536"/>
                <a:gd name="T14" fmla="*/ 0 60000 65536"/>
                <a:gd name="T15" fmla="*/ 0 60000 65536"/>
                <a:gd name="T16" fmla="*/ 0 60000 65536"/>
                <a:gd name="T17" fmla="*/ 0 60000 65536"/>
                <a:gd name="T18" fmla="*/ 0 w 44"/>
                <a:gd name="T19" fmla="*/ 0 h 29"/>
                <a:gd name="T20" fmla="*/ 44 w 4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4" h="29">
                  <a:moveTo>
                    <a:pt x="0" y="0"/>
                  </a:moveTo>
                  <a:cubicBezTo>
                    <a:pt x="3" y="2"/>
                    <a:pt x="14" y="7"/>
                    <a:pt x="19" y="9"/>
                  </a:cubicBezTo>
                  <a:cubicBezTo>
                    <a:pt x="23" y="12"/>
                    <a:pt x="23" y="14"/>
                    <a:pt x="26" y="16"/>
                  </a:cubicBezTo>
                  <a:cubicBezTo>
                    <a:pt x="28" y="18"/>
                    <a:pt x="30" y="20"/>
                    <a:pt x="33" y="22"/>
                  </a:cubicBezTo>
                  <a:cubicBezTo>
                    <a:pt x="36" y="24"/>
                    <a:pt x="39" y="25"/>
                    <a:pt x="43" y="28"/>
                  </a:cubicBezTo>
                  <a:cubicBezTo>
                    <a:pt x="44" y="28"/>
                    <a:pt x="44" y="29"/>
                    <a:pt x="44" y="29"/>
                  </a:cubicBezTo>
                </a:path>
              </a:pathLst>
            </a:custGeom>
            <a:noFill/>
            <a:ln w="6350" cap="rnd">
              <a:solidFill>
                <a:srgbClr val="FF6600"/>
              </a:solidFill>
              <a:prstDash val="solid"/>
              <a:round/>
              <a:headEnd/>
              <a:tailEnd/>
            </a:ln>
          </p:spPr>
          <p:txBody>
            <a:bodyPr/>
            <a:lstStyle/>
            <a:p>
              <a:endParaRPr lang="en-US"/>
            </a:p>
          </p:txBody>
        </p:sp>
        <p:sp>
          <p:nvSpPr>
            <p:cNvPr id="41003" name="Freeform 35"/>
            <p:cNvSpPr>
              <a:spLocks noChangeAspect="1"/>
            </p:cNvSpPr>
            <p:nvPr/>
          </p:nvSpPr>
          <p:spPr bwMode="auto">
            <a:xfrm>
              <a:off x="3344" y="2205"/>
              <a:ext cx="97" cy="72"/>
            </a:xfrm>
            <a:custGeom>
              <a:avLst/>
              <a:gdLst>
                <a:gd name="T0" fmla="*/ 0 w 19"/>
                <a:gd name="T1" fmla="*/ 0 h 14"/>
                <a:gd name="T2" fmla="*/ 17695 w 19"/>
                <a:gd name="T3" fmla="*/ 14678 h 14"/>
                <a:gd name="T4" fmla="*/ 38055 w 19"/>
                <a:gd name="T5" fmla="*/ 21636 h 14"/>
                <a:gd name="T6" fmla="*/ 44829 w 19"/>
                <a:gd name="T7" fmla="*/ 39857 h 14"/>
                <a:gd name="T8" fmla="*/ 65863 w 19"/>
                <a:gd name="T9" fmla="*/ 50333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0"/>
                  </a:moveTo>
                  <a:cubicBezTo>
                    <a:pt x="1" y="1"/>
                    <a:pt x="3" y="3"/>
                    <a:pt x="5" y="4"/>
                  </a:cubicBezTo>
                  <a:cubicBezTo>
                    <a:pt x="6" y="5"/>
                    <a:pt x="9" y="5"/>
                    <a:pt x="11" y="6"/>
                  </a:cubicBezTo>
                  <a:cubicBezTo>
                    <a:pt x="12" y="8"/>
                    <a:pt x="11" y="10"/>
                    <a:pt x="13" y="11"/>
                  </a:cubicBezTo>
                  <a:cubicBezTo>
                    <a:pt x="14" y="13"/>
                    <a:pt x="18" y="14"/>
                    <a:pt x="19" y="14"/>
                  </a:cubicBezTo>
                </a:path>
              </a:pathLst>
            </a:custGeom>
            <a:noFill/>
            <a:ln w="6350" cap="rnd">
              <a:solidFill>
                <a:srgbClr val="FF6600"/>
              </a:solidFill>
              <a:prstDash val="solid"/>
              <a:round/>
              <a:headEnd/>
              <a:tailEnd/>
            </a:ln>
          </p:spPr>
          <p:txBody>
            <a:bodyPr/>
            <a:lstStyle/>
            <a:p>
              <a:endParaRPr lang="en-US"/>
            </a:p>
          </p:txBody>
        </p:sp>
        <p:sp>
          <p:nvSpPr>
            <p:cNvPr id="41004" name="Freeform 36"/>
            <p:cNvSpPr>
              <a:spLocks noChangeAspect="1"/>
            </p:cNvSpPr>
            <p:nvPr/>
          </p:nvSpPr>
          <p:spPr bwMode="auto">
            <a:xfrm>
              <a:off x="3401" y="2128"/>
              <a:ext cx="56" cy="77"/>
            </a:xfrm>
            <a:custGeom>
              <a:avLst/>
              <a:gdLst>
                <a:gd name="T0" fmla="*/ 0 w 11"/>
                <a:gd name="T1" fmla="*/ 0 h 15"/>
                <a:gd name="T2" fmla="*/ 10029 w 11"/>
                <a:gd name="T3" fmla="*/ 21504 h 15"/>
                <a:gd name="T4" fmla="*/ 27577 w 11"/>
                <a:gd name="T5" fmla="*/ 31909 h 15"/>
                <a:gd name="T6" fmla="*/ 37607 w 11"/>
                <a:gd name="T7" fmla="*/ 53438 h 15"/>
                <a:gd name="T8" fmla="*/ 0 60000 65536"/>
                <a:gd name="T9" fmla="*/ 0 60000 65536"/>
                <a:gd name="T10" fmla="*/ 0 60000 65536"/>
                <a:gd name="T11" fmla="*/ 0 60000 65536"/>
                <a:gd name="T12" fmla="*/ 0 w 11"/>
                <a:gd name="T13" fmla="*/ 0 h 15"/>
                <a:gd name="T14" fmla="*/ 11 w 11"/>
                <a:gd name="T15" fmla="*/ 15 h 15"/>
              </a:gdLst>
              <a:ahLst/>
              <a:cxnLst>
                <a:cxn ang="T8">
                  <a:pos x="T0" y="T1"/>
                </a:cxn>
                <a:cxn ang="T9">
                  <a:pos x="T2" y="T3"/>
                </a:cxn>
                <a:cxn ang="T10">
                  <a:pos x="T4" y="T5"/>
                </a:cxn>
                <a:cxn ang="T11">
                  <a:pos x="T6" y="T7"/>
                </a:cxn>
              </a:cxnLst>
              <a:rect l="T12" t="T13" r="T14" b="T15"/>
              <a:pathLst>
                <a:path w="11" h="15">
                  <a:moveTo>
                    <a:pt x="0" y="0"/>
                  </a:moveTo>
                  <a:cubicBezTo>
                    <a:pt x="1" y="1"/>
                    <a:pt x="2" y="4"/>
                    <a:pt x="3" y="6"/>
                  </a:cubicBezTo>
                  <a:cubicBezTo>
                    <a:pt x="5" y="7"/>
                    <a:pt x="6" y="8"/>
                    <a:pt x="8" y="9"/>
                  </a:cubicBezTo>
                  <a:cubicBezTo>
                    <a:pt x="9" y="11"/>
                    <a:pt x="10" y="14"/>
                    <a:pt x="11" y="15"/>
                  </a:cubicBezTo>
                </a:path>
              </a:pathLst>
            </a:custGeom>
            <a:noFill/>
            <a:ln w="6350" cap="rnd">
              <a:solidFill>
                <a:srgbClr val="FF6600"/>
              </a:solidFill>
              <a:prstDash val="solid"/>
              <a:round/>
              <a:headEnd/>
              <a:tailEnd/>
            </a:ln>
          </p:spPr>
          <p:txBody>
            <a:bodyPr/>
            <a:lstStyle/>
            <a:p>
              <a:endParaRPr lang="en-US"/>
            </a:p>
          </p:txBody>
        </p:sp>
        <p:sp>
          <p:nvSpPr>
            <p:cNvPr id="41005" name="Freeform 37"/>
            <p:cNvSpPr>
              <a:spLocks noChangeAspect="1"/>
            </p:cNvSpPr>
            <p:nvPr/>
          </p:nvSpPr>
          <p:spPr bwMode="auto">
            <a:xfrm>
              <a:off x="3483" y="2103"/>
              <a:ext cx="45" cy="133"/>
            </a:xfrm>
            <a:custGeom>
              <a:avLst/>
              <a:gdLst>
                <a:gd name="T0" fmla="*/ 3125 w 9"/>
                <a:gd name="T1" fmla="*/ 0 h 26"/>
                <a:gd name="T2" fmla="*/ 0 w 9"/>
                <a:gd name="T3" fmla="*/ 24625 h 26"/>
                <a:gd name="T4" fmla="*/ 15625 w 9"/>
                <a:gd name="T5" fmla="*/ 41762 h 26"/>
                <a:gd name="T6" fmla="*/ 21875 w 9"/>
                <a:gd name="T7" fmla="*/ 66387 h 26"/>
                <a:gd name="T8" fmla="*/ 28125 w 9"/>
                <a:gd name="T9" fmla="*/ 91008 h 26"/>
                <a:gd name="T10" fmla="*/ 0 60000 65536"/>
                <a:gd name="T11" fmla="*/ 0 60000 65536"/>
                <a:gd name="T12" fmla="*/ 0 60000 65536"/>
                <a:gd name="T13" fmla="*/ 0 60000 65536"/>
                <a:gd name="T14" fmla="*/ 0 60000 65536"/>
                <a:gd name="T15" fmla="*/ 0 w 9"/>
                <a:gd name="T16" fmla="*/ 0 h 26"/>
                <a:gd name="T17" fmla="*/ 9 w 9"/>
                <a:gd name="T18" fmla="*/ 26 h 26"/>
              </a:gdLst>
              <a:ahLst/>
              <a:cxnLst>
                <a:cxn ang="T10">
                  <a:pos x="T0" y="T1"/>
                </a:cxn>
                <a:cxn ang="T11">
                  <a:pos x="T2" y="T3"/>
                </a:cxn>
                <a:cxn ang="T12">
                  <a:pos x="T4" y="T5"/>
                </a:cxn>
                <a:cxn ang="T13">
                  <a:pos x="T6" y="T7"/>
                </a:cxn>
                <a:cxn ang="T14">
                  <a:pos x="T8" y="T9"/>
                </a:cxn>
              </a:cxnLst>
              <a:rect l="T15" t="T16" r="T17" b="T18"/>
              <a:pathLst>
                <a:path w="9" h="26">
                  <a:moveTo>
                    <a:pt x="1" y="0"/>
                  </a:moveTo>
                  <a:cubicBezTo>
                    <a:pt x="1" y="1"/>
                    <a:pt x="0" y="5"/>
                    <a:pt x="0" y="7"/>
                  </a:cubicBezTo>
                  <a:cubicBezTo>
                    <a:pt x="1" y="9"/>
                    <a:pt x="4" y="10"/>
                    <a:pt x="5" y="12"/>
                  </a:cubicBezTo>
                  <a:cubicBezTo>
                    <a:pt x="6" y="14"/>
                    <a:pt x="7" y="17"/>
                    <a:pt x="7" y="19"/>
                  </a:cubicBezTo>
                  <a:cubicBezTo>
                    <a:pt x="8" y="21"/>
                    <a:pt x="8" y="25"/>
                    <a:pt x="9" y="26"/>
                  </a:cubicBezTo>
                </a:path>
              </a:pathLst>
            </a:custGeom>
            <a:noFill/>
            <a:ln w="6350" cap="rnd">
              <a:solidFill>
                <a:srgbClr val="FF6600"/>
              </a:solidFill>
              <a:prstDash val="solid"/>
              <a:round/>
              <a:headEnd/>
              <a:tailEnd/>
            </a:ln>
          </p:spPr>
          <p:txBody>
            <a:bodyPr/>
            <a:lstStyle/>
            <a:p>
              <a:endParaRPr lang="en-US"/>
            </a:p>
          </p:txBody>
        </p:sp>
        <p:sp>
          <p:nvSpPr>
            <p:cNvPr id="41006" name="Freeform 38"/>
            <p:cNvSpPr>
              <a:spLocks noChangeAspect="1"/>
            </p:cNvSpPr>
            <p:nvPr/>
          </p:nvSpPr>
          <p:spPr bwMode="auto">
            <a:xfrm>
              <a:off x="3594" y="2087"/>
              <a:ext cx="31" cy="153"/>
            </a:xfrm>
            <a:custGeom>
              <a:avLst/>
              <a:gdLst>
                <a:gd name="T0" fmla="*/ 3575 w 6"/>
                <a:gd name="T1" fmla="*/ 0 h 30"/>
                <a:gd name="T2" fmla="*/ 0 w 6"/>
                <a:gd name="T3" fmla="*/ 20966 h 30"/>
                <a:gd name="T4" fmla="*/ 7182 w 6"/>
                <a:gd name="T5" fmla="*/ 37949 h 30"/>
                <a:gd name="T6" fmla="*/ 18471 w 6"/>
                <a:gd name="T7" fmla="*/ 55452 h 30"/>
                <a:gd name="T8" fmla="*/ 11449 w 6"/>
                <a:gd name="T9" fmla="*/ 68978 h 30"/>
                <a:gd name="T10" fmla="*/ 18471 w 6"/>
                <a:gd name="T11" fmla="*/ 103469 h 30"/>
                <a:gd name="T12" fmla="*/ 0 60000 65536"/>
                <a:gd name="T13" fmla="*/ 0 60000 65536"/>
                <a:gd name="T14" fmla="*/ 0 60000 65536"/>
                <a:gd name="T15" fmla="*/ 0 60000 65536"/>
                <a:gd name="T16" fmla="*/ 0 60000 65536"/>
                <a:gd name="T17" fmla="*/ 0 60000 65536"/>
                <a:gd name="T18" fmla="*/ 0 w 6"/>
                <a:gd name="T19" fmla="*/ 0 h 30"/>
                <a:gd name="T20" fmla="*/ 6 w 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6" h="30">
                  <a:moveTo>
                    <a:pt x="1" y="0"/>
                  </a:moveTo>
                  <a:cubicBezTo>
                    <a:pt x="1" y="1"/>
                    <a:pt x="0" y="4"/>
                    <a:pt x="0" y="6"/>
                  </a:cubicBezTo>
                  <a:cubicBezTo>
                    <a:pt x="0" y="8"/>
                    <a:pt x="1" y="10"/>
                    <a:pt x="2" y="11"/>
                  </a:cubicBezTo>
                  <a:cubicBezTo>
                    <a:pt x="3" y="13"/>
                    <a:pt x="5" y="15"/>
                    <a:pt x="5" y="16"/>
                  </a:cubicBezTo>
                  <a:cubicBezTo>
                    <a:pt x="6" y="17"/>
                    <a:pt x="3" y="18"/>
                    <a:pt x="3" y="20"/>
                  </a:cubicBezTo>
                  <a:cubicBezTo>
                    <a:pt x="3" y="23"/>
                    <a:pt x="5" y="28"/>
                    <a:pt x="5" y="30"/>
                  </a:cubicBezTo>
                </a:path>
              </a:pathLst>
            </a:custGeom>
            <a:noFill/>
            <a:ln w="6350" cap="rnd">
              <a:solidFill>
                <a:srgbClr val="FF6600"/>
              </a:solidFill>
              <a:prstDash val="solid"/>
              <a:round/>
              <a:headEnd/>
              <a:tailEnd/>
            </a:ln>
          </p:spPr>
          <p:txBody>
            <a:bodyPr/>
            <a:lstStyle/>
            <a:p>
              <a:endParaRPr lang="en-US"/>
            </a:p>
          </p:txBody>
        </p:sp>
        <p:sp>
          <p:nvSpPr>
            <p:cNvPr id="41007" name="Freeform 39"/>
            <p:cNvSpPr>
              <a:spLocks noChangeAspect="1"/>
            </p:cNvSpPr>
            <p:nvPr/>
          </p:nvSpPr>
          <p:spPr bwMode="auto">
            <a:xfrm>
              <a:off x="3681" y="2103"/>
              <a:ext cx="26" cy="129"/>
            </a:xfrm>
            <a:custGeom>
              <a:avLst/>
              <a:gdLst>
                <a:gd name="T0" fmla="*/ 11679 w 5"/>
                <a:gd name="T1" fmla="*/ 0 h 25"/>
                <a:gd name="T2" fmla="*/ 11679 w 5"/>
                <a:gd name="T3" fmla="*/ 18401 h 25"/>
                <a:gd name="T4" fmla="*/ 3650 w 5"/>
                <a:gd name="T5" fmla="*/ 29128 h 25"/>
                <a:gd name="T6" fmla="*/ 15330 w 5"/>
                <a:gd name="T7" fmla="*/ 32565 h 25"/>
                <a:gd name="T8" fmla="*/ 15330 w 5"/>
                <a:gd name="T9" fmla="*/ 47529 h 25"/>
                <a:gd name="T10" fmla="*/ 7301 w 5"/>
                <a:gd name="T11" fmla="*/ 62384 h 25"/>
                <a:gd name="T12" fmla="*/ 3650 w 5"/>
                <a:gd name="T13" fmla="*/ 91513 h 25"/>
                <a:gd name="T14" fmla="*/ 0 60000 65536"/>
                <a:gd name="T15" fmla="*/ 0 60000 65536"/>
                <a:gd name="T16" fmla="*/ 0 60000 65536"/>
                <a:gd name="T17" fmla="*/ 0 60000 65536"/>
                <a:gd name="T18" fmla="*/ 0 60000 65536"/>
                <a:gd name="T19" fmla="*/ 0 60000 65536"/>
                <a:gd name="T20" fmla="*/ 0 60000 65536"/>
                <a:gd name="T21" fmla="*/ 0 w 5"/>
                <a:gd name="T22" fmla="*/ 0 h 25"/>
                <a:gd name="T23" fmla="*/ 5 w 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5">
                  <a:moveTo>
                    <a:pt x="3" y="0"/>
                  </a:moveTo>
                  <a:cubicBezTo>
                    <a:pt x="3" y="1"/>
                    <a:pt x="3" y="4"/>
                    <a:pt x="3" y="5"/>
                  </a:cubicBezTo>
                  <a:cubicBezTo>
                    <a:pt x="2" y="7"/>
                    <a:pt x="0" y="7"/>
                    <a:pt x="1" y="8"/>
                  </a:cubicBezTo>
                  <a:cubicBezTo>
                    <a:pt x="1" y="9"/>
                    <a:pt x="4" y="9"/>
                    <a:pt x="4" y="9"/>
                  </a:cubicBezTo>
                  <a:cubicBezTo>
                    <a:pt x="5" y="10"/>
                    <a:pt x="4" y="11"/>
                    <a:pt x="4" y="13"/>
                  </a:cubicBezTo>
                  <a:cubicBezTo>
                    <a:pt x="4" y="14"/>
                    <a:pt x="2" y="15"/>
                    <a:pt x="2" y="17"/>
                  </a:cubicBezTo>
                  <a:cubicBezTo>
                    <a:pt x="1" y="19"/>
                    <a:pt x="1" y="24"/>
                    <a:pt x="1" y="25"/>
                  </a:cubicBezTo>
                </a:path>
              </a:pathLst>
            </a:custGeom>
            <a:noFill/>
            <a:ln w="6350" cap="rnd">
              <a:solidFill>
                <a:srgbClr val="FF6600"/>
              </a:solidFill>
              <a:prstDash val="solid"/>
              <a:round/>
              <a:headEnd/>
              <a:tailEnd/>
            </a:ln>
          </p:spPr>
          <p:txBody>
            <a:bodyPr/>
            <a:lstStyle/>
            <a:p>
              <a:endParaRPr lang="en-US"/>
            </a:p>
          </p:txBody>
        </p:sp>
        <p:sp>
          <p:nvSpPr>
            <p:cNvPr id="41008" name="Freeform 40"/>
            <p:cNvSpPr>
              <a:spLocks noChangeAspect="1"/>
            </p:cNvSpPr>
            <p:nvPr/>
          </p:nvSpPr>
          <p:spPr bwMode="auto">
            <a:xfrm>
              <a:off x="3737" y="2159"/>
              <a:ext cx="71" cy="118"/>
            </a:xfrm>
            <a:custGeom>
              <a:avLst/>
              <a:gdLst>
                <a:gd name="T0" fmla="*/ 46961 w 14"/>
                <a:gd name="T1" fmla="*/ 0 h 23"/>
                <a:gd name="T2" fmla="*/ 33796 w 14"/>
                <a:gd name="T3" fmla="*/ 21476 h 23"/>
                <a:gd name="T4" fmla="*/ 27132 w 14"/>
                <a:gd name="T5" fmla="*/ 35374 h 23"/>
                <a:gd name="T6" fmla="*/ 27132 w 14"/>
                <a:gd name="T7" fmla="*/ 46456 h 23"/>
                <a:gd name="T8" fmla="*/ 19829 w 14"/>
                <a:gd name="T9" fmla="*/ 63751 h 23"/>
                <a:gd name="T10" fmla="*/ 0 w 14"/>
                <a:gd name="T11" fmla="*/ 81702 h 23"/>
                <a:gd name="T12" fmla="*/ 0 60000 65536"/>
                <a:gd name="T13" fmla="*/ 0 60000 65536"/>
                <a:gd name="T14" fmla="*/ 0 60000 65536"/>
                <a:gd name="T15" fmla="*/ 0 60000 65536"/>
                <a:gd name="T16" fmla="*/ 0 60000 65536"/>
                <a:gd name="T17" fmla="*/ 0 60000 65536"/>
                <a:gd name="T18" fmla="*/ 0 w 14"/>
                <a:gd name="T19" fmla="*/ 0 h 23"/>
                <a:gd name="T20" fmla="*/ 14 w 1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4" h="23">
                  <a:moveTo>
                    <a:pt x="14" y="0"/>
                  </a:moveTo>
                  <a:cubicBezTo>
                    <a:pt x="13" y="1"/>
                    <a:pt x="11" y="4"/>
                    <a:pt x="10" y="6"/>
                  </a:cubicBezTo>
                  <a:cubicBezTo>
                    <a:pt x="9" y="8"/>
                    <a:pt x="9" y="9"/>
                    <a:pt x="8" y="10"/>
                  </a:cubicBezTo>
                  <a:cubicBezTo>
                    <a:pt x="8" y="11"/>
                    <a:pt x="8" y="12"/>
                    <a:pt x="8" y="13"/>
                  </a:cubicBezTo>
                  <a:cubicBezTo>
                    <a:pt x="8" y="15"/>
                    <a:pt x="7" y="16"/>
                    <a:pt x="6" y="18"/>
                  </a:cubicBezTo>
                  <a:cubicBezTo>
                    <a:pt x="4" y="19"/>
                    <a:pt x="1" y="22"/>
                    <a:pt x="0" y="23"/>
                  </a:cubicBezTo>
                </a:path>
              </a:pathLst>
            </a:custGeom>
            <a:noFill/>
            <a:ln w="6350" cap="rnd">
              <a:solidFill>
                <a:srgbClr val="FF6600"/>
              </a:solidFill>
              <a:prstDash val="solid"/>
              <a:round/>
              <a:headEnd/>
              <a:tailEnd/>
            </a:ln>
          </p:spPr>
          <p:txBody>
            <a:bodyPr/>
            <a:lstStyle/>
            <a:p>
              <a:endParaRPr lang="en-US"/>
            </a:p>
          </p:txBody>
        </p:sp>
        <p:sp>
          <p:nvSpPr>
            <p:cNvPr id="41009" name="Freeform 41"/>
            <p:cNvSpPr>
              <a:spLocks noChangeAspect="1"/>
            </p:cNvSpPr>
            <p:nvPr/>
          </p:nvSpPr>
          <p:spPr bwMode="auto">
            <a:xfrm>
              <a:off x="3798" y="2267"/>
              <a:ext cx="66" cy="59"/>
            </a:xfrm>
            <a:custGeom>
              <a:avLst/>
              <a:gdLst>
                <a:gd name="T0" fmla="*/ 43844 w 13"/>
                <a:gd name="T1" fmla="*/ 2975 h 12"/>
                <a:gd name="T2" fmla="*/ 27217 w 13"/>
                <a:gd name="T3" fmla="*/ 5826 h 12"/>
                <a:gd name="T4" fmla="*/ 19896 w 13"/>
                <a:gd name="T5" fmla="*/ 11653 h 12"/>
                <a:gd name="T6" fmla="*/ 6676 w 13"/>
                <a:gd name="T7" fmla="*/ 28645 h 12"/>
                <a:gd name="T8" fmla="*/ 0 w 13"/>
                <a:gd name="T9" fmla="*/ 34471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3" y="1"/>
                  </a:moveTo>
                  <a:cubicBezTo>
                    <a:pt x="11" y="0"/>
                    <a:pt x="10" y="0"/>
                    <a:pt x="8" y="2"/>
                  </a:cubicBezTo>
                  <a:cubicBezTo>
                    <a:pt x="7" y="3"/>
                    <a:pt x="6" y="3"/>
                    <a:pt x="6" y="4"/>
                  </a:cubicBezTo>
                  <a:cubicBezTo>
                    <a:pt x="5" y="7"/>
                    <a:pt x="4" y="8"/>
                    <a:pt x="2" y="10"/>
                  </a:cubicBezTo>
                  <a:cubicBezTo>
                    <a:pt x="1" y="11"/>
                    <a:pt x="0" y="11"/>
                    <a:pt x="0" y="12"/>
                  </a:cubicBezTo>
                </a:path>
              </a:pathLst>
            </a:custGeom>
            <a:noFill/>
            <a:ln w="6350" cap="rnd">
              <a:solidFill>
                <a:srgbClr val="FF6600"/>
              </a:solidFill>
              <a:prstDash val="solid"/>
              <a:round/>
              <a:headEnd/>
              <a:tailEnd/>
            </a:ln>
          </p:spPr>
          <p:txBody>
            <a:bodyPr/>
            <a:lstStyle/>
            <a:p>
              <a:endParaRPr lang="en-US"/>
            </a:p>
          </p:txBody>
        </p:sp>
        <p:sp>
          <p:nvSpPr>
            <p:cNvPr id="41010" name="Freeform 42"/>
            <p:cNvSpPr>
              <a:spLocks noChangeAspect="1"/>
            </p:cNvSpPr>
            <p:nvPr/>
          </p:nvSpPr>
          <p:spPr bwMode="auto">
            <a:xfrm>
              <a:off x="3763" y="2414"/>
              <a:ext cx="91" cy="76"/>
            </a:xfrm>
            <a:custGeom>
              <a:avLst/>
              <a:gdLst>
                <a:gd name="T0" fmla="*/ 59448 w 18"/>
                <a:gd name="T1" fmla="*/ 50084 h 15"/>
                <a:gd name="T2" fmla="*/ 49610 w 18"/>
                <a:gd name="T3" fmla="*/ 36941 h 15"/>
                <a:gd name="T4" fmla="*/ 36572 w 18"/>
                <a:gd name="T5" fmla="*/ 27056 h 15"/>
                <a:gd name="T6" fmla="*/ 13058 w 18"/>
                <a:gd name="T7" fmla="*/ 13143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18" y="15"/>
                  </a:moveTo>
                  <a:cubicBezTo>
                    <a:pt x="17" y="12"/>
                    <a:pt x="17" y="11"/>
                    <a:pt x="15" y="11"/>
                  </a:cubicBezTo>
                  <a:cubicBezTo>
                    <a:pt x="14" y="10"/>
                    <a:pt x="12" y="8"/>
                    <a:pt x="11" y="8"/>
                  </a:cubicBezTo>
                  <a:cubicBezTo>
                    <a:pt x="10" y="6"/>
                    <a:pt x="6" y="5"/>
                    <a:pt x="4" y="4"/>
                  </a:cubicBezTo>
                  <a:cubicBezTo>
                    <a:pt x="1" y="3"/>
                    <a:pt x="0" y="4"/>
                    <a:pt x="0" y="0"/>
                  </a:cubicBezTo>
                </a:path>
              </a:pathLst>
            </a:custGeom>
            <a:noFill/>
            <a:ln w="6350" cap="rnd">
              <a:solidFill>
                <a:srgbClr val="FF6600"/>
              </a:solidFill>
              <a:prstDash val="solid"/>
              <a:round/>
              <a:headEnd/>
              <a:tailEnd/>
            </a:ln>
          </p:spPr>
          <p:txBody>
            <a:bodyPr/>
            <a:lstStyle/>
            <a:p>
              <a:endParaRPr lang="en-US"/>
            </a:p>
          </p:txBody>
        </p:sp>
        <p:sp>
          <p:nvSpPr>
            <p:cNvPr id="41011" name="Freeform 43"/>
            <p:cNvSpPr>
              <a:spLocks noChangeAspect="1"/>
            </p:cNvSpPr>
            <p:nvPr/>
          </p:nvSpPr>
          <p:spPr bwMode="auto">
            <a:xfrm>
              <a:off x="3726" y="2517"/>
              <a:ext cx="27" cy="105"/>
            </a:xfrm>
            <a:custGeom>
              <a:avLst/>
              <a:gdLst>
                <a:gd name="T0" fmla="*/ 18749 w 5"/>
                <a:gd name="T1" fmla="*/ 65625 h 21"/>
                <a:gd name="T2" fmla="*/ 22977 w 5"/>
                <a:gd name="T3" fmla="*/ 43750 h 21"/>
                <a:gd name="T4" fmla="*/ 9304 w 5"/>
                <a:gd name="T5" fmla="*/ 18750 h 21"/>
                <a:gd name="T6" fmla="*/ 0 w 5"/>
                <a:gd name="T7" fmla="*/ 0 h 21"/>
                <a:gd name="T8" fmla="*/ 0 60000 65536"/>
                <a:gd name="T9" fmla="*/ 0 60000 65536"/>
                <a:gd name="T10" fmla="*/ 0 60000 65536"/>
                <a:gd name="T11" fmla="*/ 0 60000 65536"/>
                <a:gd name="T12" fmla="*/ 0 w 5"/>
                <a:gd name="T13" fmla="*/ 0 h 21"/>
                <a:gd name="T14" fmla="*/ 5 w 5"/>
                <a:gd name="T15" fmla="*/ 21 h 21"/>
              </a:gdLst>
              <a:ahLst/>
              <a:cxnLst>
                <a:cxn ang="T8">
                  <a:pos x="T0" y="T1"/>
                </a:cxn>
                <a:cxn ang="T9">
                  <a:pos x="T2" y="T3"/>
                </a:cxn>
                <a:cxn ang="T10">
                  <a:pos x="T4" y="T5"/>
                </a:cxn>
                <a:cxn ang="T11">
                  <a:pos x="T6" y="T7"/>
                </a:cxn>
              </a:cxnLst>
              <a:rect l="T12" t="T13" r="T14" b="T15"/>
              <a:pathLst>
                <a:path w="5" h="21">
                  <a:moveTo>
                    <a:pt x="4" y="21"/>
                  </a:moveTo>
                  <a:cubicBezTo>
                    <a:pt x="4" y="18"/>
                    <a:pt x="4" y="16"/>
                    <a:pt x="5" y="14"/>
                  </a:cubicBezTo>
                  <a:cubicBezTo>
                    <a:pt x="4" y="11"/>
                    <a:pt x="3" y="9"/>
                    <a:pt x="2" y="6"/>
                  </a:cubicBezTo>
                  <a:cubicBezTo>
                    <a:pt x="3" y="4"/>
                    <a:pt x="4" y="0"/>
                    <a:pt x="0" y="0"/>
                  </a:cubicBezTo>
                </a:path>
              </a:pathLst>
            </a:custGeom>
            <a:noFill/>
            <a:ln w="6350" cap="rnd">
              <a:solidFill>
                <a:srgbClr val="FF6600"/>
              </a:solidFill>
              <a:prstDash val="solid"/>
              <a:round/>
              <a:headEnd/>
              <a:tailEnd/>
            </a:ln>
          </p:spPr>
          <p:txBody>
            <a:bodyPr/>
            <a:lstStyle/>
            <a:p>
              <a:endParaRPr lang="en-US"/>
            </a:p>
          </p:txBody>
        </p:sp>
        <p:sp>
          <p:nvSpPr>
            <p:cNvPr id="41012" name="Freeform 44"/>
            <p:cNvSpPr>
              <a:spLocks noChangeAspect="1"/>
            </p:cNvSpPr>
            <p:nvPr/>
          </p:nvSpPr>
          <p:spPr bwMode="auto">
            <a:xfrm>
              <a:off x="3774" y="2505"/>
              <a:ext cx="49" cy="51"/>
            </a:xfrm>
            <a:custGeom>
              <a:avLst/>
              <a:gdLst>
                <a:gd name="T0" fmla="*/ 28234 w 10"/>
                <a:gd name="T1" fmla="*/ 34491 h 10"/>
                <a:gd name="T2" fmla="*/ 25402 w 10"/>
                <a:gd name="T3" fmla="*/ 31161 h 10"/>
                <a:gd name="T4" fmla="*/ 16709 w 10"/>
                <a:gd name="T5" fmla="*/ 6763 h 10"/>
                <a:gd name="T6" fmla="*/ 0 w 10"/>
                <a:gd name="T7" fmla="*/ 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10" y="10"/>
                  </a:moveTo>
                  <a:cubicBezTo>
                    <a:pt x="10" y="10"/>
                    <a:pt x="9" y="9"/>
                    <a:pt x="9" y="9"/>
                  </a:cubicBezTo>
                  <a:cubicBezTo>
                    <a:pt x="7" y="7"/>
                    <a:pt x="7" y="4"/>
                    <a:pt x="6" y="2"/>
                  </a:cubicBezTo>
                  <a:cubicBezTo>
                    <a:pt x="4" y="1"/>
                    <a:pt x="2" y="1"/>
                    <a:pt x="0" y="0"/>
                  </a:cubicBezTo>
                </a:path>
              </a:pathLst>
            </a:custGeom>
            <a:noFill/>
            <a:ln w="6350" cap="rnd">
              <a:solidFill>
                <a:srgbClr val="FF6600"/>
              </a:solidFill>
              <a:prstDash val="solid"/>
              <a:round/>
              <a:headEnd/>
              <a:tailEnd/>
            </a:ln>
          </p:spPr>
          <p:txBody>
            <a:bodyPr/>
            <a:lstStyle/>
            <a:p>
              <a:endParaRPr lang="en-US"/>
            </a:p>
          </p:txBody>
        </p:sp>
        <p:sp>
          <p:nvSpPr>
            <p:cNvPr id="41013" name="Freeform 45"/>
            <p:cNvSpPr>
              <a:spLocks noChangeAspect="1"/>
            </p:cNvSpPr>
            <p:nvPr/>
          </p:nvSpPr>
          <p:spPr bwMode="auto">
            <a:xfrm>
              <a:off x="3569" y="2510"/>
              <a:ext cx="52" cy="108"/>
            </a:xfrm>
            <a:custGeom>
              <a:avLst/>
              <a:gdLst>
                <a:gd name="T0" fmla="*/ 0 w 10"/>
                <a:gd name="T1" fmla="*/ 75487 h 21"/>
                <a:gd name="T2" fmla="*/ 22630 w 10"/>
                <a:gd name="T3" fmla="*/ 65011 h 21"/>
                <a:gd name="T4" fmla="*/ 34315 w 10"/>
                <a:gd name="T5" fmla="*/ 10476 h 21"/>
                <a:gd name="T6" fmla="*/ 34315 w 10"/>
                <a:gd name="T7" fmla="*/ 0 h 21"/>
                <a:gd name="T8" fmla="*/ 0 60000 65536"/>
                <a:gd name="T9" fmla="*/ 0 60000 65536"/>
                <a:gd name="T10" fmla="*/ 0 60000 65536"/>
                <a:gd name="T11" fmla="*/ 0 60000 65536"/>
                <a:gd name="T12" fmla="*/ 0 w 10"/>
                <a:gd name="T13" fmla="*/ 0 h 21"/>
                <a:gd name="T14" fmla="*/ 10 w 10"/>
                <a:gd name="T15" fmla="*/ 21 h 21"/>
              </a:gdLst>
              <a:ahLst/>
              <a:cxnLst>
                <a:cxn ang="T8">
                  <a:pos x="T0" y="T1"/>
                </a:cxn>
                <a:cxn ang="T9">
                  <a:pos x="T2" y="T3"/>
                </a:cxn>
                <a:cxn ang="T10">
                  <a:pos x="T4" y="T5"/>
                </a:cxn>
                <a:cxn ang="T11">
                  <a:pos x="T6" y="T7"/>
                </a:cxn>
              </a:cxnLst>
              <a:rect l="T12" t="T13" r="T14" b="T15"/>
              <a:pathLst>
                <a:path w="10" h="21">
                  <a:moveTo>
                    <a:pt x="0" y="21"/>
                  </a:moveTo>
                  <a:cubicBezTo>
                    <a:pt x="2" y="20"/>
                    <a:pt x="4" y="19"/>
                    <a:pt x="6" y="18"/>
                  </a:cubicBezTo>
                  <a:cubicBezTo>
                    <a:pt x="6" y="16"/>
                    <a:pt x="5" y="4"/>
                    <a:pt x="9" y="3"/>
                  </a:cubicBezTo>
                  <a:cubicBezTo>
                    <a:pt x="10" y="1"/>
                    <a:pt x="9" y="2"/>
                    <a:pt x="9" y="0"/>
                  </a:cubicBezTo>
                </a:path>
              </a:pathLst>
            </a:custGeom>
            <a:noFill/>
            <a:ln w="6350" cap="rnd">
              <a:solidFill>
                <a:srgbClr val="FF6600"/>
              </a:solidFill>
              <a:prstDash val="solid"/>
              <a:round/>
              <a:headEnd/>
              <a:tailEnd/>
            </a:ln>
          </p:spPr>
          <p:txBody>
            <a:bodyPr/>
            <a:lstStyle/>
            <a:p>
              <a:endParaRPr lang="en-US"/>
            </a:p>
          </p:txBody>
        </p:sp>
        <p:sp>
          <p:nvSpPr>
            <p:cNvPr id="41014" name="Freeform 46"/>
            <p:cNvSpPr>
              <a:spLocks noChangeAspect="1"/>
            </p:cNvSpPr>
            <p:nvPr/>
          </p:nvSpPr>
          <p:spPr bwMode="auto">
            <a:xfrm>
              <a:off x="3483" y="2479"/>
              <a:ext cx="71" cy="128"/>
            </a:xfrm>
            <a:custGeom>
              <a:avLst/>
              <a:gdLst>
                <a:gd name="T0" fmla="*/ 0 w 14"/>
                <a:gd name="T1" fmla="*/ 87921 h 25"/>
                <a:gd name="T2" fmla="*/ 19829 w 14"/>
                <a:gd name="T3" fmla="*/ 81055 h 25"/>
                <a:gd name="T4" fmla="*/ 33796 w 14"/>
                <a:gd name="T5" fmla="*/ 31667 h 25"/>
                <a:gd name="T6" fmla="*/ 33796 w 14"/>
                <a:gd name="T7" fmla="*/ 28180 h 25"/>
                <a:gd name="T8" fmla="*/ 37037 w 14"/>
                <a:gd name="T9" fmla="*/ 28180 h 25"/>
                <a:gd name="T10" fmla="*/ 43695 w 14"/>
                <a:gd name="T11" fmla="*/ 3487 h 25"/>
                <a:gd name="T12" fmla="*/ 46961 w 14"/>
                <a:gd name="T13" fmla="*/ 0 h 25"/>
                <a:gd name="T14" fmla="*/ 0 60000 65536"/>
                <a:gd name="T15" fmla="*/ 0 60000 65536"/>
                <a:gd name="T16" fmla="*/ 0 60000 65536"/>
                <a:gd name="T17" fmla="*/ 0 60000 65536"/>
                <a:gd name="T18" fmla="*/ 0 60000 65536"/>
                <a:gd name="T19" fmla="*/ 0 60000 65536"/>
                <a:gd name="T20" fmla="*/ 0 60000 65536"/>
                <a:gd name="T21" fmla="*/ 0 w 14"/>
                <a:gd name="T22" fmla="*/ 0 h 25"/>
                <a:gd name="T23" fmla="*/ 14 w 1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5">
                  <a:moveTo>
                    <a:pt x="0" y="25"/>
                  </a:moveTo>
                  <a:cubicBezTo>
                    <a:pt x="3" y="25"/>
                    <a:pt x="3" y="25"/>
                    <a:pt x="6" y="23"/>
                  </a:cubicBezTo>
                  <a:cubicBezTo>
                    <a:pt x="7" y="18"/>
                    <a:pt x="5" y="12"/>
                    <a:pt x="10" y="9"/>
                  </a:cubicBezTo>
                  <a:cubicBezTo>
                    <a:pt x="10" y="9"/>
                    <a:pt x="10" y="9"/>
                    <a:pt x="10" y="8"/>
                  </a:cubicBezTo>
                  <a:cubicBezTo>
                    <a:pt x="10" y="8"/>
                    <a:pt x="10" y="8"/>
                    <a:pt x="11" y="8"/>
                  </a:cubicBezTo>
                  <a:cubicBezTo>
                    <a:pt x="12" y="6"/>
                    <a:pt x="12" y="3"/>
                    <a:pt x="13" y="1"/>
                  </a:cubicBezTo>
                  <a:cubicBezTo>
                    <a:pt x="13" y="1"/>
                    <a:pt x="14" y="0"/>
                    <a:pt x="14" y="0"/>
                  </a:cubicBezTo>
                </a:path>
              </a:pathLst>
            </a:custGeom>
            <a:noFill/>
            <a:ln w="6350" cap="rnd">
              <a:solidFill>
                <a:srgbClr val="FF6600"/>
              </a:solidFill>
              <a:prstDash val="solid"/>
              <a:round/>
              <a:headEnd/>
              <a:tailEnd/>
            </a:ln>
          </p:spPr>
          <p:txBody>
            <a:bodyPr/>
            <a:lstStyle/>
            <a:p>
              <a:endParaRPr lang="en-US"/>
            </a:p>
          </p:txBody>
        </p:sp>
        <p:sp>
          <p:nvSpPr>
            <p:cNvPr id="41015" name="Freeform 47"/>
            <p:cNvSpPr>
              <a:spLocks noChangeAspect="1"/>
            </p:cNvSpPr>
            <p:nvPr/>
          </p:nvSpPr>
          <p:spPr bwMode="auto">
            <a:xfrm>
              <a:off x="3351" y="2479"/>
              <a:ext cx="76" cy="71"/>
            </a:xfrm>
            <a:custGeom>
              <a:avLst/>
              <a:gdLst>
                <a:gd name="T0" fmla="*/ 0 w 15"/>
                <a:gd name="T1" fmla="*/ 46961 h 14"/>
                <a:gd name="T2" fmla="*/ 30319 w 15"/>
                <a:gd name="T3" fmla="*/ 19829 h 14"/>
                <a:gd name="T4" fmla="*/ 50084 w 15"/>
                <a:gd name="T5" fmla="*/ 3266 h 14"/>
                <a:gd name="T6" fmla="*/ 50084 w 15"/>
                <a:gd name="T7" fmla="*/ 0 h 14"/>
                <a:gd name="T8" fmla="*/ 0 60000 65536"/>
                <a:gd name="T9" fmla="*/ 0 60000 65536"/>
                <a:gd name="T10" fmla="*/ 0 60000 65536"/>
                <a:gd name="T11" fmla="*/ 0 60000 65536"/>
                <a:gd name="T12" fmla="*/ 0 w 15"/>
                <a:gd name="T13" fmla="*/ 0 h 14"/>
                <a:gd name="T14" fmla="*/ 15 w 15"/>
                <a:gd name="T15" fmla="*/ 14 h 14"/>
              </a:gdLst>
              <a:ahLst/>
              <a:cxnLst>
                <a:cxn ang="T8">
                  <a:pos x="T0" y="T1"/>
                </a:cxn>
                <a:cxn ang="T9">
                  <a:pos x="T2" y="T3"/>
                </a:cxn>
                <a:cxn ang="T10">
                  <a:pos x="T4" y="T5"/>
                </a:cxn>
                <a:cxn ang="T11">
                  <a:pos x="T6" y="T7"/>
                </a:cxn>
              </a:cxnLst>
              <a:rect l="T12" t="T13" r="T14" b="T15"/>
              <a:pathLst>
                <a:path w="15" h="14">
                  <a:moveTo>
                    <a:pt x="0" y="14"/>
                  </a:moveTo>
                  <a:cubicBezTo>
                    <a:pt x="4" y="9"/>
                    <a:pt x="2" y="8"/>
                    <a:pt x="9" y="6"/>
                  </a:cubicBezTo>
                  <a:cubicBezTo>
                    <a:pt x="11" y="4"/>
                    <a:pt x="12" y="2"/>
                    <a:pt x="15" y="1"/>
                  </a:cubicBezTo>
                  <a:cubicBezTo>
                    <a:pt x="15" y="0"/>
                    <a:pt x="15" y="0"/>
                    <a:pt x="15" y="0"/>
                  </a:cubicBezTo>
                </a:path>
              </a:pathLst>
            </a:custGeom>
            <a:noFill/>
            <a:ln w="6350" cap="rnd">
              <a:solidFill>
                <a:srgbClr val="FF6600"/>
              </a:solidFill>
              <a:prstDash val="solid"/>
              <a:round/>
              <a:headEnd/>
              <a:tailEnd/>
            </a:ln>
          </p:spPr>
          <p:txBody>
            <a:bodyPr/>
            <a:lstStyle/>
            <a:p>
              <a:endParaRPr lang="en-US"/>
            </a:p>
          </p:txBody>
        </p:sp>
        <p:sp>
          <p:nvSpPr>
            <p:cNvPr id="41016" name="Freeform 48"/>
            <p:cNvSpPr>
              <a:spLocks noChangeAspect="1"/>
            </p:cNvSpPr>
            <p:nvPr/>
          </p:nvSpPr>
          <p:spPr bwMode="auto">
            <a:xfrm>
              <a:off x="3249" y="2048"/>
              <a:ext cx="46" cy="163"/>
            </a:xfrm>
            <a:custGeom>
              <a:avLst/>
              <a:gdLst>
                <a:gd name="T0" fmla="*/ 0 w 9"/>
                <a:gd name="T1" fmla="*/ 0 h 32"/>
                <a:gd name="T2" fmla="*/ 17766 w 9"/>
                <a:gd name="T3" fmla="*/ 41096 h 32"/>
                <a:gd name="T4" fmla="*/ 10294 w 9"/>
                <a:gd name="T5" fmla="*/ 102955 h 32"/>
                <a:gd name="T6" fmla="*/ 3476 w 9"/>
                <a:gd name="T7" fmla="*/ 109699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0" y="0"/>
                  </a:moveTo>
                  <a:cubicBezTo>
                    <a:pt x="7" y="1"/>
                    <a:pt x="0" y="8"/>
                    <a:pt x="5" y="12"/>
                  </a:cubicBezTo>
                  <a:cubicBezTo>
                    <a:pt x="8" y="17"/>
                    <a:pt x="9" y="26"/>
                    <a:pt x="3" y="30"/>
                  </a:cubicBezTo>
                  <a:cubicBezTo>
                    <a:pt x="2" y="32"/>
                    <a:pt x="3" y="31"/>
                    <a:pt x="1" y="32"/>
                  </a:cubicBezTo>
                </a:path>
              </a:pathLst>
            </a:custGeom>
            <a:noFill/>
            <a:ln w="6350" cap="rnd">
              <a:solidFill>
                <a:srgbClr val="FF6600"/>
              </a:solidFill>
              <a:prstDash val="solid"/>
              <a:round/>
              <a:headEnd/>
              <a:tailEnd/>
            </a:ln>
          </p:spPr>
          <p:txBody>
            <a:bodyPr/>
            <a:lstStyle/>
            <a:p>
              <a:endParaRPr lang="en-US"/>
            </a:p>
          </p:txBody>
        </p:sp>
        <p:sp>
          <p:nvSpPr>
            <p:cNvPr id="41017" name="Freeform 49"/>
            <p:cNvSpPr>
              <a:spLocks noChangeAspect="1"/>
            </p:cNvSpPr>
            <p:nvPr/>
          </p:nvSpPr>
          <p:spPr bwMode="auto">
            <a:xfrm>
              <a:off x="3222" y="1665"/>
              <a:ext cx="944" cy="459"/>
            </a:xfrm>
            <a:custGeom>
              <a:avLst/>
              <a:gdLst>
                <a:gd name="T0" fmla="*/ 0 w 185"/>
                <a:gd name="T1" fmla="*/ 231331 h 90"/>
                <a:gd name="T2" fmla="*/ 34550 w 185"/>
                <a:gd name="T3" fmla="*/ 234794 h 90"/>
                <a:gd name="T4" fmla="*/ 62309 w 185"/>
                <a:gd name="T5" fmla="*/ 224568 h 90"/>
                <a:gd name="T6" fmla="*/ 110530 w 185"/>
                <a:gd name="T7" fmla="*/ 207065 h 90"/>
                <a:gd name="T8" fmla="*/ 159296 w 185"/>
                <a:gd name="T9" fmla="*/ 196845 h 90"/>
                <a:gd name="T10" fmla="*/ 190515 w 185"/>
                <a:gd name="T11" fmla="*/ 189429 h 90"/>
                <a:gd name="T12" fmla="*/ 235301 w 185"/>
                <a:gd name="T13" fmla="*/ 165684 h 90"/>
                <a:gd name="T14" fmla="*/ 256288 w 185"/>
                <a:gd name="T15" fmla="*/ 137955 h 90"/>
                <a:gd name="T16" fmla="*/ 279929 w 185"/>
                <a:gd name="T17" fmla="*/ 124430 h 90"/>
                <a:gd name="T18" fmla="*/ 294278 w 185"/>
                <a:gd name="T19" fmla="*/ 103469 h 90"/>
                <a:gd name="T20" fmla="*/ 304381 w 185"/>
                <a:gd name="T21" fmla="*/ 89944 h 90"/>
                <a:gd name="T22" fmla="*/ 317944 w 185"/>
                <a:gd name="T23" fmla="*/ 82503 h 90"/>
                <a:gd name="T24" fmla="*/ 345703 w 185"/>
                <a:gd name="T25" fmla="*/ 62215 h 90"/>
                <a:gd name="T26" fmla="*/ 383718 w 185"/>
                <a:gd name="T27" fmla="*/ 34491 h 90"/>
                <a:gd name="T28" fmla="*/ 449461 w 185"/>
                <a:gd name="T29" fmla="*/ 3458 h 90"/>
                <a:gd name="T30" fmla="*/ 501693 w 185"/>
                <a:gd name="T31" fmla="*/ 13525 h 90"/>
                <a:gd name="T32" fmla="*/ 532911 w 185"/>
                <a:gd name="T33" fmla="*/ 55452 h 90"/>
                <a:gd name="T34" fmla="*/ 546448 w 185"/>
                <a:gd name="T35" fmla="*/ 93376 h 90"/>
                <a:gd name="T36" fmla="*/ 564002 w 185"/>
                <a:gd name="T37" fmla="*/ 116994 h 90"/>
                <a:gd name="T38" fmla="*/ 591913 w 185"/>
                <a:gd name="T39" fmla="*/ 137955 h 90"/>
                <a:gd name="T40" fmla="*/ 615554 w 185"/>
                <a:gd name="T41" fmla="*/ 165684 h 90"/>
                <a:gd name="T42" fmla="*/ 636542 w 185"/>
                <a:gd name="T43" fmla="*/ 210395 h 90"/>
                <a:gd name="T44" fmla="*/ 608783 w 185"/>
                <a:gd name="T45" fmla="*/ 310534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5"/>
                <a:gd name="T70" fmla="*/ 0 h 90"/>
                <a:gd name="T71" fmla="*/ 185 w 185"/>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5" h="90">
                  <a:moveTo>
                    <a:pt x="0" y="67"/>
                  </a:moveTo>
                  <a:cubicBezTo>
                    <a:pt x="3" y="68"/>
                    <a:pt x="7" y="68"/>
                    <a:pt x="10" y="68"/>
                  </a:cubicBezTo>
                  <a:cubicBezTo>
                    <a:pt x="13" y="67"/>
                    <a:pt x="15" y="65"/>
                    <a:pt x="18" y="65"/>
                  </a:cubicBezTo>
                  <a:cubicBezTo>
                    <a:pt x="23" y="63"/>
                    <a:pt x="27" y="63"/>
                    <a:pt x="32" y="60"/>
                  </a:cubicBezTo>
                  <a:cubicBezTo>
                    <a:pt x="37" y="59"/>
                    <a:pt x="42" y="58"/>
                    <a:pt x="46" y="57"/>
                  </a:cubicBezTo>
                  <a:cubicBezTo>
                    <a:pt x="52" y="55"/>
                    <a:pt x="48" y="56"/>
                    <a:pt x="55" y="55"/>
                  </a:cubicBezTo>
                  <a:cubicBezTo>
                    <a:pt x="61" y="53"/>
                    <a:pt x="64" y="52"/>
                    <a:pt x="68" y="48"/>
                  </a:cubicBezTo>
                  <a:cubicBezTo>
                    <a:pt x="71" y="46"/>
                    <a:pt x="72" y="42"/>
                    <a:pt x="74" y="40"/>
                  </a:cubicBezTo>
                  <a:cubicBezTo>
                    <a:pt x="76" y="38"/>
                    <a:pt x="80" y="37"/>
                    <a:pt x="81" y="36"/>
                  </a:cubicBezTo>
                  <a:cubicBezTo>
                    <a:pt x="83" y="34"/>
                    <a:pt x="83" y="32"/>
                    <a:pt x="85" y="30"/>
                  </a:cubicBezTo>
                  <a:cubicBezTo>
                    <a:pt x="86" y="29"/>
                    <a:pt x="87" y="27"/>
                    <a:pt x="88" y="26"/>
                  </a:cubicBezTo>
                  <a:cubicBezTo>
                    <a:pt x="89" y="26"/>
                    <a:pt x="92" y="24"/>
                    <a:pt x="92" y="24"/>
                  </a:cubicBezTo>
                  <a:cubicBezTo>
                    <a:pt x="94" y="21"/>
                    <a:pt x="97" y="20"/>
                    <a:pt x="100" y="18"/>
                  </a:cubicBezTo>
                  <a:cubicBezTo>
                    <a:pt x="102" y="15"/>
                    <a:pt x="108" y="10"/>
                    <a:pt x="111" y="10"/>
                  </a:cubicBezTo>
                  <a:cubicBezTo>
                    <a:pt x="115" y="6"/>
                    <a:pt x="124" y="1"/>
                    <a:pt x="130" y="1"/>
                  </a:cubicBezTo>
                  <a:cubicBezTo>
                    <a:pt x="136" y="1"/>
                    <a:pt x="140" y="0"/>
                    <a:pt x="145" y="4"/>
                  </a:cubicBezTo>
                  <a:cubicBezTo>
                    <a:pt x="148" y="9"/>
                    <a:pt x="150" y="9"/>
                    <a:pt x="154" y="16"/>
                  </a:cubicBezTo>
                  <a:cubicBezTo>
                    <a:pt x="155" y="18"/>
                    <a:pt x="158" y="27"/>
                    <a:pt x="158" y="27"/>
                  </a:cubicBezTo>
                  <a:cubicBezTo>
                    <a:pt x="158" y="29"/>
                    <a:pt x="161" y="32"/>
                    <a:pt x="163" y="34"/>
                  </a:cubicBezTo>
                  <a:cubicBezTo>
                    <a:pt x="166" y="37"/>
                    <a:pt x="167" y="39"/>
                    <a:pt x="171" y="40"/>
                  </a:cubicBezTo>
                  <a:cubicBezTo>
                    <a:pt x="172" y="43"/>
                    <a:pt x="176" y="45"/>
                    <a:pt x="178" y="48"/>
                  </a:cubicBezTo>
                  <a:cubicBezTo>
                    <a:pt x="180" y="52"/>
                    <a:pt x="182" y="57"/>
                    <a:pt x="184" y="61"/>
                  </a:cubicBezTo>
                  <a:cubicBezTo>
                    <a:pt x="185" y="67"/>
                    <a:pt x="182" y="83"/>
                    <a:pt x="176" y="90"/>
                  </a:cubicBezTo>
                </a:path>
              </a:pathLst>
            </a:custGeom>
            <a:noFill/>
            <a:ln w="6350" cap="rnd">
              <a:solidFill>
                <a:srgbClr val="FF6600"/>
              </a:solidFill>
              <a:prstDash val="solid"/>
              <a:round/>
              <a:headEnd/>
              <a:tailEnd/>
            </a:ln>
          </p:spPr>
          <p:txBody>
            <a:bodyPr/>
            <a:lstStyle/>
            <a:p>
              <a:endParaRPr lang="en-US"/>
            </a:p>
          </p:txBody>
        </p:sp>
        <p:sp>
          <p:nvSpPr>
            <p:cNvPr id="41018" name="Freeform 50"/>
            <p:cNvSpPr>
              <a:spLocks noChangeAspect="1"/>
            </p:cNvSpPr>
            <p:nvPr/>
          </p:nvSpPr>
          <p:spPr bwMode="auto">
            <a:xfrm>
              <a:off x="3621" y="1829"/>
              <a:ext cx="217" cy="223"/>
            </a:xfrm>
            <a:custGeom>
              <a:avLst/>
              <a:gdLst>
                <a:gd name="T0" fmla="*/ 140732 w 43"/>
                <a:gd name="T1" fmla="*/ 0 h 44"/>
                <a:gd name="T2" fmla="*/ 130952 w 43"/>
                <a:gd name="T3" fmla="*/ 13152 h 44"/>
                <a:gd name="T4" fmla="*/ 124533 w 43"/>
                <a:gd name="T5" fmla="*/ 56769 h 44"/>
                <a:gd name="T6" fmla="*/ 101157 w 43"/>
                <a:gd name="T7" fmla="*/ 90340 h 44"/>
                <a:gd name="T8" fmla="*/ 62218 w 43"/>
                <a:gd name="T9" fmla="*/ 116771 h 44"/>
                <a:gd name="T10" fmla="*/ 16199 w 43"/>
                <a:gd name="T11" fmla="*/ 140607 h 44"/>
                <a:gd name="T12" fmla="*/ 0 w 43"/>
                <a:gd name="T13" fmla="*/ 147104 h 44"/>
                <a:gd name="T14" fmla="*/ 0 60000 65536"/>
                <a:gd name="T15" fmla="*/ 0 60000 65536"/>
                <a:gd name="T16" fmla="*/ 0 60000 65536"/>
                <a:gd name="T17" fmla="*/ 0 60000 65536"/>
                <a:gd name="T18" fmla="*/ 0 60000 65536"/>
                <a:gd name="T19" fmla="*/ 0 60000 65536"/>
                <a:gd name="T20" fmla="*/ 0 60000 65536"/>
                <a:gd name="T21" fmla="*/ 0 w 43"/>
                <a:gd name="T22" fmla="*/ 0 h 44"/>
                <a:gd name="T23" fmla="*/ 43 w 4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4">
                  <a:moveTo>
                    <a:pt x="43" y="0"/>
                  </a:moveTo>
                  <a:cubicBezTo>
                    <a:pt x="42" y="2"/>
                    <a:pt x="41" y="3"/>
                    <a:pt x="40" y="4"/>
                  </a:cubicBezTo>
                  <a:cubicBezTo>
                    <a:pt x="40" y="10"/>
                    <a:pt x="43" y="14"/>
                    <a:pt x="38" y="17"/>
                  </a:cubicBezTo>
                  <a:cubicBezTo>
                    <a:pt x="36" y="19"/>
                    <a:pt x="34" y="25"/>
                    <a:pt x="31" y="27"/>
                  </a:cubicBezTo>
                  <a:cubicBezTo>
                    <a:pt x="30" y="28"/>
                    <a:pt x="21" y="35"/>
                    <a:pt x="19" y="35"/>
                  </a:cubicBezTo>
                  <a:cubicBezTo>
                    <a:pt x="13" y="41"/>
                    <a:pt x="13" y="41"/>
                    <a:pt x="5" y="42"/>
                  </a:cubicBezTo>
                  <a:cubicBezTo>
                    <a:pt x="2" y="42"/>
                    <a:pt x="2" y="42"/>
                    <a:pt x="0" y="44"/>
                  </a:cubicBezTo>
                </a:path>
              </a:pathLst>
            </a:custGeom>
            <a:noFill/>
            <a:ln w="6350" cap="rnd">
              <a:solidFill>
                <a:srgbClr val="FF6600"/>
              </a:solidFill>
              <a:prstDash val="solid"/>
              <a:round/>
              <a:headEnd/>
              <a:tailEnd/>
            </a:ln>
          </p:spPr>
          <p:txBody>
            <a:bodyPr/>
            <a:lstStyle/>
            <a:p>
              <a:endParaRPr lang="en-US"/>
            </a:p>
          </p:txBody>
        </p:sp>
        <p:sp>
          <p:nvSpPr>
            <p:cNvPr id="41019" name="Freeform 51"/>
            <p:cNvSpPr>
              <a:spLocks noChangeAspect="1"/>
            </p:cNvSpPr>
            <p:nvPr/>
          </p:nvSpPr>
          <p:spPr bwMode="auto">
            <a:xfrm>
              <a:off x="3830" y="1896"/>
              <a:ext cx="232" cy="207"/>
            </a:xfrm>
            <a:custGeom>
              <a:avLst/>
              <a:gdLst>
                <a:gd name="T0" fmla="*/ 0 w 46"/>
                <a:gd name="T1" fmla="*/ 0 h 41"/>
                <a:gd name="T2" fmla="*/ 22716 w 46"/>
                <a:gd name="T3" fmla="*/ 6422 h 41"/>
                <a:gd name="T4" fmla="*/ 52477 w 46"/>
                <a:gd name="T5" fmla="*/ 26001 h 41"/>
                <a:gd name="T6" fmla="*/ 81472 w 46"/>
                <a:gd name="T7" fmla="*/ 62423 h 41"/>
                <a:gd name="T8" fmla="*/ 107371 w 46"/>
                <a:gd name="T9" fmla="*/ 91635 h 41"/>
                <a:gd name="T10" fmla="*/ 124181 w 46"/>
                <a:gd name="T11" fmla="*/ 118273 h 41"/>
                <a:gd name="T12" fmla="*/ 150104 w 46"/>
                <a:gd name="T13" fmla="*/ 134484 h 41"/>
                <a:gd name="T14" fmla="*/ 0 60000 65536"/>
                <a:gd name="T15" fmla="*/ 0 60000 65536"/>
                <a:gd name="T16" fmla="*/ 0 60000 65536"/>
                <a:gd name="T17" fmla="*/ 0 60000 65536"/>
                <a:gd name="T18" fmla="*/ 0 60000 65536"/>
                <a:gd name="T19" fmla="*/ 0 60000 65536"/>
                <a:gd name="T20" fmla="*/ 0 60000 65536"/>
                <a:gd name="T21" fmla="*/ 0 w 46"/>
                <a:gd name="T22" fmla="*/ 0 h 41"/>
                <a:gd name="T23" fmla="*/ 46 w 4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1">
                  <a:moveTo>
                    <a:pt x="0" y="0"/>
                  </a:moveTo>
                  <a:cubicBezTo>
                    <a:pt x="2" y="0"/>
                    <a:pt x="4" y="1"/>
                    <a:pt x="7" y="2"/>
                  </a:cubicBezTo>
                  <a:cubicBezTo>
                    <a:pt x="10" y="3"/>
                    <a:pt x="12" y="6"/>
                    <a:pt x="16" y="8"/>
                  </a:cubicBezTo>
                  <a:cubicBezTo>
                    <a:pt x="19" y="12"/>
                    <a:pt x="23" y="15"/>
                    <a:pt x="25" y="19"/>
                  </a:cubicBezTo>
                  <a:cubicBezTo>
                    <a:pt x="28" y="22"/>
                    <a:pt x="31" y="26"/>
                    <a:pt x="33" y="28"/>
                  </a:cubicBezTo>
                  <a:cubicBezTo>
                    <a:pt x="35" y="31"/>
                    <a:pt x="36" y="34"/>
                    <a:pt x="38" y="36"/>
                  </a:cubicBezTo>
                  <a:cubicBezTo>
                    <a:pt x="39" y="37"/>
                    <a:pt x="46" y="40"/>
                    <a:pt x="46" y="41"/>
                  </a:cubicBezTo>
                </a:path>
              </a:pathLst>
            </a:custGeom>
            <a:noFill/>
            <a:ln w="6350" cap="rnd">
              <a:solidFill>
                <a:srgbClr val="FF6600"/>
              </a:solidFill>
              <a:prstDash val="solid"/>
              <a:round/>
              <a:headEnd/>
              <a:tailEnd/>
            </a:ln>
          </p:spPr>
          <p:txBody>
            <a:bodyPr/>
            <a:lstStyle/>
            <a:p>
              <a:endParaRPr lang="en-US"/>
            </a:p>
          </p:txBody>
        </p:sp>
        <p:sp>
          <p:nvSpPr>
            <p:cNvPr id="41020" name="Freeform 52"/>
            <p:cNvSpPr>
              <a:spLocks noChangeAspect="1"/>
            </p:cNvSpPr>
            <p:nvPr/>
          </p:nvSpPr>
          <p:spPr bwMode="auto">
            <a:xfrm>
              <a:off x="3788" y="2007"/>
              <a:ext cx="24" cy="107"/>
            </a:xfrm>
            <a:custGeom>
              <a:avLst/>
              <a:gdLst>
                <a:gd name="T0" fmla="*/ 10070 w 5"/>
                <a:gd name="T1" fmla="*/ 72093 h 21"/>
                <a:gd name="T2" fmla="*/ 7421 w 5"/>
                <a:gd name="T3" fmla="*/ 47875 h 21"/>
                <a:gd name="T4" fmla="*/ 0 w 5"/>
                <a:gd name="T5" fmla="*/ 0 h 21"/>
                <a:gd name="T6" fmla="*/ 0 60000 65536"/>
                <a:gd name="T7" fmla="*/ 0 60000 65536"/>
                <a:gd name="T8" fmla="*/ 0 60000 65536"/>
                <a:gd name="T9" fmla="*/ 0 w 5"/>
                <a:gd name="T10" fmla="*/ 0 h 21"/>
                <a:gd name="T11" fmla="*/ 5 w 5"/>
                <a:gd name="T12" fmla="*/ 21 h 21"/>
              </a:gdLst>
              <a:ahLst/>
              <a:cxnLst>
                <a:cxn ang="T6">
                  <a:pos x="T0" y="T1"/>
                </a:cxn>
                <a:cxn ang="T7">
                  <a:pos x="T2" y="T3"/>
                </a:cxn>
                <a:cxn ang="T8">
                  <a:pos x="T4" y="T5"/>
                </a:cxn>
              </a:cxnLst>
              <a:rect l="T9" t="T10" r="T11" b="T12"/>
              <a:pathLst>
                <a:path w="5" h="21">
                  <a:moveTo>
                    <a:pt x="4" y="21"/>
                  </a:moveTo>
                  <a:cubicBezTo>
                    <a:pt x="5" y="19"/>
                    <a:pt x="2" y="17"/>
                    <a:pt x="3" y="14"/>
                  </a:cubicBezTo>
                  <a:cubicBezTo>
                    <a:pt x="2" y="7"/>
                    <a:pt x="0" y="7"/>
                    <a:pt x="0" y="0"/>
                  </a:cubicBezTo>
                </a:path>
              </a:pathLst>
            </a:custGeom>
            <a:noFill/>
            <a:ln w="6350" cap="rnd">
              <a:solidFill>
                <a:srgbClr val="FF6600"/>
              </a:solidFill>
              <a:prstDash val="solid"/>
              <a:round/>
              <a:headEnd/>
              <a:tailEnd/>
            </a:ln>
          </p:spPr>
          <p:txBody>
            <a:bodyPr/>
            <a:lstStyle/>
            <a:p>
              <a:endParaRPr lang="en-US"/>
            </a:p>
          </p:txBody>
        </p:sp>
        <p:sp>
          <p:nvSpPr>
            <p:cNvPr id="41021" name="Freeform 53"/>
            <p:cNvSpPr>
              <a:spLocks noChangeAspect="1"/>
            </p:cNvSpPr>
            <p:nvPr/>
          </p:nvSpPr>
          <p:spPr bwMode="auto">
            <a:xfrm>
              <a:off x="3951" y="1833"/>
              <a:ext cx="102" cy="142"/>
            </a:xfrm>
            <a:custGeom>
              <a:avLst/>
              <a:gdLst>
                <a:gd name="T0" fmla="*/ 0 w 20"/>
                <a:gd name="T1" fmla="*/ 33796 h 28"/>
                <a:gd name="T2" fmla="*/ 20966 w 20"/>
                <a:gd name="T3" fmla="*/ 27132 h 28"/>
                <a:gd name="T4" fmla="*/ 13525 w 20"/>
                <a:gd name="T5" fmla="*/ 0 h 28"/>
                <a:gd name="T6" fmla="*/ 55452 w 20"/>
                <a:gd name="T7" fmla="*/ 60259 h 28"/>
                <a:gd name="T8" fmla="*/ 68977 w 20"/>
                <a:gd name="T9" fmla="*/ 93903 h 28"/>
                <a:gd name="T10" fmla="*/ 0 60000 65536"/>
                <a:gd name="T11" fmla="*/ 0 60000 65536"/>
                <a:gd name="T12" fmla="*/ 0 60000 65536"/>
                <a:gd name="T13" fmla="*/ 0 60000 65536"/>
                <a:gd name="T14" fmla="*/ 0 60000 65536"/>
                <a:gd name="T15" fmla="*/ 0 w 20"/>
                <a:gd name="T16" fmla="*/ 0 h 28"/>
                <a:gd name="T17" fmla="*/ 20 w 20"/>
                <a:gd name="T18" fmla="*/ 28 h 28"/>
              </a:gdLst>
              <a:ahLst/>
              <a:cxnLst>
                <a:cxn ang="T10">
                  <a:pos x="T0" y="T1"/>
                </a:cxn>
                <a:cxn ang="T11">
                  <a:pos x="T2" y="T3"/>
                </a:cxn>
                <a:cxn ang="T12">
                  <a:pos x="T4" y="T5"/>
                </a:cxn>
                <a:cxn ang="T13">
                  <a:pos x="T6" y="T7"/>
                </a:cxn>
                <a:cxn ang="T14">
                  <a:pos x="T8" y="T9"/>
                </a:cxn>
              </a:cxnLst>
              <a:rect l="T15" t="T16" r="T17" b="T18"/>
              <a:pathLst>
                <a:path w="20" h="28">
                  <a:moveTo>
                    <a:pt x="0" y="10"/>
                  </a:moveTo>
                  <a:cubicBezTo>
                    <a:pt x="4" y="9"/>
                    <a:pt x="3" y="9"/>
                    <a:pt x="6" y="8"/>
                  </a:cubicBezTo>
                  <a:cubicBezTo>
                    <a:pt x="5" y="6"/>
                    <a:pt x="6" y="1"/>
                    <a:pt x="4" y="0"/>
                  </a:cubicBezTo>
                  <a:cubicBezTo>
                    <a:pt x="6" y="8"/>
                    <a:pt x="9" y="14"/>
                    <a:pt x="16" y="18"/>
                  </a:cubicBezTo>
                  <a:cubicBezTo>
                    <a:pt x="17" y="19"/>
                    <a:pt x="20" y="28"/>
                    <a:pt x="20" y="28"/>
                  </a:cubicBezTo>
                </a:path>
              </a:pathLst>
            </a:custGeom>
            <a:noFill/>
            <a:ln w="6350" cap="rnd">
              <a:solidFill>
                <a:srgbClr val="FF6600"/>
              </a:solidFill>
              <a:prstDash val="solid"/>
              <a:round/>
              <a:headEnd/>
              <a:tailEnd/>
            </a:ln>
          </p:spPr>
          <p:txBody>
            <a:bodyPr/>
            <a:lstStyle/>
            <a:p>
              <a:endParaRPr lang="en-US"/>
            </a:p>
          </p:txBody>
        </p:sp>
        <p:sp>
          <p:nvSpPr>
            <p:cNvPr id="41022" name="Freeform 54"/>
            <p:cNvSpPr>
              <a:spLocks noChangeAspect="1"/>
            </p:cNvSpPr>
            <p:nvPr/>
          </p:nvSpPr>
          <p:spPr bwMode="auto">
            <a:xfrm>
              <a:off x="3782" y="1350"/>
              <a:ext cx="246" cy="367"/>
            </a:xfrm>
            <a:custGeom>
              <a:avLst/>
              <a:gdLst>
                <a:gd name="T0" fmla="*/ 0 w 48"/>
                <a:gd name="T1" fmla="*/ 247786 h 72"/>
                <a:gd name="T2" fmla="*/ 21407 w 48"/>
                <a:gd name="T3" fmla="*/ 206606 h 72"/>
                <a:gd name="T4" fmla="*/ 53162 w 48"/>
                <a:gd name="T5" fmla="*/ 161969 h 72"/>
                <a:gd name="T6" fmla="*/ 84814 w 48"/>
                <a:gd name="T7" fmla="*/ 141055 h 72"/>
                <a:gd name="T8" fmla="*/ 123451 w 48"/>
                <a:gd name="T9" fmla="*/ 89793 h 72"/>
                <a:gd name="T10" fmla="*/ 159382 w 48"/>
                <a:gd name="T11" fmla="*/ 16811 h 72"/>
                <a:gd name="T12" fmla="*/ 169755 w 48"/>
                <a:gd name="T13" fmla="*/ 0 h 72"/>
                <a:gd name="T14" fmla="*/ 0 60000 65536"/>
                <a:gd name="T15" fmla="*/ 0 60000 65536"/>
                <a:gd name="T16" fmla="*/ 0 60000 65536"/>
                <a:gd name="T17" fmla="*/ 0 60000 65536"/>
                <a:gd name="T18" fmla="*/ 0 60000 65536"/>
                <a:gd name="T19" fmla="*/ 0 60000 65536"/>
                <a:gd name="T20" fmla="*/ 0 60000 65536"/>
                <a:gd name="T21" fmla="*/ 0 w 48"/>
                <a:gd name="T22" fmla="*/ 0 h 72"/>
                <a:gd name="T23" fmla="*/ 48 w 48"/>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2">
                  <a:moveTo>
                    <a:pt x="0" y="72"/>
                  </a:moveTo>
                  <a:cubicBezTo>
                    <a:pt x="2" y="69"/>
                    <a:pt x="3" y="62"/>
                    <a:pt x="6" y="60"/>
                  </a:cubicBezTo>
                  <a:cubicBezTo>
                    <a:pt x="5" y="58"/>
                    <a:pt x="12" y="49"/>
                    <a:pt x="15" y="47"/>
                  </a:cubicBezTo>
                  <a:cubicBezTo>
                    <a:pt x="16" y="44"/>
                    <a:pt x="21" y="43"/>
                    <a:pt x="24" y="41"/>
                  </a:cubicBezTo>
                  <a:cubicBezTo>
                    <a:pt x="30" y="37"/>
                    <a:pt x="33" y="33"/>
                    <a:pt x="35" y="26"/>
                  </a:cubicBezTo>
                  <a:cubicBezTo>
                    <a:pt x="35" y="17"/>
                    <a:pt x="37" y="9"/>
                    <a:pt x="45" y="5"/>
                  </a:cubicBezTo>
                  <a:cubicBezTo>
                    <a:pt x="46" y="3"/>
                    <a:pt x="47" y="1"/>
                    <a:pt x="48" y="0"/>
                  </a:cubicBezTo>
                </a:path>
              </a:pathLst>
            </a:custGeom>
            <a:noFill/>
            <a:ln w="6350" cap="rnd">
              <a:solidFill>
                <a:srgbClr val="FF6600"/>
              </a:solidFill>
              <a:prstDash val="solid"/>
              <a:round/>
              <a:headEnd/>
              <a:tailEnd/>
            </a:ln>
          </p:spPr>
          <p:txBody>
            <a:bodyPr/>
            <a:lstStyle/>
            <a:p>
              <a:endParaRPr lang="en-US"/>
            </a:p>
          </p:txBody>
        </p:sp>
        <p:sp>
          <p:nvSpPr>
            <p:cNvPr id="41023" name="Freeform 55"/>
            <p:cNvSpPr>
              <a:spLocks noChangeAspect="1"/>
            </p:cNvSpPr>
            <p:nvPr/>
          </p:nvSpPr>
          <p:spPr bwMode="auto">
            <a:xfrm>
              <a:off x="3961" y="1422"/>
              <a:ext cx="112" cy="67"/>
            </a:xfrm>
            <a:custGeom>
              <a:avLst/>
              <a:gdLst>
                <a:gd name="T0" fmla="*/ 0 w 22"/>
                <a:gd name="T1" fmla="*/ 47230 h 13"/>
                <a:gd name="T2" fmla="*/ 34313 w 22"/>
                <a:gd name="T3" fmla="*/ 7117 h 13"/>
                <a:gd name="T4" fmla="*/ 75213 w 22"/>
                <a:gd name="T5" fmla="*/ 3561 h 13"/>
                <a:gd name="T6" fmla="*/ 0 60000 65536"/>
                <a:gd name="T7" fmla="*/ 0 60000 65536"/>
                <a:gd name="T8" fmla="*/ 0 60000 65536"/>
                <a:gd name="T9" fmla="*/ 0 w 22"/>
                <a:gd name="T10" fmla="*/ 0 h 13"/>
                <a:gd name="T11" fmla="*/ 22 w 22"/>
                <a:gd name="T12" fmla="*/ 13 h 13"/>
              </a:gdLst>
              <a:ahLst/>
              <a:cxnLst>
                <a:cxn ang="T6">
                  <a:pos x="T0" y="T1"/>
                </a:cxn>
                <a:cxn ang="T7">
                  <a:pos x="T2" y="T3"/>
                </a:cxn>
                <a:cxn ang="T8">
                  <a:pos x="T4" y="T5"/>
                </a:cxn>
              </a:cxnLst>
              <a:rect l="T9" t="T10" r="T11" b="T12"/>
              <a:pathLst>
                <a:path w="22" h="13">
                  <a:moveTo>
                    <a:pt x="0" y="13"/>
                  </a:moveTo>
                  <a:cubicBezTo>
                    <a:pt x="1" y="6"/>
                    <a:pt x="3" y="3"/>
                    <a:pt x="10" y="2"/>
                  </a:cubicBezTo>
                  <a:cubicBezTo>
                    <a:pt x="15" y="0"/>
                    <a:pt x="11" y="1"/>
                    <a:pt x="22" y="1"/>
                  </a:cubicBezTo>
                </a:path>
              </a:pathLst>
            </a:custGeom>
            <a:noFill/>
            <a:ln w="6350" cap="rnd">
              <a:solidFill>
                <a:srgbClr val="FF6600"/>
              </a:solidFill>
              <a:prstDash val="solid"/>
              <a:round/>
              <a:headEnd/>
              <a:tailEnd/>
            </a:ln>
          </p:spPr>
          <p:txBody>
            <a:bodyPr/>
            <a:lstStyle/>
            <a:p>
              <a:endParaRPr lang="en-US"/>
            </a:p>
          </p:txBody>
        </p:sp>
        <p:sp>
          <p:nvSpPr>
            <p:cNvPr id="41024" name="Freeform 56"/>
            <p:cNvSpPr>
              <a:spLocks noChangeAspect="1"/>
            </p:cNvSpPr>
            <p:nvPr/>
          </p:nvSpPr>
          <p:spPr bwMode="auto">
            <a:xfrm>
              <a:off x="4007" y="1493"/>
              <a:ext cx="35" cy="183"/>
            </a:xfrm>
            <a:custGeom>
              <a:avLst/>
              <a:gdLst>
                <a:gd name="T0" fmla="*/ 9375 w 7"/>
                <a:gd name="T1" fmla="*/ 0 h 36"/>
                <a:gd name="T2" fmla="*/ 3125 w 7"/>
                <a:gd name="T3" fmla="*/ 74730 h 36"/>
                <a:gd name="T4" fmla="*/ 3125 w 7"/>
                <a:gd name="T5" fmla="*/ 122147 h 36"/>
                <a:gd name="T6" fmla="*/ 0 60000 65536"/>
                <a:gd name="T7" fmla="*/ 0 60000 65536"/>
                <a:gd name="T8" fmla="*/ 0 60000 65536"/>
                <a:gd name="T9" fmla="*/ 0 w 7"/>
                <a:gd name="T10" fmla="*/ 0 h 36"/>
                <a:gd name="T11" fmla="*/ 7 w 7"/>
                <a:gd name="T12" fmla="*/ 36 h 36"/>
              </a:gdLst>
              <a:ahLst/>
              <a:cxnLst>
                <a:cxn ang="T6">
                  <a:pos x="T0" y="T1"/>
                </a:cxn>
                <a:cxn ang="T7">
                  <a:pos x="T2" y="T3"/>
                </a:cxn>
                <a:cxn ang="T8">
                  <a:pos x="T4" y="T5"/>
                </a:cxn>
              </a:cxnLst>
              <a:rect l="T9" t="T10" r="T11" b="T12"/>
              <a:pathLst>
                <a:path w="7" h="36">
                  <a:moveTo>
                    <a:pt x="3" y="0"/>
                  </a:moveTo>
                  <a:cubicBezTo>
                    <a:pt x="4" y="7"/>
                    <a:pt x="7" y="17"/>
                    <a:pt x="1" y="22"/>
                  </a:cubicBezTo>
                  <a:cubicBezTo>
                    <a:pt x="0" y="27"/>
                    <a:pt x="1" y="31"/>
                    <a:pt x="1" y="36"/>
                  </a:cubicBezTo>
                </a:path>
              </a:pathLst>
            </a:custGeom>
            <a:noFill/>
            <a:ln w="6350" cap="rnd">
              <a:solidFill>
                <a:srgbClr val="FF6600"/>
              </a:solidFill>
              <a:prstDash val="solid"/>
              <a:round/>
              <a:headEnd/>
              <a:tailEnd/>
            </a:ln>
          </p:spPr>
          <p:txBody>
            <a:bodyPr/>
            <a:lstStyle/>
            <a:p>
              <a:endParaRPr lang="en-US"/>
            </a:p>
          </p:txBody>
        </p:sp>
        <p:sp>
          <p:nvSpPr>
            <p:cNvPr id="41025" name="Freeform 57"/>
            <p:cNvSpPr>
              <a:spLocks noChangeAspect="1"/>
            </p:cNvSpPr>
            <p:nvPr/>
          </p:nvSpPr>
          <p:spPr bwMode="auto">
            <a:xfrm>
              <a:off x="4088" y="1493"/>
              <a:ext cx="22" cy="82"/>
            </a:xfrm>
            <a:custGeom>
              <a:avLst/>
              <a:gdLst>
                <a:gd name="T0" fmla="*/ 14641 w 4"/>
                <a:gd name="T1" fmla="*/ 0 h 16"/>
                <a:gd name="T2" fmla="*/ 20113 w 4"/>
                <a:gd name="T3" fmla="*/ 56524 h 16"/>
                <a:gd name="T4" fmla="*/ 0 60000 65536"/>
                <a:gd name="T5" fmla="*/ 0 60000 65536"/>
                <a:gd name="T6" fmla="*/ 0 w 4"/>
                <a:gd name="T7" fmla="*/ 0 h 16"/>
                <a:gd name="T8" fmla="*/ 4 w 4"/>
                <a:gd name="T9" fmla="*/ 16 h 16"/>
              </a:gdLst>
              <a:ahLst/>
              <a:cxnLst>
                <a:cxn ang="T4">
                  <a:pos x="T0" y="T1"/>
                </a:cxn>
                <a:cxn ang="T5">
                  <a:pos x="T2" y="T3"/>
                </a:cxn>
              </a:cxnLst>
              <a:rect l="T6" t="T7" r="T8" b="T9"/>
              <a:pathLst>
                <a:path w="4" h="16">
                  <a:moveTo>
                    <a:pt x="3" y="0"/>
                  </a:moveTo>
                  <a:cubicBezTo>
                    <a:pt x="3" y="6"/>
                    <a:pt x="0" y="16"/>
                    <a:pt x="4" y="16"/>
                  </a:cubicBezTo>
                </a:path>
              </a:pathLst>
            </a:custGeom>
            <a:noFill/>
            <a:ln w="6350" cap="rnd">
              <a:solidFill>
                <a:srgbClr val="FF6600"/>
              </a:solidFill>
              <a:prstDash val="solid"/>
              <a:round/>
              <a:headEnd/>
              <a:tailEnd/>
            </a:ln>
          </p:spPr>
          <p:txBody>
            <a:bodyPr/>
            <a:lstStyle/>
            <a:p>
              <a:endParaRPr lang="en-US"/>
            </a:p>
          </p:txBody>
        </p:sp>
        <p:sp>
          <p:nvSpPr>
            <p:cNvPr id="41026" name="Freeform 58"/>
            <p:cNvSpPr>
              <a:spLocks noChangeAspect="1"/>
            </p:cNvSpPr>
            <p:nvPr/>
          </p:nvSpPr>
          <p:spPr bwMode="auto">
            <a:xfrm>
              <a:off x="4140" y="1707"/>
              <a:ext cx="82" cy="142"/>
            </a:xfrm>
            <a:custGeom>
              <a:avLst/>
              <a:gdLst>
                <a:gd name="T0" fmla="*/ 14524 w 16"/>
                <a:gd name="T1" fmla="*/ 0 h 28"/>
                <a:gd name="T2" fmla="*/ 0 w 16"/>
                <a:gd name="T3" fmla="*/ 30398 h 28"/>
                <a:gd name="T4" fmla="*/ 14524 w 16"/>
                <a:gd name="T5" fmla="*/ 30398 h 28"/>
                <a:gd name="T6" fmla="*/ 31754 w 16"/>
                <a:gd name="T7" fmla="*/ 43695 h 28"/>
                <a:gd name="T8" fmla="*/ 42127 w 16"/>
                <a:gd name="T9" fmla="*/ 60259 h 28"/>
                <a:gd name="T10" fmla="*/ 46176 w 16"/>
                <a:gd name="T11" fmla="*/ 83998 h 28"/>
                <a:gd name="T12" fmla="*/ 56524 w 16"/>
                <a:gd name="T13" fmla="*/ 93903 h 28"/>
                <a:gd name="T14" fmla="*/ 0 60000 65536"/>
                <a:gd name="T15" fmla="*/ 0 60000 65536"/>
                <a:gd name="T16" fmla="*/ 0 60000 65536"/>
                <a:gd name="T17" fmla="*/ 0 60000 65536"/>
                <a:gd name="T18" fmla="*/ 0 60000 65536"/>
                <a:gd name="T19" fmla="*/ 0 60000 65536"/>
                <a:gd name="T20" fmla="*/ 0 60000 65536"/>
                <a:gd name="T21" fmla="*/ 0 w 16"/>
                <a:gd name="T22" fmla="*/ 0 h 28"/>
                <a:gd name="T23" fmla="*/ 16 w 1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8">
                  <a:moveTo>
                    <a:pt x="4" y="0"/>
                  </a:moveTo>
                  <a:cubicBezTo>
                    <a:pt x="3" y="3"/>
                    <a:pt x="1" y="6"/>
                    <a:pt x="0" y="9"/>
                  </a:cubicBezTo>
                  <a:cubicBezTo>
                    <a:pt x="0" y="10"/>
                    <a:pt x="3" y="9"/>
                    <a:pt x="4" y="9"/>
                  </a:cubicBezTo>
                  <a:cubicBezTo>
                    <a:pt x="5" y="10"/>
                    <a:pt x="7" y="12"/>
                    <a:pt x="9" y="13"/>
                  </a:cubicBezTo>
                  <a:cubicBezTo>
                    <a:pt x="10" y="15"/>
                    <a:pt x="12" y="16"/>
                    <a:pt x="12" y="18"/>
                  </a:cubicBezTo>
                  <a:cubicBezTo>
                    <a:pt x="13" y="20"/>
                    <a:pt x="13" y="23"/>
                    <a:pt x="13" y="25"/>
                  </a:cubicBezTo>
                  <a:cubicBezTo>
                    <a:pt x="13" y="27"/>
                    <a:pt x="16" y="27"/>
                    <a:pt x="16" y="28"/>
                  </a:cubicBezTo>
                </a:path>
              </a:pathLst>
            </a:custGeom>
            <a:noFill/>
            <a:ln w="6350" cap="rnd">
              <a:solidFill>
                <a:srgbClr val="FF6600"/>
              </a:solidFill>
              <a:prstDash val="solid"/>
              <a:round/>
              <a:headEnd/>
              <a:tailEnd/>
            </a:ln>
          </p:spPr>
          <p:txBody>
            <a:bodyPr/>
            <a:lstStyle/>
            <a:p>
              <a:endParaRPr lang="en-US"/>
            </a:p>
          </p:txBody>
        </p:sp>
        <p:sp>
          <p:nvSpPr>
            <p:cNvPr id="41027" name="Freeform 59"/>
            <p:cNvSpPr>
              <a:spLocks noChangeAspect="1"/>
            </p:cNvSpPr>
            <p:nvPr/>
          </p:nvSpPr>
          <p:spPr bwMode="auto">
            <a:xfrm>
              <a:off x="4062" y="1631"/>
              <a:ext cx="78" cy="45"/>
            </a:xfrm>
            <a:custGeom>
              <a:avLst/>
              <a:gdLst>
                <a:gd name="T0" fmla="*/ 0 w 15"/>
                <a:gd name="T1" fmla="*/ 0 h 9"/>
                <a:gd name="T2" fmla="*/ 15330 w 15"/>
                <a:gd name="T3" fmla="*/ 15625 h 9"/>
                <a:gd name="T4" fmla="*/ 22630 w 15"/>
                <a:gd name="T5" fmla="*/ 28125 h 9"/>
                <a:gd name="T6" fmla="*/ 34315 w 15"/>
                <a:gd name="T7" fmla="*/ 21875 h 9"/>
                <a:gd name="T8" fmla="*/ 57080 w 15"/>
                <a:gd name="T9" fmla="*/ 21875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0"/>
                  </a:moveTo>
                  <a:cubicBezTo>
                    <a:pt x="1" y="2"/>
                    <a:pt x="3" y="4"/>
                    <a:pt x="4" y="5"/>
                  </a:cubicBezTo>
                  <a:cubicBezTo>
                    <a:pt x="4" y="6"/>
                    <a:pt x="5" y="9"/>
                    <a:pt x="6" y="9"/>
                  </a:cubicBezTo>
                  <a:cubicBezTo>
                    <a:pt x="8" y="9"/>
                    <a:pt x="9" y="7"/>
                    <a:pt x="9" y="7"/>
                  </a:cubicBezTo>
                  <a:cubicBezTo>
                    <a:pt x="10" y="6"/>
                    <a:pt x="15" y="7"/>
                    <a:pt x="15" y="7"/>
                  </a:cubicBezTo>
                </a:path>
              </a:pathLst>
            </a:custGeom>
            <a:noFill/>
            <a:ln w="6350" cap="rnd">
              <a:solidFill>
                <a:srgbClr val="FF6600"/>
              </a:solidFill>
              <a:prstDash val="solid"/>
              <a:round/>
              <a:headEnd/>
              <a:tailEnd/>
            </a:ln>
          </p:spPr>
          <p:txBody>
            <a:bodyPr/>
            <a:lstStyle/>
            <a:p>
              <a:endParaRPr lang="en-US"/>
            </a:p>
          </p:txBody>
        </p:sp>
        <p:sp>
          <p:nvSpPr>
            <p:cNvPr id="41028" name="Freeform 60"/>
            <p:cNvSpPr>
              <a:spLocks noChangeAspect="1"/>
            </p:cNvSpPr>
            <p:nvPr/>
          </p:nvSpPr>
          <p:spPr bwMode="auto">
            <a:xfrm>
              <a:off x="2642" y="1656"/>
              <a:ext cx="572" cy="208"/>
            </a:xfrm>
            <a:custGeom>
              <a:avLst/>
              <a:gdLst>
                <a:gd name="T0" fmla="*/ 0 w 112"/>
                <a:gd name="T1" fmla="*/ 27152 h 41"/>
                <a:gd name="T2" fmla="*/ 65938 w 112"/>
                <a:gd name="T3" fmla="*/ 9933 h 41"/>
                <a:gd name="T4" fmla="*/ 135344 w 112"/>
                <a:gd name="T5" fmla="*/ 3267 h 41"/>
                <a:gd name="T6" fmla="*/ 215654 w 112"/>
                <a:gd name="T7" fmla="*/ 19841 h 41"/>
                <a:gd name="T8" fmla="*/ 267349 w 112"/>
                <a:gd name="T9" fmla="*/ 46998 h 41"/>
                <a:gd name="T10" fmla="*/ 312915 w 112"/>
                <a:gd name="T11" fmla="*/ 77543 h 41"/>
                <a:gd name="T12" fmla="*/ 371524 w 112"/>
                <a:gd name="T13" fmla="*/ 131081 h 41"/>
                <a:gd name="T14" fmla="*/ 389103 w 112"/>
                <a:gd name="T15" fmla="*/ 137747 h 4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41"/>
                <a:gd name="T26" fmla="*/ 112 w 11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41">
                  <a:moveTo>
                    <a:pt x="0" y="8"/>
                  </a:moveTo>
                  <a:cubicBezTo>
                    <a:pt x="3" y="8"/>
                    <a:pt x="13" y="4"/>
                    <a:pt x="19" y="3"/>
                  </a:cubicBezTo>
                  <a:cubicBezTo>
                    <a:pt x="25" y="2"/>
                    <a:pt x="32" y="1"/>
                    <a:pt x="39" y="1"/>
                  </a:cubicBezTo>
                  <a:cubicBezTo>
                    <a:pt x="49" y="2"/>
                    <a:pt x="49" y="0"/>
                    <a:pt x="62" y="6"/>
                  </a:cubicBezTo>
                  <a:cubicBezTo>
                    <a:pt x="67" y="7"/>
                    <a:pt x="72" y="11"/>
                    <a:pt x="77" y="14"/>
                  </a:cubicBezTo>
                  <a:cubicBezTo>
                    <a:pt x="81" y="17"/>
                    <a:pt x="85" y="19"/>
                    <a:pt x="90" y="23"/>
                  </a:cubicBezTo>
                  <a:cubicBezTo>
                    <a:pt x="96" y="28"/>
                    <a:pt x="103" y="36"/>
                    <a:pt x="107" y="39"/>
                  </a:cubicBezTo>
                  <a:cubicBezTo>
                    <a:pt x="109" y="40"/>
                    <a:pt x="112" y="41"/>
                    <a:pt x="112" y="41"/>
                  </a:cubicBezTo>
                </a:path>
              </a:pathLst>
            </a:custGeom>
            <a:noFill/>
            <a:ln w="6350" cap="rnd">
              <a:solidFill>
                <a:srgbClr val="FF6600"/>
              </a:solidFill>
              <a:prstDash val="solid"/>
              <a:round/>
              <a:headEnd/>
              <a:tailEnd/>
            </a:ln>
          </p:spPr>
          <p:txBody>
            <a:bodyPr/>
            <a:lstStyle/>
            <a:p>
              <a:endParaRPr lang="en-US"/>
            </a:p>
          </p:txBody>
        </p:sp>
        <p:sp>
          <p:nvSpPr>
            <p:cNvPr id="41029" name="Freeform 61"/>
            <p:cNvSpPr>
              <a:spLocks noChangeAspect="1"/>
            </p:cNvSpPr>
            <p:nvPr/>
          </p:nvSpPr>
          <p:spPr bwMode="auto">
            <a:xfrm>
              <a:off x="2602" y="1759"/>
              <a:ext cx="193" cy="160"/>
            </a:xfrm>
            <a:custGeom>
              <a:avLst/>
              <a:gdLst>
                <a:gd name="T0" fmla="*/ 6679 w 38"/>
                <a:gd name="T1" fmla="*/ 0 h 32"/>
                <a:gd name="T2" fmla="*/ 0 w 38"/>
                <a:gd name="T3" fmla="*/ 46875 h 32"/>
                <a:gd name="T4" fmla="*/ 19915 w 38"/>
                <a:gd name="T5" fmla="*/ 78125 h 32"/>
                <a:gd name="T6" fmla="*/ 64594 w 38"/>
                <a:gd name="T7" fmla="*/ 96875 h 32"/>
                <a:gd name="T8" fmla="*/ 128386 w 38"/>
                <a:gd name="T9" fmla="*/ 96875 h 32"/>
                <a:gd name="T10" fmla="*/ 0 60000 65536"/>
                <a:gd name="T11" fmla="*/ 0 60000 65536"/>
                <a:gd name="T12" fmla="*/ 0 60000 65536"/>
                <a:gd name="T13" fmla="*/ 0 60000 65536"/>
                <a:gd name="T14" fmla="*/ 0 60000 65536"/>
                <a:gd name="T15" fmla="*/ 0 w 38"/>
                <a:gd name="T16" fmla="*/ 0 h 32"/>
                <a:gd name="T17" fmla="*/ 38 w 38"/>
                <a:gd name="T18" fmla="*/ 32 h 32"/>
              </a:gdLst>
              <a:ahLst/>
              <a:cxnLst>
                <a:cxn ang="T10">
                  <a:pos x="T0" y="T1"/>
                </a:cxn>
                <a:cxn ang="T11">
                  <a:pos x="T2" y="T3"/>
                </a:cxn>
                <a:cxn ang="T12">
                  <a:pos x="T4" y="T5"/>
                </a:cxn>
                <a:cxn ang="T13">
                  <a:pos x="T6" y="T7"/>
                </a:cxn>
                <a:cxn ang="T14">
                  <a:pos x="T8" y="T9"/>
                </a:cxn>
              </a:cxnLst>
              <a:rect l="T15" t="T16" r="T17" b="T18"/>
              <a:pathLst>
                <a:path w="38" h="32">
                  <a:moveTo>
                    <a:pt x="2" y="0"/>
                  </a:moveTo>
                  <a:cubicBezTo>
                    <a:pt x="2" y="3"/>
                    <a:pt x="0" y="11"/>
                    <a:pt x="0" y="15"/>
                  </a:cubicBezTo>
                  <a:cubicBezTo>
                    <a:pt x="1" y="19"/>
                    <a:pt x="3" y="22"/>
                    <a:pt x="6" y="25"/>
                  </a:cubicBezTo>
                  <a:cubicBezTo>
                    <a:pt x="9" y="28"/>
                    <a:pt x="14" y="30"/>
                    <a:pt x="19" y="31"/>
                  </a:cubicBezTo>
                  <a:cubicBezTo>
                    <a:pt x="24" y="32"/>
                    <a:pt x="34" y="31"/>
                    <a:pt x="38" y="31"/>
                  </a:cubicBezTo>
                </a:path>
              </a:pathLst>
            </a:custGeom>
            <a:noFill/>
            <a:ln w="6350" cap="rnd">
              <a:solidFill>
                <a:srgbClr val="FF6600"/>
              </a:solidFill>
              <a:prstDash val="solid"/>
              <a:round/>
              <a:headEnd/>
              <a:tailEnd/>
            </a:ln>
          </p:spPr>
          <p:txBody>
            <a:bodyPr/>
            <a:lstStyle/>
            <a:p>
              <a:endParaRPr lang="en-US"/>
            </a:p>
          </p:txBody>
        </p:sp>
        <p:sp>
          <p:nvSpPr>
            <p:cNvPr id="41030" name="Freeform 62"/>
            <p:cNvSpPr>
              <a:spLocks noChangeAspect="1"/>
            </p:cNvSpPr>
            <p:nvPr/>
          </p:nvSpPr>
          <p:spPr bwMode="auto">
            <a:xfrm>
              <a:off x="2586" y="1849"/>
              <a:ext cx="23" cy="0"/>
            </a:xfrm>
            <a:custGeom>
              <a:avLst/>
              <a:gdLst>
                <a:gd name="T0" fmla="*/ 25093 w 4"/>
                <a:gd name="T1" fmla="*/ 25093 w 4"/>
                <a:gd name="T2" fmla="*/ 0 w 4"/>
                <a:gd name="T3" fmla="*/ 0 60000 65536"/>
                <a:gd name="T4" fmla="*/ 0 60000 65536"/>
                <a:gd name="T5" fmla="*/ 0 60000 65536"/>
                <a:gd name="T6" fmla="*/ 0 w 4"/>
                <a:gd name="T7" fmla="*/ 4 w 4"/>
              </a:gdLst>
              <a:ahLst/>
              <a:cxnLst>
                <a:cxn ang="T3">
                  <a:pos x="T0" y="0"/>
                </a:cxn>
                <a:cxn ang="T4">
                  <a:pos x="T1" y="0"/>
                </a:cxn>
                <a:cxn ang="T5">
                  <a:pos x="T2" y="0"/>
                </a:cxn>
              </a:cxnLst>
              <a:rect l="T6" t="0" r="T7" b="0"/>
              <a:pathLst>
                <a:path w="4">
                  <a:moveTo>
                    <a:pt x="4" y="0"/>
                  </a:moveTo>
                  <a:cubicBezTo>
                    <a:pt x="4" y="0"/>
                    <a:pt x="4" y="0"/>
                    <a:pt x="4" y="0"/>
                  </a:cubicBezTo>
                  <a:cubicBezTo>
                    <a:pt x="3" y="0"/>
                    <a:pt x="1" y="0"/>
                    <a:pt x="0" y="0"/>
                  </a:cubicBezTo>
                </a:path>
              </a:pathLst>
            </a:custGeom>
            <a:noFill/>
            <a:ln w="6350" cap="rnd">
              <a:solidFill>
                <a:srgbClr val="FF6600"/>
              </a:solidFill>
              <a:prstDash val="solid"/>
              <a:round/>
              <a:headEnd/>
              <a:tailEnd/>
            </a:ln>
          </p:spPr>
          <p:txBody>
            <a:bodyPr/>
            <a:lstStyle/>
            <a:p>
              <a:endParaRPr lang="en-US"/>
            </a:p>
          </p:txBody>
        </p:sp>
        <p:sp>
          <p:nvSpPr>
            <p:cNvPr id="41031" name="Freeform 63"/>
            <p:cNvSpPr>
              <a:spLocks noChangeAspect="1"/>
            </p:cNvSpPr>
            <p:nvPr/>
          </p:nvSpPr>
          <p:spPr bwMode="auto">
            <a:xfrm>
              <a:off x="2937" y="1926"/>
              <a:ext cx="128" cy="76"/>
            </a:xfrm>
            <a:custGeom>
              <a:avLst/>
              <a:gdLst>
                <a:gd name="T0" fmla="*/ 87921 w 25"/>
                <a:gd name="T1" fmla="*/ 50084 h 15"/>
                <a:gd name="T2" fmla="*/ 52874 w 25"/>
                <a:gd name="T3" fmla="*/ 23028 h 15"/>
                <a:gd name="T4" fmla="*/ 0 w 25"/>
                <a:gd name="T5" fmla="*/ 0 h 15"/>
                <a:gd name="T6" fmla="*/ 0 60000 65536"/>
                <a:gd name="T7" fmla="*/ 0 60000 65536"/>
                <a:gd name="T8" fmla="*/ 0 60000 65536"/>
                <a:gd name="T9" fmla="*/ 0 w 25"/>
                <a:gd name="T10" fmla="*/ 0 h 15"/>
                <a:gd name="T11" fmla="*/ 25 w 25"/>
                <a:gd name="T12" fmla="*/ 15 h 15"/>
              </a:gdLst>
              <a:ahLst/>
              <a:cxnLst>
                <a:cxn ang="T6">
                  <a:pos x="T0" y="T1"/>
                </a:cxn>
                <a:cxn ang="T7">
                  <a:pos x="T2" y="T3"/>
                </a:cxn>
                <a:cxn ang="T8">
                  <a:pos x="T4" y="T5"/>
                </a:cxn>
              </a:cxnLst>
              <a:rect l="T9" t="T10" r="T11" b="T12"/>
              <a:pathLst>
                <a:path w="25" h="15">
                  <a:moveTo>
                    <a:pt x="25" y="15"/>
                  </a:moveTo>
                  <a:cubicBezTo>
                    <a:pt x="23" y="14"/>
                    <a:pt x="19" y="10"/>
                    <a:pt x="15" y="7"/>
                  </a:cubicBezTo>
                  <a:cubicBezTo>
                    <a:pt x="11" y="5"/>
                    <a:pt x="3" y="2"/>
                    <a:pt x="0" y="0"/>
                  </a:cubicBezTo>
                </a:path>
              </a:pathLst>
            </a:custGeom>
            <a:noFill/>
            <a:ln w="6350" cap="rnd">
              <a:solidFill>
                <a:srgbClr val="FF6600"/>
              </a:solidFill>
              <a:prstDash val="solid"/>
              <a:round/>
              <a:headEnd/>
              <a:tailEnd/>
            </a:ln>
          </p:spPr>
          <p:txBody>
            <a:bodyPr/>
            <a:lstStyle/>
            <a:p>
              <a:endParaRPr lang="en-US"/>
            </a:p>
          </p:txBody>
        </p:sp>
        <p:sp>
          <p:nvSpPr>
            <p:cNvPr id="41032" name="Freeform 64"/>
            <p:cNvSpPr>
              <a:spLocks noChangeAspect="1"/>
            </p:cNvSpPr>
            <p:nvPr/>
          </p:nvSpPr>
          <p:spPr bwMode="auto">
            <a:xfrm>
              <a:off x="2983" y="1885"/>
              <a:ext cx="118" cy="60"/>
            </a:xfrm>
            <a:custGeom>
              <a:avLst/>
              <a:gdLst>
                <a:gd name="T0" fmla="*/ 81702 w 23"/>
                <a:gd name="T1" fmla="*/ 37500 h 12"/>
                <a:gd name="T2" fmla="*/ 38745 w 23"/>
                <a:gd name="T3" fmla="*/ 21875 h 12"/>
                <a:gd name="T4" fmla="*/ 0 w 23"/>
                <a:gd name="T5" fmla="*/ 0 h 12"/>
                <a:gd name="T6" fmla="*/ 0 60000 65536"/>
                <a:gd name="T7" fmla="*/ 0 60000 65536"/>
                <a:gd name="T8" fmla="*/ 0 60000 65536"/>
                <a:gd name="T9" fmla="*/ 0 w 23"/>
                <a:gd name="T10" fmla="*/ 0 h 12"/>
                <a:gd name="T11" fmla="*/ 23 w 23"/>
                <a:gd name="T12" fmla="*/ 12 h 12"/>
              </a:gdLst>
              <a:ahLst/>
              <a:cxnLst>
                <a:cxn ang="T6">
                  <a:pos x="T0" y="T1"/>
                </a:cxn>
                <a:cxn ang="T7">
                  <a:pos x="T2" y="T3"/>
                </a:cxn>
                <a:cxn ang="T8">
                  <a:pos x="T4" y="T5"/>
                </a:cxn>
              </a:cxnLst>
              <a:rect l="T9" t="T10" r="T11" b="T12"/>
              <a:pathLst>
                <a:path w="23" h="12">
                  <a:moveTo>
                    <a:pt x="23" y="12"/>
                  </a:moveTo>
                  <a:cubicBezTo>
                    <a:pt x="21" y="11"/>
                    <a:pt x="15" y="9"/>
                    <a:pt x="11" y="7"/>
                  </a:cubicBezTo>
                  <a:cubicBezTo>
                    <a:pt x="8" y="5"/>
                    <a:pt x="2" y="1"/>
                    <a:pt x="0" y="0"/>
                  </a:cubicBezTo>
                </a:path>
              </a:pathLst>
            </a:custGeom>
            <a:noFill/>
            <a:ln w="6350" cap="rnd">
              <a:solidFill>
                <a:srgbClr val="FF6600"/>
              </a:solidFill>
              <a:prstDash val="solid"/>
              <a:round/>
              <a:headEnd/>
              <a:tailEnd/>
            </a:ln>
          </p:spPr>
          <p:txBody>
            <a:bodyPr/>
            <a:lstStyle/>
            <a:p>
              <a:endParaRPr lang="en-US"/>
            </a:p>
          </p:txBody>
        </p:sp>
        <p:sp>
          <p:nvSpPr>
            <p:cNvPr id="41033" name="Freeform 65"/>
            <p:cNvSpPr>
              <a:spLocks noChangeAspect="1"/>
            </p:cNvSpPr>
            <p:nvPr/>
          </p:nvSpPr>
          <p:spPr bwMode="auto">
            <a:xfrm>
              <a:off x="2944" y="1721"/>
              <a:ext cx="90" cy="194"/>
            </a:xfrm>
            <a:custGeom>
              <a:avLst/>
              <a:gdLst>
                <a:gd name="T0" fmla="*/ 53125 w 18"/>
                <a:gd name="T1" fmla="*/ 131726 h 38"/>
                <a:gd name="T2" fmla="*/ 53125 w 18"/>
                <a:gd name="T3" fmla="*/ 69329 h 38"/>
                <a:gd name="T4" fmla="*/ 37500 w 18"/>
                <a:gd name="T5" fmla="*/ 24475 h 38"/>
                <a:gd name="T6" fmla="*/ 0 w 18"/>
                <a:gd name="T7" fmla="*/ 0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17" y="38"/>
                  </a:moveTo>
                  <a:cubicBezTo>
                    <a:pt x="17" y="35"/>
                    <a:pt x="18" y="25"/>
                    <a:pt x="17" y="20"/>
                  </a:cubicBezTo>
                  <a:cubicBezTo>
                    <a:pt x="16" y="15"/>
                    <a:pt x="14" y="10"/>
                    <a:pt x="12" y="7"/>
                  </a:cubicBezTo>
                  <a:cubicBezTo>
                    <a:pt x="9" y="4"/>
                    <a:pt x="2" y="2"/>
                    <a:pt x="0" y="0"/>
                  </a:cubicBezTo>
                </a:path>
              </a:pathLst>
            </a:custGeom>
            <a:noFill/>
            <a:ln w="6350" cap="rnd">
              <a:solidFill>
                <a:srgbClr val="FF6600"/>
              </a:solidFill>
              <a:prstDash val="solid"/>
              <a:round/>
              <a:headEnd/>
              <a:tailEnd/>
            </a:ln>
          </p:spPr>
          <p:txBody>
            <a:bodyPr/>
            <a:lstStyle/>
            <a:p>
              <a:endParaRPr lang="en-US"/>
            </a:p>
          </p:txBody>
        </p:sp>
        <p:sp>
          <p:nvSpPr>
            <p:cNvPr id="41034" name="Oval 66"/>
            <p:cNvSpPr>
              <a:spLocks noChangeAspect="1" noChangeArrowheads="1"/>
            </p:cNvSpPr>
            <p:nvPr/>
          </p:nvSpPr>
          <p:spPr bwMode="auto">
            <a:xfrm>
              <a:off x="2739" y="1759"/>
              <a:ext cx="83" cy="55"/>
            </a:xfrm>
            <a:prstGeom prst="ellipse">
              <a:avLst/>
            </a:prstGeom>
            <a:noFill/>
            <a:ln w="6350" cap="rnd">
              <a:solidFill>
                <a:srgbClr val="FF6600"/>
              </a:solidFill>
              <a:round/>
              <a:headEnd/>
              <a:tailEnd/>
            </a:ln>
          </p:spPr>
          <p:txBody>
            <a:bodyPr/>
            <a:lstStyle/>
            <a:p>
              <a:endParaRPr lang="en-US">
                <a:latin typeface="Calibri" pitchFamily="34" charset="0"/>
              </a:endParaRPr>
            </a:p>
          </p:txBody>
        </p:sp>
        <p:sp>
          <p:nvSpPr>
            <p:cNvPr id="41035" name="Freeform 67"/>
            <p:cNvSpPr>
              <a:spLocks noChangeAspect="1"/>
            </p:cNvSpPr>
            <p:nvPr/>
          </p:nvSpPr>
          <p:spPr bwMode="auto">
            <a:xfrm>
              <a:off x="3080" y="1840"/>
              <a:ext cx="86" cy="45"/>
            </a:xfrm>
            <a:custGeom>
              <a:avLst/>
              <a:gdLst>
                <a:gd name="T0" fmla="*/ 56325 w 17"/>
                <a:gd name="T1" fmla="*/ 28125 h 9"/>
                <a:gd name="T2" fmla="*/ 33398 w 17"/>
                <a:gd name="T3" fmla="*/ 25000 h 9"/>
                <a:gd name="T4" fmla="*/ 6602 w 17"/>
                <a:gd name="T5" fmla="*/ 21875 h 9"/>
                <a:gd name="T6" fmla="*/ 0 w 17"/>
                <a:gd name="T7" fmla="*/ 0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17" y="9"/>
                  </a:moveTo>
                  <a:cubicBezTo>
                    <a:pt x="16" y="9"/>
                    <a:pt x="13" y="8"/>
                    <a:pt x="10" y="8"/>
                  </a:cubicBezTo>
                  <a:cubicBezTo>
                    <a:pt x="8" y="8"/>
                    <a:pt x="4" y="8"/>
                    <a:pt x="2" y="7"/>
                  </a:cubicBezTo>
                  <a:cubicBezTo>
                    <a:pt x="1" y="6"/>
                    <a:pt x="0" y="2"/>
                    <a:pt x="0" y="0"/>
                  </a:cubicBezTo>
                </a:path>
              </a:pathLst>
            </a:custGeom>
            <a:noFill/>
            <a:ln w="6350" cap="rnd">
              <a:solidFill>
                <a:srgbClr val="FF6600"/>
              </a:solidFill>
              <a:prstDash val="solid"/>
              <a:round/>
              <a:headEnd/>
              <a:tailEnd/>
            </a:ln>
          </p:spPr>
          <p:txBody>
            <a:bodyPr/>
            <a:lstStyle/>
            <a:p>
              <a:endParaRPr lang="en-US"/>
            </a:p>
          </p:txBody>
        </p:sp>
        <p:sp>
          <p:nvSpPr>
            <p:cNvPr id="41036" name="Freeform 68"/>
            <p:cNvSpPr>
              <a:spLocks noChangeAspect="1"/>
            </p:cNvSpPr>
            <p:nvPr/>
          </p:nvSpPr>
          <p:spPr bwMode="auto">
            <a:xfrm>
              <a:off x="3249" y="1900"/>
              <a:ext cx="70" cy="67"/>
            </a:xfrm>
            <a:custGeom>
              <a:avLst/>
              <a:gdLst>
                <a:gd name="T0" fmla="*/ 43750 w 14"/>
                <a:gd name="T1" fmla="*/ 47230 h 13"/>
                <a:gd name="T2" fmla="*/ 12500 w 14"/>
                <a:gd name="T3" fmla="*/ 40241 h 13"/>
                <a:gd name="T4" fmla="*/ 0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14" y="13"/>
                  </a:moveTo>
                  <a:cubicBezTo>
                    <a:pt x="12" y="13"/>
                    <a:pt x="6" y="13"/>
                    <a:pt x="4" y="11"/>
                  </a:cubicBezTo>
                  <a:cubicBezTo>
                    <a:pt x="2" y="9"/>
                    <a:pt x="1" y="3"/>
                    <a:pt x="0" y="0"/>
                  </a:cubicBezTo>
                </a:path>
              </a:pathLst>
            </a:custGeom>
            <a:noFill/>
            <a:ln w="6350" cap="rnd">
              <a:solidFill>
                <a:srgbClr val="FF6600"/>
              </a:solidFill>
              <a:prstDash val="solid"/>
              <a:round/>
              <a:headEnd/>
              <a:tailEnd/>
            </a:ln>
          </p:spPr>
          <p:txBody>
            <a:bodyPr/>
            <a:lstStyle/>
            <a:p>
              <a:endParaRPr lang="en-US"/>
            </a:p>
          </p:txBody>
        </p:sp>
        <p:sp>
          <p:nvSpPr>
            <p:cNvPr id="41037" name="Freeform 69"/>
            <p:cNvSpPr>
              <a:spLocks noChangeAspect="1"/>
            </p:cNvSpPr>
            <p:nvPr/>
          </p:nvSpPr>
          <p:spPr bwMode="auto">
            <a:xfrm>
              <a:off x="2377" y="1519"/>
              <a:ext cx="225" cy="182"/>
            </a:xfrm>
            <a:custGeom>
              <a:avLst/>
              <a:gdLst>
                <a:gd name="T0" fmla="*/ 153915 w 44"/>
                <a:gd name="T1" fmla="*/ 79079 h 36"/>
                <a:gd name="T2" fmla="*/ 129176 w 44"/>
                <a:gd name="T3" fmla="*/ 105813 h 36"/>
                <a:gd name="T4" fmla="*/ 90920 w 44"/>
                <a:gd name="T5" fmla="*/ 118871 h 36"/>
                <a:gd name="T6" fmla="*/ 45184 w 44"/>
                <a:gd name="T7" fmla="*/ 115651 h 36"/>
                <a:gd name="T8" fmla="*/ 13648 w 44"/>
                <a:gd name="T9" fmla="*/ 85545 h 36"/>
                <a:gd name="T10" fmla="*/ 0 w 44"/>
                <a:gd name="T11" fmla="*/ 52856 h 36"/>
                <a:gd name="T12" fmla="*/ 6827 w 44"/>
                <a:gd name="T13" fmla="*/ 22876 h 36"/>
                <a:gd name="T14" fmla="*/ 38255 w 4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36"/>
                <a:gd name="T26" fmla="*/ 44 w 4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36">
                  <a:moveTo>
                    <a:pt x="44" y="24"/>
                  </a:moveTo>
                  <a:cubicBezTo>
                    <a:pt x="43" y="25"/>
                    <a:pt x="40" y="30"/>
                    <a:pt x="37" y="32"/>
                  </a:cubicBezTo>
                  <a:cubicBezTo>
                    <a:pt x="34" y="34"/>
                    <a:pt x="30" y="36"/>
                    <a:pt x="26" y="36"/>
                  </a:cubicBezTo>
                  <a:cubicBezTo>
                    <a:pt x="22" y="36"/>
                    <a:pt x="16" y="36"/>
                    <a:pt x="13" y="35"/>
                  </a:cubicBezTo>
                  <a:cubicBezTo>
                    <a:pt x="9" y="33"/>
                    <a:pt x="6" y="29"/>
                    <a:pt x="4" y="26"/>
                  </a:cubicBezTo>
                  <a:cubicBezTo>
                    <a:pt x="2" y="23"/>
                    <a:pt x="0" y="19"/>
                    <a:pt x="0" y="16"/>
                  </a:cubicBezTo>
                  <a:cubicBezTo>
                    <a:pt x="0" y="13"/>
                    <a:pt x="0" y="10"/>
                    <a:pt x="2" y="7"/>
                  </a:cubicBezTo>
                  <a:cubicBezTo>
                    <a:pt x="4" y="5"/>
                    <a:pt x="9" y="2"/>
                    <a:pt x="11" y="0"/>
                  </a:cubicBezTo>
                </a:path>
              </a:pathLst>
            </a:custGeom>
            <a:noFill/>
            <a:ln w="6350" cap="rnd">
              <a:solidFill>
                <a:srgbClr val="FF6600"/>
              </a:solidFill>
              <a:prstDash val="solid"/>
              <a:round/>
              <a:headEnd/>
              <a:tailEnd/>
            </a:ln>
          </p:spPr>
          <p:txBody>
            <a:bodyPr/>
            <a:lstStyle/>
            <a:p>
              <a:endParaRPr lang="en-US"/>
            </a:p>
          </p:txBody>
        </p:sp>
        <p:sp>
          <p:nvSpPr>
            <p:cNvPr id="41038" name="Freeform 70"/>
            <p:cNvSpPr>
              <a:spLocks noChangeAspect="1"/>
            </p:cNvSpPr>
            <p:nvPr/>
          </p:nvSpPr>
          <p:spPr bwMode="auto">
            <a:xfrm>
              <a:off x="2377" y="2389"/>
              <a:ext cx="378" cy="25"/>
            </a:xfrm>
            <a:custGeom>
              <a:avLst/>
              <a:gdLst>
                <a:gd name="T0" fmla="*/ 257377 w 74"/>
                <a:gd name="T1" fmla="*/ 0 h 5"/>
                <a:gd name="T2" fmla="*/ 163419 w 74"/>
                <a:gd name="T3" fmla="*/ 15625 h 5"/>
                <a:gd name="T4" fmla="*/ 83707 w 74"/>
                <a:gd name="T5" fmla="*/ 3125 h 5"/>
                <a:gd name="T6" fmla="*/ 44905 w 74"/>
                <a:gd name="T7" fmla="*/ 3125 h 5"/>
                <a:gd name="T8" fmla="*/ 0 w 74"/>
                <a:gd name="T9" fmla="*/ 12500 h 5"/>
                <a:gd name="T10" fmla="*/ 0 60000 65536"/>
                <a:gd name="T11" fmla="*/ 0 60000 65536"/>
                <a:gd name="T12" fmla="*/ 0 60000 65536"/>
                <a:gd name="T13" fmla="*/ 0 60000 65536"/>
                <a:gd name="T14" fmla="*/ 0 60000 65536"/>
                <a:gd name="T15" fmla="*/ 0 w 74"/>
                <a:gd name="T16" fmla="*/ 0 h 5"/>
                <a:gd name="T17" fmla="*/ 74 w 74"/>
                <a:gd name="T18" fmla="*/ 5 h 5"/>
              </a:gdLst>
              <a:ahLst/>
              <a:cxnLst>
                <a:cxn ang="T10">
                  <a:pos x="T0" y="T1"/>
                </a:cxn>
                <a:cxn ang="T11">
                  <a:pos x="T2" y="T3"/>
                </a:cxn>
                <a:cxn ang="T12">
                  <a:pos x="T4" y="T5"/>
                </a:cxn>
                <a:cxn ang="T13">
                  <a:pos x="T6" y="T7"/>
                </a:cxn>
                <a:cxn ang="T14">
                  <a:pos x="T8" y="T9"/>
                </a:cxn>
              </a:cxnLst>
              <a:rect l="T15" t="T16" r="T17" b="T18"/>
              <a:pathLst>
                <a:path w="74" h="5">
                  <a:moveTo>
                    <a:pt x="74" y="0"/>
                  </a:moveTo>
                  <a:cubicBezTo>
                    <a:pt x="69" y="1"/>
                    <a:pt x="55" y="5"/>
                    <a:pt x="47" y="5"/>
                  </a:cubicBezTo>
                  <a:cubicBezTo>
                    <a:pt x="38" y="5"/>
                    <a:pt x="29" y="2"/>
                    <a:pt x="24" y="1"/>
                  </a:cubicBezTo>
                  <a:cubicBezTo>
                    <a:pt x="18" y="1"/>
                    <a:pt x="17" y="0"/>
                    <a:pt x="13" y="1"/>
                  </a:cubicBezTo>
                  <a:cubicBezTo>
                    <a:pt x="9" y="1"/>
                    <a:pt x="3" y="3"/>
                    <a:pt x="0" y="4"/>
                  </a:cubicBezTo>
                </a:path>
              </a:pathLst>
            </a:custGeom>
            <a:noFill/>
            <a:ln w="6350" cap="rnd">
              <a:solidFill>
                <a:srgbClr val="FF6600"/>
              </a:solidFill>
              <a:prstDash val="solid"/>
              <a:round/>
              <a:headEnd/>
              <a:tailEnd/>
            </a:ln>
          </p:spPr>
          <p:txBody>
            <a:bodyPr/>
            <a:lstStyle/>
            <a:p>
              <a:endParaRPr lang="en-US"/>
            </a:p>
          </p:txBody>
        </p:sp>
        <p:sp>
          <p:nvSpPr>
            <p:cNvPr id="41039" name="Freeform 71"/>
            <p:cNvSpPr>
              <a:spLocks noChangeAspect="1"/>
            </p:cNvSpPr>
            <p:nvPr/>
          </p:nvSpPr>
          <p:spPr bwMode="auto">
            <a:xfrm>
              <a:off x="2280" y="2180"/>
              <a:ext cx="145" cy="25"/>
            </a:xfrm>
            <a:custGeom>
              <a:avLst/>
              <a:gdLst>
                <a:gd name="T0" fmla="*/ 104291 w 28"/>
                <a:gd name="T1" fmla="*/ 12500 h 5"/>
                <a:gd name="T2" fmla="*/ 81930 w 28"/>
                <a:gd name="T3" fmla="*/ 12500 h 5"/>
                <a:gd name="T4" fmla="*/ 48192 w 28"/>
                <a:gd name="T5" fmla="*/ 3125 h 5"/>
                <a:gd name="T6" fmla="*/ 0 w 28"/>
                <a:gd name="T7" fmla="*/ 3125 h 5"/>
                <a:gd name="T8" fmla="*/ 0 60000 65536"/>
                <a:gd name="T9" fmla="*/ 0 60000 65536"/>
                <a:gd name="T10" fmla="*/ 0 60000 65536"/>
                <a:gd name="T11" fmla="*/ 0 60000 65536"/>
                <a:gd name="T12" fmla="*/ 0 w 28"/>
                <a:gd name="T13" fmla="*/ 0 h 5"/>
                <a:gd name="T14" fmla="*/ 28 w 28"/>
                <a:gd name="T15" fmla="*/ 5 h 5"/>
              </a:gdLst>
              <a:ahLst/>
              <a:cxnLst>
                <a:cxn ang="T8">
                  <a:pos x="T0" y="T1"/>
                </a:cxn>
                <a:cxn ang="T9">
                  <a:pos x="T2" y="T3"/>
                </a:cxn>
                <a:cxn ang="T10">
                  <a:pos x="T4" y="T5"/>
                </a:cxn>
                <a:cxn ang="T11">
                  <a:pos x="T6" y="T7"/>
                </a:cxn>
              </a:cxnLst>
              <a:rect l="T12" t="T13" r="T14" b="T15"/>
              <a:pathLst>
                <a:path w="28" h="5">
                  <a:moveTo>
                    <a:pt x="28" y="4"/>
                  </a:moveTo>
                  <a:cubicBezTo>
                    <a:pt x="27" y="4"/>
                    <a:pt x="25" y="5"/>
                    <a:pt x="22" y="4"/>
                  </a:cubicBezTo>
                  <a:cubicBezTo>
                    <a:pt x="20" y="4"/>
                    <a:pt x="17" y="2"/>
                    <a:pt x="13" y="1"/>
                  </a:cubicBezTo>
                  <a:cubicBezTo>
                    <a:pt x="9" y="0"/>
                    <a:pt x="2" y="1"/>
                    <a:pt x="0" y="1"/>
                  </a:cubicBezTo>
                </a:path>
              </a:pathLst>
            </a:custGeom>
            <a:noFill/>
            <a:ln w="6350" cap="rnd">
              <a:solidFill>
                <a:srgbClr val="FF6600"/>
              </a:solidFill>
              <a:prstDash val="solid"/>
              <a:round/>
              <a:headEnd/>
              <a:tailEnd/>
            </a:ln>
          </p:spPr>
          <p:txBody>
            <a:bodyPr/>
            <a:lstStyle/>
            <a:p>
              <a:endParaRPr lang="en-US"/>
            </a:p>
          </p:txBody>
        </p:sp>
        <p:sp>
          <p:nvSpPr>
            <p:cNvPr id="41040" name="Freeform 72"/>
            <p:cNvSpPr>
              <a:spLocks noChangeAspect="1"/>
            </p:cNvSpPr>
            <p:nvPr/>
          </p:nvSpPr>
          <p:spPr bwMode="auto">
            <a:xfrm>
              <a:off x="2161" y="2322"/>
              <a:ext cx="126" cy="36"/>
            </a:xfrm>
            <a:custGeom>
              <a:avLst/>
              <a:gdLst>
                <a:gd name="T0" fmla="*/ 81285 w 25"/>
                <a:gd name="T1" fmla="*/ 0 h 7"/>
                <a:gd name="T2" fmla="*/ 45824 w 25"/>
                <a:gd name="T3" fmla="*/ 21636 h 7"/>
                <a:gd name="T4" fmla="*/ 0 w 25"/>
                <a:gd name="T5" fmla="*/ 18221 h 7"/>
                <a:gd name="T6" fmla="*/ 0 60000 65536"/>
                <a:gd name="T7" fmla="*/ 0 60000 65536"/>
                <a:gd name="T8" fmla="*/ 0 60000 65536"/>
                <a:gd name="T9" fmla="*/ 0 w 25"/>
                <a:gd name="T10" fmla="*/ 0 h 7"/>
                <a:gd name="T11" fmla="*/ 25 w 25"/>
                <a:gd name="T12" fmla="*/ 7 h 7"/>
              </a:gdLst>
              <a:ahLst/>
              <a:cxnLst>
                <a:cxn ang="T6">
                  <a:pos x="T0" y="T1"/>
                </a:cxn>
                <a:cxn ang="T7">
                  <a:pos x="T2" y="T3"/>
                </a:cxn>
                <a:cxn ang="T8">
                  <a:pos x="T4" y="T5"/>
                </a:cxn>
              </a:cxnLst>
              <a:rect l="T9" t="T10" r="T11" b="T12"/>
              <a:pathLst>
                <a:path w="25" h="7">
                  <a:moveTo>
                    <a:pt x="25" y="0"/>
                  </a:moveTo>
                  <a:cubicBezTo>
                    <a:pt x="23" y="1"/>
                    <a:pt x="18" y="5"/>
                    <a:pt x="14" y="6"/>
                  </a:cubicBezTo>
                  <a:cubicBezTo>
                    <a:pt x="10" y="7"/>
                    <a:pt x="3" y="5"/>
                    <a:pt x="0" y="5"/>
                  </a:cubicBezTo>
                </a:path>
              </a:pathLst>
            </a:custGeom>
            <a:noFill/>
            <a:ln w="6350" cap="rnd">
              <a:solidFill>
                <a:srgbClr val="FF6600"/>
              </a:solidFill>
              <a:prstDash val="solid"/>
              <a:round/>
              <a:headEnd/>
              <a:tailEnd/>
            </a:ln>
          </p:spPr>
          <p:txBody>
            <a:bodyPr/>
            <a:lstStyle/>
            <a:p>
              <a:endParaRPr lang="en-US"/>
            </a:p>
          </p:txBody>
        </p:sp>
        <p:sp>
          <p:nvSpPr>
            <p:cNvPr id="41041" name="Freeform 73"/>
            <p:cNvSpPr>
              <a:spLocks noChangeAspect="1"/>
            </p:cNvSpPr>
            <p:nvPr/>
          </p:nvSpPr>
          <p:spPr bwMode="auto">
            <a:xfrm>
              <a:off x="2631" y="2120"/>
              <a:ext cx="201" cy="112"/>
            </a:xfrm>
            <a:custGeom>
              <a:avLst/>
              <a:gdLst>
                <a:gd name="T0" fmla="*/ 91027 w 39"/>
                <a:gd name="T1" fmla="*/ 0 h 22"/>
                <a:gd name="T2" fmla="*/ 109385 w 39"/>
                <a:gd name="T3" fmla="*/ 41028 h 22"/>
                <a:gd name="T4" fmla="*/ 138257 w 39"/>
                <a:gd name="T5" fmla="*/ 65184 h 22"/>
                <a:gd name="T6" fmla="*/ 87471 w 39"/>
                <a:gd name="T7" fmla="*/ 61763 h 22"/>
                <a:gd name="T8" fmla="*/ 43803 w 39"/>
                <a:gd name="T9" fmla="*/ 75213 h 22"/>
                <a:gd name="T10" fmla="*/ 0 w 39"/>
                <a:gd name="T11" fmla="*/ 61763 h 22"/>
                <a:gd name="T12" fmla="*/ 0 60000 65536"/>
                <a:gd name="T13" fmla="*/ 0 60000 65536"/>
                <a:gd name="T14" fmla="*/ 0 60000 65536"/>
                <a:gd name="T15" fmla="*/ 0 60000 65536"/>
                <a:gd name="T16" fmla="*/ 0 60000 65536"/>
                <a:gd name="T17" fmla="*/ 0 60000 65536"/>
                <a:gd name="T18" fmla="*/ 0 w 39"/>
                <a:gd name="T19" fmla="*/ 0 h 22"/>
                <a:gd name="T20" fmla="*/ 39 w 3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9" h="22">
                  <a:moveTo>
                    <a:pt x="25" y="0"/>
                  </a:moveTo>
                  <a:cubicBezTo>
                    <a:pt x="26" y="2"/>
                    <a:pt x="28" y="8"/>
                    <a:pt x="30" y="12"/>
                  </a:cubicBezTo>
                  <a:cubicBezTo>
                    <a:pt x="32" y="15"/>
                    <a:pt x="39" y="18"/>
                    <a:pt x="38" y="19"/>
                  </a:cubicBezTo>
                  <a:cubicBezTo>
                    <a:pt x="37" y="20"/>
                    <a:pt x="29" y="18"/>
                    <a:pt x="24" y="18"/>
                  </a:cubicBezTo>
                  <a:cubicBezTo>
                    <a:pt x="20" y="18"/>
                    <a:pt x="16" y="22"/>
                    <a:pt x="12" y="22"/>
                  </a:cubicBezTo>
                  <a:cubicBezTo>
                    <a:pt x="8" y="22"/>
                    <a:pt x="2" y="19"/>
                    <a:pt x="0" y="18"/>
                  </a:cubicBezTo>
                </a:path>
              </a:pathLst>
            </a:custGeom>
            <a:noFill/>
            <a:ln w="6350" cap="rnd">
              <a:solidFill>
                <a:srgbClr val="FF6600"/>
              </a:solidFill>
              <a:prstDash val="solid"/>
              <a:round/>
              <a:headEnd/>
              <a:tailEnd/>
            </a:ln>
          </p:spPr>
          <p:txBody>
            <a:bodyPr/>
            <a:lstStyle/>
            <a:p>
              <a:endParaRPr lang="en-US"/>
            </a:p>
          </p:txBody>
        </p:sp>
        <p:sp>
          <p:nvSpPr>
            <p:cNvPr id="41042" name="Freeform 74"/>
            <p:cNvSpPr>
              <a:spLocks noChangeAspect="1"/>
            </p:cNvSpPr>
            <p:nvPr/>
          </p:nvSpPr>
          <p:spPr bwMode="auto">
            <a:xfrm>
              <a:off x="1626" y="1631"/>
              <a:ext cx="319" cy="489"/>
            </a:xfrm>
            <a:custGeom>
              <a:avLst/>
              <a:gdLst>
                <a:gd name="T0" fmla="*/ 209674 w 63"/>
                <a:gd name="T1" fmla="*/ 329235 h 96"/>
                <a:gd name="T2" fmla="*/ 176164 w 63"/>
                <a:gd name="T3" fmla="*/ 291556 h 96"/>
                <a:gd name="T4" fmla="*/ 179420 w 63"/>
                <a:gd name="T5" fmla="*/ 267249 h 96"/>
                <a:gd name="T6" fmla="*/ 156447 w 63"/>
                <a:gd name="T7" fmla="*/ 260499 h 96"/>
                <a:gd name="T8" fmla="*/ 103199 w 63"/>
                <a:gd name="T9" fmla="*/ 198646 h 96"/>
                <a:gd name="T10" fmla="*/ 69714 w 63"/>
                <a:gd name="T11" fmla="*/ 137307 h 96"/>
                <a:gd name="T12" fmla="*/ 43354 w 63"/>
                <a:gd name="T13" fmla="*/ 140761 h 96"/>
                <a:gd name="T14" fmla="*/ 49972 w 63"/>
                <a:gd name="T15" fmla="*/ 123167 h 96"/>
                <a:gd name="T16" fmla="*/ 53227 w 63"/>
                <a:gd name="T17" fmla="*/ 88815 h 96"/>
                <a:gd name="T18" fmla="*/ 36867 w 63"/>
                <a:gd name="T19" fmla="*/ 34352 h 96"/>
                <a:gd name="T20" fmla="*/ 0 w 63"/>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96"/>
                <a:gd name="T35" fmla="*/ 63 w 63"/>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96">
                  <a:moveTo>
                    <a:pt x="63" y="96"/>
                  </a:moveTo>
                  <a:cubicBezTo>
                    <a:pt x="61" y="94"/>
                    <a:pt x="55" y="88"/>
                    <a:pt x="53" y="85"/>
                  </a:cubicBezTo>
                  <a:cubicBezTo>
                    <a:pt x="52" y="82"/>
                    <a:pt x="55" y="79"/>
                    <a:pt x="54" y="78"/>
                  </a:cubicBezTo>
                  <a:cubicBezTo>
                    <a:pt x="53" y="77"/>
                    <a:pt x="51" y="80"/>
                    <a:pt x="47" y="76"/>
                  </a:cubicBezTo>
                  <a:cubicBezTo>
                    <a:pt x="43" y="73"/>
                    <a:pt x="35" y="64"/>
                    <a:pt x="31" y="58"/>
                  </a:cubicBezTo>
                  <a:cubicBezTo>
                    <a:pt x="27" y="52"/>
                    <a:pt x="24" y="42"/>
                    <a:pt x="21" y="40"/>
                  </a:cubicBezTo>
                  <a:cubicBezTo>
                    <a:pt x="18" y="37"/>
                    <a:pt x="14" y="42"/>
                    <a:pt x="13" y="41"/>
                  </a:cubicBezTo>
                  <a:cubicBezTo>
                    <a:pt x="12" y="40"/>
                    <a:pt x="15" y="39"/>
                    <a:pt x="15" y="36"/>
                  </a:cubicBezTo>
                  <a:cubicBezTo>
                    <a:pt x="15" y="33"/>
                    <a:pt x="17" y="30"/>
                    <a:pt x="16" y="26"/>
                  </a:cubicBezTo>
                  <a:cubicBezTo>
                    <a:pt x="15" y="21"/>
                    <a:pt x="14" y="14"/>
                    <a:pt x="11" y="10"/>
                  </a:cubicBezTo>
                  <a:cubicBezTo>
                    <a:pt x="9" y="6"/>
                    <a:pt x="2" y="2"/>
                    <a:pt x="0" y="0"/>
                  </a:cubicBezTo>
                </a:path>
              </a:pathLst>
            </a:custGeom>
            <a:noFill/>
            <a:ln w="6350" cap="rnd">
              <a:solidFill>
                <a:srgbClr val="FF6600"/>
              </a:solidFill>
              <a:prstDash val="solid"/>
              <a:round/>
              <a:headEnd/>
              <a:tailEnd/>
            </a:ln>
          </p:spPr>
          <p:txBody>
            <a:bodyPr/>
            <a:lstStyle/>
            <a:p>
              <a:endParaRPr lang="en-US"/>
            </a:p>
          </p:txBody>
        </p:sp>
        <p:sp>
          <p:nvSpPr>
            <p:cNvPr id="41043" name="Freeform 75"/>
            <p:cNvSpPr>
              <a:spLocks noChangeAspect="1"/>
            </p:cNvSpPr>
            <p:nvPr/>
          </p:nvSpPr>
          <p:spPr bwMode="auto">
            <a:xfrm>
              <a:off x="1839" y="1759"/>
              <a:ext cx="530" cy="320"/>
            </a:xfrm>
            <a:custGeom>
              <a:avLst/>
              <a:gdLst>
                <a:gd name="T0" fmla="*/ 157772 w 104"/>
                <a:gd name="T1" fmla="*/ 212952 h 63"/>
                <a:gd name="T2" fmla="*/ 168627 w 104"/>
                <a:gd name="T3" fmla="*/ 193036 h 63"/>
                <a:gd name="T4" fmla="*/ 147697 w 104"/>
                <a:gd name="T5" fmla="*/ 193036 h 63"/>
                <a:gd name="T6" fmla="*/ 199586 w 104"/>
                <a:gd name="T7" fmla="*/ 189115 h 63"/>
                <a:gd name="T8" fmla="*/ 226595 w 104"/>
                <a:gd name="T9" fmla="*/ 175726 h 63"/>
                <a:gd name="T10" fmla="*/ 278586 w 104"/>
                <a:gd name="T11" fmla="*/ 121879 h 63"/>
                <a:gd name="T12" fmla="*/ 326505 w 104"/>
                <a:gd name="T13" fmla="*/ 118471 h 63"/>
                <a:gd name="T14" fmla="*/ 357490 w 104"/>
                <a:gd name="T15" fmla="*/ 97884 h 63"/>
                <a:gd name="T16" fmla="*/ 329828 w 104"/>
                <a:gd name="T17" fmla="*/ 118471 h 63"/>
                <a:gd name="T18" fmla="*/ 278586 w 104"/>
                <a:gd name="T19" fmla="*/ 118471 h 63"/>
                <a:gd name="T20" fmla="*/ 254252 w 104"/>
                <a:gd name="T21" fmla="*/ 138519 h 63"/>
                <a:gd name="T22" fmla="*/ 261005 w 104"/>
                <a:gd name="T23" fmla="*/ 108516 h 63"/>
                <a:gd name="T24" fmla="*/ 213091 w 104"/>
                <a:gd name="T25" fmla="*/ 94481 h 63"/>
                <a:gd name="T26" fmla="*/ 172056 w 104"/>
                <a:gd name="T27" fmla="*/ 94481 h 63"/>
                <a:gd name="T28" fmla="*/ 127465 w 104"/>
                <a:gd name="T29" fmla="*/ 84521 h 63"/>
                <a:gd name="T30" fmla="*/ 72121 w 104"/>
                <a:gd name="T31" fmla="*/ 71157 h 63"/>
                <a:gd name="T32" fmla="*/ 62071 w 104"/>
                <a:gd name="T33" fmla="*/ 91205 h 63"/>
                <a:gd name="T34" fmla="*/ 65368 w 104"/>
                <a:gd name="T35" fmla="*/ 67881 h 63"/>
                <a:gd name="T36" fmla="*/ 34409 w 104"/>
                <a:gd name="T37" fmla="*/ 40635 h 63"/>
                <a:gd name="T38" fmla="*/ 0 w 104"/>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63"/>
                <a:gd name="T62" fmla="*/ 104 w 104"/>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63">
                  <a:moveTo>
                    <a:pt x="46" y="63"/>
                  </a:moveTo>
                  <a:cubicBezTo>
                    <a:pt x="47" y="62"/>
                    <a:pt x="50" y="58"/>
                    <a:pt x="49" y="57"/>
                  </a:cubicBezTo>
                  <a:cubicBezTo>
                    <a:pt x="49" y="56"/>
                    <a:pt x="42" y="58"/>
                    <a:pt x="43" y="57"/>
                  </a:cubicBezTo>
                  <a:cubicBezTo>
                    <a:pt x="45" y="57"/>
                    <a:pt x="54" y="57"/>
                    <a:pt x="58" y="56"/>
                  </a:cubicBezTo>
                  <a:cubicBezTo>
                    <a:pt x="62" y="55"/>
                    <a:pt x="63" y="55"/>
                    <a:pt x="66" y="52"/>
                  </a:cubicBezTo>
                  <a:cubicBezTo>
                    <a:pt x="70" y="48"/>
                    <a:pt x="76" y="38"/>
                    <a:pt x="81" y="36"/>
                  </a:cubicBezTo>
                  <a:cubicBezTo>
                    <a:pt x="85" y="33"/>
                    <a:pt x="91" y="36"/>
                    <a:pt x="95" y="35"/>
                  </a:cubicBezTo>
                  <a:cubicBezTo>
                    <a:pt x="99" y="34"/>
                    <a:pt x="104" y="29"/>
                    <a:pt x="104" y="29"/>
                  </a:cubicBezTo>
                  <a:cubicBezTo>
                    <a:pt x="104" y="29"/>
                    <a:pt x="99" y="34"/>
                    <a:pt x="96" y="35"/>
                  </a:cubicBezTo>
                  <a:cubicBezTo>
                    <a:pt x="92" y="36"/>
                    <a:pt x="85" y="34"/>
                    <a:pt x="81" y="35"/>
                  </a:cubicBezTo>
                  <a:cubicBezTo>
                    <a:pt x="78" y="36"/>
                    <a:pt x="75" y="42"/>
                    <a:pt x="74" y="41"/>
                  </a:cubicBezTo>
                  <a:cubicBezTo>
                    <a:pt x="73" y="41"/>
                    <a:pt x="78" y="34"/>
                    <a:pt x="76" y="32"/>
                  </a:cubicBezTo>
                  <a:cubicBezTo>
                    <a:pt x="74" y="29"/>
                    <a:pt x="66" y="28"/>
                    <a:pt x="62" y="28"/>
                  </a:cubicBezTo>
                  <a:cubicBezTo>
                    <a:pt x="57" y="27"/>
                    <a:pt x="54" y="29"/>
                    <a:pt x="50" y="28"/>
                  </a:cubicBezTo>
                  <a:cubicBezTo>
                    <a:pt x="46" y="28"/>
                    <a:pt x="42" y="26"/>
                    <a:pt x="37" y="25"/>
                  </a:cubicBezTo>
                  <a:cubicBezTo>
                    <a:pt x="33" y="24"/>
                    <a:pt x="24" y="21"/>
                    <a:pt x="21" y="21"/>
                  </a:cubicBezTo>
                  <a:cubicBezTo>
                    <a:pt x="18" y="22"/>
                    <a:pt x="18" y="27"/>
                    <a:pt x="18" y="27"/>
                  </a:cubicBezTo>
                  <a:cubicBezTo>
                    <a:pt x="17" y="27"/>
                    <a:pt x="20" y="23"/>
                    <a:pt x="19" y="20"/>
                  </a:cubicBezTo>
                  <a:cubicBezTo>
                    <a:pt x="18" y="18"/>
                    <a:pt x="13" y="16"/>
                    <a:pt x="10" y="12"/>
                  </a:cubicBezTo>
                  <a:cubicBezTo>
                    <a:pt x="6" y="9"/>
                    <a:pt x="2" y="3"/>
                    <a:pt x="0" y="0"/>
                  </a:cubicBezTo>
                </a:path>
              </a:pathLst>
            </a:custGeom>
            <a:noFill/>
            <a:ln w="6350" cap="rnd">
              <a:solidFill>
                <a:srgbClr val="FF6600"/>
              </a:solidFill>
              <a:prstDash val="solid"/>
              <a:round/>
              <a:headEnd/>
              <a:tailEnd/>
            </a:ln>
          </p:spPr>
          <p:txBody>
            <a:bodyPr/>
            <a:lstStyle/>
            <a:p>
              <a:endParaRPr lang="en-US"/>
            </a:p>
          </p:txBody>
        </p:sp>
        <p:sp>
          <p:nvSpPr>
            <p:cNvPr id="41044" name="Freeform 76"/>
            <p:cNvSpPr>
              <a:spLocks noChangeAspect="1"/>
            </p:cNvSpPr>
            <p:nvPr/>
          </p:nvSpPr>
          <p:spPr bwMode="auto">
            <a:xfrm>
              <a:off x="1615" y="1482"/>
              <a:ext cx="325" cy="254"/>
            </a:xfrm>
            <a:custGeom>
              <a:avLst/>
              <a:gdLst>
                <a:gd name="T0" fmla="*/ 0 w 64"/>
                <a:gd name="T1" fmla="*/ 27280 h 50"/>
                <a:gd name="T2" fmla="*/ 43865 w 64"/>
                <a:gd name="T3" fmla="*/ 23998 h 50"/>
                <a:gd name="T4" fmla="*/ 47267 w 64"/>
                <a:gd name="T5" fmla="*/ 6685 h 50"/>
                <a:gd name="T6" fmla="*/ 57220 w 64"/>
                <a:gd name="T7" fmla="*/ 67894 h 50"/>
                <a:gd name="T8" fmla="*/ 101085 w 64"/>
                <a:gd name="T9" fmla="*/ 131872 h 50"/>
                <a:gd name="T10" fmla="*/ 131620 w 64"/>
                <a:gd name="T11" fmla="*/ 155870 h 50"/>
                <a:gd name="T12" fmla="*/ 141700 w 64"/>
                <a:gd name="T13" fmla="*/ 165832 h 50"/>
                <a:gd name="T14" fmla="*/ 152298 w 64"/>
                <a:gd name="T15" fmla="*/ 125186 h 50"/>
                <a:gd name="T16" fmla="*/ 172209 w 64"/>
                <a:gd name="T17" fmla="*/ 91252 h 50"/>
                <a:gd name="T18" fmla="*/ 216074 w 64"/>
                <a:gd name="T19" fmla="*/ 7460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50"/>
                <a:gd name="T32" fmla="*/ 64 w 64"/>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50">
                  <a:moveTo>
                    <a:pt x="0" y="8"/>
                  </a:moveTo>
                  <a:cubicBezTo>
                    <a:pt x="2" y="8"/>
                    <a:pt x="11" y="8"/>
                    <a:pt x="13" y="7"/>
                  </a:cubicBezTo>
                  <a:cubicBezTo>
                    <a:pt x="16" y="6"/>
                    <a:pt x="13" y="0"/>
                    <a:pt x="14" y="2"/>
                  </a:cubicBezTo>
                  <a:cubicBezTo>
                    <a:pt x="14" y="5"/>
                    <a:pt x="15" y="14"/>
                    <a:pt x="17" y="20"/>
                  </a:cubicBezTo>
                  <a:cubicBezTo>
                    <a:pt x="20" y="26"/>
                    <a:pt x="26" y="35"/>
                    <a:pt x="30" y="39"/>
                  </a:cubicBezTo>
                  <a:cubicBezTo>
                    <a:pt x="34" y="44"/>
                    <a:pt x="37" y="44"/>
                    <a:pt x="39" y="46"/>
                  </a:cubicBezTo>
                  <a:cubicBezTo>
                    <a:pt x="41" y="48"/>
                    <a:pt x="41" y="50"/>
                    <a:pt x="42" y="49"/>
                  </a:cubicBezTo>
                  <a:cubicBezTo>
                    <a:pt x="43" y="47"/>
                    <a:pt x="43" y="40"/>
                    <a:pt x="45" y="37"/>
                  </a:cubicBezTo>
                  <a:cubicBezTo>
                    <a:pt x="46" y="33"/>
                    <a:pt x="48" y="29"/>
                    <a:pt x="51" y="27"/>
                  </a:cubicBezTo>
                  <a:cubicBezTo>
                    <a:pt x="54" y="24"/>
                    <a:pt x="61" y="23"/>
                    <a:pt x="64" y="22"/>
                  </a:cubicBezTo>
                </a:path>
              </a:pathLst>
            </a:custGeom>
            <a:noFill/>
            <a:ln w="6350" cap="rnd">
              <a:solidFill>
                <a:srgbClr val="FF6600"/>
              </a:solidFill>
              <a:prstDash val="solid"/>
              <a:round/>
              <a:headEnd/>
              <a:tailEnd/>
            </a:ln>
          </p:spPr>
          <p:txBody>
            <a:bodyPr/>
            <a:lstStyle/>
            <a:p>
              <a:endParaRPr lang="en-US"/>
            </a:p>
          </p:txBody>
        </p:sp>
        <p:sp>
          <p:nvSpPr>
            <p:cNvPr id="41045" name="Freeform 77"/>
            <p:cNvSpPr>
              <a:spLocks noChangeAspect="1"/>
            </p:cNvSpPr>
            <p:nvPr/>
          </p:nvSpPr>
          <p:spPr bwMode="auto">
            <a:xfrm>
              <a:off x="1650" y="1377"/>
              <a:ext cx="646" cy="407"/>
            </a:xfrm>
            <a:custGeom>
              <a:avLst/>
              <a:gdLst>
                <a:gd name="T0" fmla="*/ 0 w 127"/>
                <a:gd name="T1" fmla="*/ 0 h 80"/>
                <a:gd name="T2" fmla="*/ 37519 w 127"/>
                <a:gd name="T3" fmla="*/ 10017 h 80"/>
                <a:gd name="T4" fmla="*/ 71594 w 127"/>
                <a:gd name="T5" fmla="*/ 30800 h 80"/>
                <a:gd name="T6" fmla="*/ 115812 w 127"/>
                <a:gd name="T7" fmla="*/ 75061 h 80"/>
                <a:gd name="T8" fmla="*/ 170040 w 127"/>
                <a:gd name="T9" fmla="*/ 99155 h 80"/>
                <a:gd name="T10" fmla="*/ 221634 w 127"/>
                <a:gd name="T11" fmla="*/ 187647 h 80"/>
                <a:gd name="T12" fmla="*/ 272424 w 127"/>
                <a:gd name="T13" fmla="*/ 231751 h 80"/>
                <a:gd name="T14" fmla="*/ 398379 w 127"/>
                <a:gd name="T15" fmla="*/ 259264 h 80"/>
                <a:gd name="T16" fmla="*/ 432479 w 127"/>
                <a:gd name="T17" fmla="*/ 27270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80"/>
                <a:gd name="T29" fmla="*/ 127 w 1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80">
                  <a:moveTo>
                    <a:pt x="0" y="0"/>
                  </a:moveTo>
                  <a:cubicBezTo>
                    <a:pt x="2" y="1"/>
                    <a:pt x="8" y="1"/>
                    <a:pt x="11" y="3"/>
                  </a:cubicBezTo>
                  <a:cubicBezTo>
                    <a:pt x="14" y="4"/>
                    <a:pt x="18" y="6"/>
                    <a:pt x="21" y="9"/>
                  </a:cubicBezTo>
                  <a:cubicBezTo>
                    <a:pt x="25" y="12"/>
                    <a:pt x="29" y="18"/>
                    <a:pt x="34" y="22"/>
                  </a:cubicBezTo>
                  <a:cubicBezTo>
                    <a:pt x="39" y="25"/>
                    <a:pt x="45" y="23"/>
                    <a:pt x="50" y="29"/>
                  </a:cubicBezTo>
                  <a:cubicBezTo>
                    <a:pt x="55" y="35"/>
                    <a:pt x="60" y="49"/>
                    <a:pt x="65" y="55"/>
                  </a:cubicBezTo>
                  <a:cubicBezTo>
                    <a:pt x="70" y="62"/>
                    <a:pt x="72" y="64"/>
                    <a:pt x="80" y="68"/>
                  </a:cubicBezTo>
                  <a:cubicBezTo>
                    <a:pt x="89" y="71"/>
                    <a:pt x="110" y="74"/>
                    <a:pt x="117" y="76"/>
                  </a:cubicBezTo>
                  <a:cubicBezTo>
                    <a:pt x="125" y="78"/>
                    <a:pt x="125" y="79"/>
                    <a:pt x="127" y="80"/>
                  </a:cubicBezTo>
                </a:path>
              </a:pathLst>
            </a:custGeom>
            <a:noFill/>
            <a:ln w="6350" cap="rnd">
              <a:solidFill>
                <a:srgbClr val="FF6600"/>
              </a:solidFill>
              <a:prstDash val="solid"/>
              <a:round/>
              <a:headEnd/>
              <a:tailEnd/>
            </a:ln>
          </p:spPr>
          <p:txBody>
            <a:bodyPr/>
            <a:lstStyle/>
            <a:p>
              <a:endParaRPr lang="en-US"/>
            </a:p>
          </p:txBody>
        </p:sp>
        <p:sp>
          <p:nvSpPr>
            <p:cNvPr id="41046" name="Freeform 78"/>
            <p:cNvSpPr>
              <a:spLocks noChangeAspect="1"/>
            </p:cNvSpPr>
            <p:nvPr/>
          </p:nvSpPr>
          <p:spPr bwMode="auto">
            <a:xfrm>
              <a:off x="1742" y="1259"/>
              <a:ext cx="90" cy="70"/>
            </a:xfrm>
            <a:custGeom>
              <a:avLst/>
              <a:gdLst>
                <a:gd name="T0" fmla="*/ 0 w 18"/>
                <a:gd name="T1" fmla="*/ 0 h 14"/>
                <a:gd name="T2" fmla="*/ 6250 w 18"/>
                <a:gd name="T3" fmla="*/ 15625 h 14"/>
                <a:gd name="T4" fmla="*/ 12500 w 18"/>
                <a:gd name="T5" fmla="*/ 21875 h 14"/>
                <a:gd name="T6" fmla="*/ 12500 w 18"/>
                <a:gd name="T7" fmla="*/ 43750 h 14"/>
                <a:gd name="T8" fmla="*/ 12500 w 18"/>
                <a:gd name="T9" fmla="*/ 40625 h 14"/>
                <a:gd name="T10" fmla="*/ 18750 w 18"/>
                <a:gd name="T11" fmla="*/ 37500 h 14"/>
                <a:gd name="T12" fmla="*/ 56250 w 18"/>
                <a:gd name="T13" fmla="*/ 43750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0" y="0"/>
                  </a:moveTo>
                  <a:cubicBezTo>
                    <a:pt x="0" y="2"/>
                    <a:pt x="2" y="3"/>
                    <a:pt x="2" y="5"/>
                  </a:cubicBezTo>
                  <a:cubicBezTo>
                    <a:pt x="3" y="5"/>
                    <a:pt x="4" y="7"/>
                    <a:pt x="4" y="7"/>
                  </a:cubicBezTo>
                  <a:cubicBezTo>
                    <a:pt x="4" y="10"/>
                    <a:pt x="4" y="9"/>
                    <a:pt x="4" y="14"/>
                  </a:cubicBezTo>
                  <a:cubicBezTo>
                    <a:pt x="4" y="13"/>
                    <a:pt x="4" y="13"/>
                    <a:pt x="4" y="13"/>
                  </a:cubicBezTo>
                  <a:cubicBezTo>
                    <a:pt x="5" y="12"/>
                    <a:pt x="5" y="12"/>
                    <a:pt x="6" y="12"/>
                  </a:cubicBezTo>
                  <a:cubicBezTo>
                    <a:pt x="7" y="8"/>
                    <a:pt x="16" y="12"/>
                    <a:pt x="18" y="14"/>
                  </a:cubicBezTo>
                </a:path>
              </a:pathLst>
            </a:custGeom>
            <a:noFill/>
            <a:ln w="6350" cap="rnd">
              <a:solidFill>
                <a:srgbClr val="FF6600"/>
              </a:solidFill>
              <a:prstDash val="solid"/>
              <a:round/>
              <a:headEnd/>
              <a:tailEnd/>
            </a:ln>
          </p:spPr>
          <p:txBody>
            <a:bodyPr/>
            <a:lstStyle/>
            <a:p>
              <a:endParaRPr lang="en-US"/>
            </a:p>
          </p:txBody>
        </p:sp>
        <p:sp>
          <p:nvSpPr>
            <p:cNvPr id="41047" name="Freeform 79"/>
            <p:cNvSpPr>
              <a:spLocks noChangeAspect="1"/>
            </p:cNvSpPr>
            <p:nvPr/>
          </p:nvSpPr>
          <p:spPr bwMode="auto">
            <a:xfrm>
              <a:off x="2018" y="1447"/>
              <a:ext cx="46" cy="66"/>
            </a:xfrm>
            <a:custGeom>
              <a:avLst/>
              <a:gdLst>
                <a:gd name="T0" fmla="*/ 0 w 9"/>
                <a:gd name="T1" fmla="*/ 3275 h 13"/>
                <a:gd name="T2" fmla="*/ 13611 w 9"/>
                <a:gd name="T3" fmla="*/ 3275 h 13"/>
                <a:gd name="T4" fmla="*/ 21109 w 9"/>
                <a:gd name="T5" fmla="*/ 19896 h 13"/>
                <a:gd name="T6" fmla="*/ 31372 w 9"/>
                <a:gd name="T7" fmla="*/ 43844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0" y="1"/>
                  </a:moveTo>
                  <a:cubicBezTo>
                    <a:pt x="2" y="1"/>
                    <a:pt x="2" y="0"/>
                    <a:pt x="4" y="1"/>
                  </a:cubicBezTo>
                  <a:cubicBezTo>
                    <a:pt x="5" y="3"/>
                    <a:pt x="4" y="5"/>
                    <a:pt x="6" y="6"/>
                  </a:cubicBezTo>
                  <a:cubicBezTo>
                    <a:pt x="7" y="8"/>
                    <a:pt x="9" y="10"/>
                    <a:pt x="9" y="13"/>
                  </a:cubicBezTo>
                </a:path>
              </a:pathLst>
            </a:custGeom>
            <a:noFill/>
            <a:ln w="6350" cap="rnd">
              <a:solidFill>
                <a:srgbClr val="FF6600"/>
              </a:solidFill>
              <a:prstDash val="solid"/>
              <a:round/>
              <a:headEnd/>
              <a:tailEnd/>
            </a:ln>
          </p:spPr>
          <p:txBody>
            <a:bodyPr/>
            <a:lstStyle/>
            <a:p>
              <a:endParaRPr lang="en-US"/>
            </a:p>
          </p:txBody>
        </p:sp>
        <p:sp>
          <p:nvSpPr>
            <p:cNvPr id="41048" name="Freeform 80"/>
            <p:cNvSpPr>
              <a:spLocks noChangeAspect="1"/>
            </p:cNvSpPr>
            <p:nvPr/>
          </p:nvSpPr>
          <p:spPr bwMode="auto">
            <a:xfrm>
              <a:off x="2048" y="1381"/>
              <a:ext cx="65" cy="97"/>
            </a:xfrm>
            <a:custGeom>
              <a:avLst/>
              <a:gdLst>
                <a:gd name="T0" fmla="*/ 0 w 13"/>
                <a:gd name="T1" fmla="*/ 65863 h 19"/>
                <a:gd name="T2" fmla="*/ 15625 w 13"/>
                <a:gd name="T3" fmla="*/ 34588 h 19"/>
                <a:gd name="T4" fmla="*/ 28125 w 13"/>
                <a:gd name="T5" fmla="*/ 21034 h 19"/>
                <a:gd name="T6" fmla="*/ 40625 w 13"/>
                <a:gd name="T7" fmla="*/ 0 h 19"/>
                <a:gd name="T8" fmla="*/ 0 60000 65536"/>
                <a:gd name="T9" fmla="*/ 0 60000 65536"/>
                <a:gd name="T10" fmla="*/ 0 60000 65536"/>
                <a:gd name="T11" fmla="*/ 0 60000 65536"/>
                <a:gd name="T12" fmla="*/ 0 w 13"/>
                <a:gd name="T13" fmla="*/ 0 h 19"/>
                <a:gd name="T14" fmla="*/ 13 w 13"/>
                <a:gd name="T15" fmla="*/ 19 h 19"/>
              </a:gdLst>
              <a:ahLst/>
              <a:cxnLst>
                <a:cxn ang="T8">
                  <a:pos x="T0" y="T1"/>
                </a:cxn>
                <a:cxn ang="T9">
                  <a:pos x="T2" y="T3"/>
                </a:cxn>
                <a:cxn ang="T10">
                  <a:pos x="T4" y="T5"/>
                </a:cxn>
                <a:cxn ang="T11">
                  <a:pos x="T6" y="T7"/>
                </a:cxn>
              </a:cxnLst>
              <a:rect l="T12" t="T13" r="T14" b="T15"/>
              <a:pathLst>
                <a:path w="13" h="19">
                  <a:moveTo>
                    <a:pt x="0" y="19"/>
                  </a:moveTo>
                  <a:cubicBezTo>
                    <a:pt x="1" y="17"/>
                    <a:pt x="4" y="12"/>
                    <a:pt x="5" y="10"/>
                  </a:cubicBezTo>
                  <a:cubicBezTo>
                    <a:pt x="6" y="8"/>
                    <a:pt x="8" y="7"/>
                    <a:pt x="9" y="6"/>
                  </a:cubicBezTo>
                  <a:cubicBezTo>
                    <a:pt x="10" y="4"/>
                    <a:pt x="10" y="2"/>
                    <a:pt x="13" y="0"/>
                  </a:cubicBezTo>
                </a:path>
              </a:pathLst>
            </a:custGeom>
            <a:noFill/>
            <a:ln w="6350" cap="rnd">
              <a:solidFill>
                <a:srgbClr val="FF6600"/>
              </a:solidFill>
              <a:prstDash val="solid"/>
              <a:round/>
              <a:headEnd/>
              <a:tailEnd/>
            </a:ln>
          </p:spPr>
          <p:txBody>
            <a:bodyPr/>
            <a:lstStyle/>
            <a:p>
              <a:endParaRPr lang="en-US"/>
            </a:p>
          </p:txBody>
        </p:sp>
        <p:sp>
          <p:nvSpPr>
            <p:cNvPr id="41049" name="Freeform 81"/>
            <p:cNvSpPr>
              <a:spLocks noChangeAspect="1"/>
            </p:cNvSpPr>
            <p:nvPr/>
          </p:nvSpPr>
          <p:spPr bwMode="auto">
            <a:xfrm>
              <a:off x="1873" y="1067"/>
              <a:ext cx="1584" cy="758"/>
            </a:xfrm>
            <a:custGeom>
              <a:avLst/>
              <a:gdLst>
                <a:gd name="T0" fmla="*/ 10039 w 311"/>
                <a:gd name="T1" fmla="*/ 296765 h 149"/>
                <a:gd name="T2" fmla="*/ 0 w 311"/>
                <a:gd name="T3" fmla="*/ 255822 h 149"/>
                <a:gd name="T4" fmla="*/ 10039 w 311"/>
                <a:gd name="T5" fmla="*/ 228417 h 149"/>
                <a:gd name="T6" fmla="*/ 30921 w 311"/>
                <a:gd name="T7" fmla="*/ 197619 h 149"/>
                <a:gd name="T8" fmla="*/ 44388 w 311"/>
                <a:gd name="T9" fmla="*/ 177484 h 149"/>
                <a:gd name="T10" fmla="*/ 51131 w 311"/>
                <a:gd name="T11" fmla="*/ 153391 h 149"/>
                <a:gd name="T12" fmla="*/ 51131 w 311"/>
                <a:gd name="T13" fmla="*/ 135997 h 149"/>
                <a:gd name="T14" fmla="*/ 65270 w 311"/>
                <a:gd name="T15" fmla="*/ 139960 h 149"/>
                <a:gd name="T16" fmla="*/ 75309 w 311"/>
                <a:gd name="T17" fmla="*/ 122567 h 149"/>
                <a:gd name="T18" fmla="*/ 96191 w 311"/>
                <a:gd name="T19" fmla="*/ 125853 h 149"/>
                <a:gd name="T20" fmla="*/ 137278 w 311"/>
                <a:gd name="T21" fmla="*/ 112581 h 149"/>
                <a:gd name="T22" fmla="*/ 174923 w 311"/>
                <a:gd name="T23" fmla="*/ 95055 h 149"/>
                <a:gd name="T24" fmla="*/ 205971 w 311"/>
                <a:gd name="T25" fmla="*/ 91769 h 149"/>
                <a:gd name="T26" fmla="*/ 232797 w 311"/>
                <a:gd name="T27" fmla="*/ 64908 h 149"/>
                <a:gd name="T28" fmla="*/ 281305 w 311"/>
                <a:gd name="T29" fmla="*/ 40815 h 149"/>
                <a:gd name="T30" fmla="*/ 291344 w 311"/>
                <a:gd name="T31" fmla="*/ 16717 h 149"/>
                <a:gd name="T32" fmla="*/ 315654 w 311"/>
                <a:gd name="T33" fmla="*/ 24093 h 149"/>
                <a:gd name="T34" fmla="*/ 380247 w 311"/>
                <a:gd name="T35" fmla="*/ 20807 h 149"/>
                <a:gd name="T36" fmla="*/ 407872 w 311"/>
                <a:gd name="T37" fmla="*/ 13430 h 149"/>
                <a:gd name="T38" fmla="*/ 442089 w 311"/>
                <a:gd name="T39" fmla="*/ 24093 h 149"/>
                <a:gd name="T40" fmla="*/ 479758 w 311"/>
                <a:gd name="T41" fmla="*/ 24093 h 149"/>
                <a:gd name="T42" fmla="*/ 558490 w 311"/>
                <a:gd name="T43" fmla="*/ 6705 h 149"/>
                <a:gd name="T44" fmla="*/ 620459 w 311"/>
                <a:gd name="T45" fmla="*/ 3286 h 149"/>
                <a:gd name="T46" fmla="*/ 640669 w 311"/>
                <a:gd name="T47" fmla="*/ 16717 h 149"/>
                <a:gd name="T48" fmla="*/ 640669 w 311"/>
                <a:gd name="T49" fmla="*/ 44229 h 149"/>
                <a:gd name="T50" fmla="*/ 620459 w 311"/>
                <a:gd name="T51" fmla="*/ 64908 h 149"/>
                <a:gd name="T52" fmla="*/ 599577 w 311"/>
                <a:gd name="T53" fmla="*/ 88483 h 149"/>
                <a:gd name="T54" fmla="*/ 644637 w 311"/>
                <a:gd name="T55" fmla="*/ 44229 h 149"/>
                <a:gd name="T56" fmla="*/ 658104 w 311"/>
                <a:gd name="T57" fmla="*/ 37529 h 149"/>
                <a:gd name="T58" fmla="*/ 689025 w 311"/>
                <a:gd name="T59" fmla="*/ 30798 h 149"/>
                <a:gd name="T60" fmla="*/ 730112 w 311"/>
                <a:gd name="T61" fmla="*/ 30798 h 149"/>
                <a:gd name="T62" fmla="*/ 784696 w 311"/>
                <a:gd name="T63" fmla="*/ 50959 h 149"/>
                <a:gd name="T64" fmla="*/ 798830 w 311"/>
                <a:gd name="T65" fmla="*/ 71608 h 149"/>
                <a:gd name="T66" fmla="*/ 808874 w 311"/>
                <a:gd name="T67" fmla="*/ 61622 h 149"/>
                <a:gd name="T68" fmla="*/ 829756 w 311"/>
                <a:gd name="T69" fmla="*/ 57659 h 149"/>
                <a:gd name="T70" fmla="*/ 849961 w 311"/>
                <a:gd name="T71" fmla="*/ 64908 h 149"/>
                <a:gd name="T72" fmla="*/ 870843 w 311"/>
                <a:gd name="T73" fmla="*/ 75052 h 149"/>
                <a:gd name="T74" fmla="*/ 884310 w 311"/>
                <a:gd name="T75" fmla="*/ 64908 h 149"/>
                <a:gd name="T76" fmla="*/ 921975 w 311"/>
                <a:gd name="T77" fmla="*/ 68322 h 149"/>
                <a:gd name="T78" fmla="*/ 952870 w 311"/>
                <a:gd name="T79" fmla="*/ 81757 h 149"/>
                <a:gd name="T80" fmla="*/ 990540 w 311"/>
                <a:gd name="T81" fmla="*/ 129297 h 149"/>
                <a:gd name="T82" fmla="*/ 1011422 w 311"/>
                <a:gd name="T83" fmla="*/ 187475 h 149"/>
                <a:gd name="T84" fmla="*/ 1045119 w 311"/>
                <a:gd name="T85" fmla="*/ 228417 h 149"/>
                <a:gd name="T86" fmla="*/ 1052509 w 311"/>
                <a:gd name="T87" fmla="*/ 282663 h 149"/>
                <a:gd name="T88" fmla="*/ 1024884 w 311"/>
                <a:gd name="T89" fmla="*/ 313486 h 149"/>
                <a:gd name="T90" fmla="*/ 990540 w 311"/>
                <a:gd name="T91" fmla="*/ 364288 h 149"/>
                <a:gd name="T92" fmla="*/ 980496 w 311"/>
                <a:gd name="T93" fmla="*/ 422623 h 149"/>
                <a:gd name="T94" fmla="*/ 1004027 w 311"/>
                <a:gd name="T95" fmla="*/ 466852 h 149"/>
                <a:gd name="T96" fmla="*/ 1024884 w 311"/>
                <a:gd name="T97" fmla="*/ 497675 h 149"/>
                <a:gd name="T98" fmla="*/ 1065976 w 311"/>
                <a:gd name="T99" fmla="*/ 507662 h 1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
                <a:gd name="T151" fmla="*/ 0 h 149"/>
                <a:gd name="T152" fmla="*/ 311 w 311"/>
                <a:gd name="T153" fmla="*/ 149 h 1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 h="149">
                  <a:moveTo>
                    <a:pt x="3" y="87"/>
                  </a:moveTo>
                  <a:cubicBezTo>
                    <a:pt x="2" y="85"/>
                    <a:pt x="0" y="78"/>
                    <a:pt x="0" y="75"/>
                  </a:cubicBezTo>
                  <a:cubicBezTo>
                    <a:pt x="0" y="72"/>
                    <a:pt x="1" y="70"/>
                    <a:pt x="3" y="67"/>
                  </a:cubicBezTo>
                  <a:cubicBezTo>
                    <a:pt x="5" y="64"/>
                    <a:pt x="7" y="60"/>
                    <a:pt x="9" y="58"/>
                  </a:cubicBezTo>
                  <a:cubicBezTo>
                    <a:pt x="11" y="55"/>
                    <a:pt x="12" y="54"/>
                    <a:pt x="13" y="52"/>
                  </a:cubicBezTo>
                  <a:cubicBezTo>
                    <a:pt x="14" y="50"/>
                    <a:pt x="14" y="47"/>
                    <a:pt x="15" y="45"/>
                  </a:cubicBezTo>
                  <a:cubicBezTo>
                    <a:pt x="15" y="43"/>
                    <a:pt x="14" y="41"/>
                    <a:pt x="15" y="40"/>
                  </a:cubicBezTo>
                  <a:cubicBezTo>
                    <a:pt x="15" y="40"/>
                    <a:pt x="18" y="41"/>
                    <a:pt x="19" y="41"/>
                  </a:cubicBezTo>
                  <a:cubicBezTo>
                    <a:pt x="20" y="40"/>
                    <a:pt x="20" y="37"/>
                    <a:pt x="22" y="36"/>
                  </a:cubicBezTo>
                  <a:cubicBezTo>
                    <a:pt x="24" y="36"/>
                    <a:pt x="25" y="37"/>
                    <a:pt x="28" y="37"/>
                  </a:cubicBezTo>
                  <a:cubicBezTo>
                    <a:pt x="31" y="36"/>
                    <a:pt x="36" y="35"/>
                    <a:pt x="40" y="33"/>
                  </a:cubicBezTo>
                  <a:cubicBezTo>
                    <a:pt x="44" y="32"/>
                    <a:pt x="48" y="29"/>
                    <a:pt x="51" y="28"/>
                  </a:cubicBezTo>
                  <a:cubicBezTo>
                    <a:pt x="54" y="27"/>
                    <a:pt x="57" y="28"/>
                    <a:pt x="60" y="27"/>
                  </a:cubicBezTo>
                  <a:cubicBezTo>
                    <a:pt x="63" y="25"/>
                    <a:pt x="64" y="22"/>
                    <a:pt x="68" y="19"/>
                  </a:cubicBezTo>
                  <a:cubicBezTo>
                    <a:pt x="72" y="17"/>
                    <a:pt x="79" y="14"/>
                    <a:pt x="82" y="12"/>
                  </a:cubicBezTo>
                  <a:cubicBezTo>
                    <a:pt x="85" y="10"/>
                    <a:pt x="83" y="5"/>
                    <a:pt x="85" y="5"/>
                  </a:cubicBezTo>
                  <a:cubicBezTo>
                    <a:pt x="86" y="4"/>
                    <a:pt x="88" y="7"/>
                    <a:pt x="92" y="7"/>
                  </a:cubicBezTo>
                  <a:cubicBezTo>
                    <a:pt x="96" y="8"/>
                    <a:pt x="106" y="7"/>
                    <a:pt x="111" y="6"/>
                  </a:cubicBezTo>
                  <a:cubicBezTo>
                    <a:pt x="115" y="5"/>
                    <a:pt x="116" y="4"/>
                    <a:pt x="119" y="4"/>
                  </a:cubicBezTo>
                  <a:cubicBezTo>
                    <a:pt x="122" y="4"/>
                    <a:pt x="125" y="6"/>
                    <a:pt x="129" y="7"/>
                  </a:cubicBezTo>
                  <a:cubicBezTo>
                    <a:pt x="133" y="7"/>
                    <a:pt x="134" y="7"/>
                    <a:pt x="140" y="7"/>
                  </a:cubicBezTo>
                  <a:cubicBezTo>
                    <a:pt x="146" y="6"/>
                    <a:pt x="156" y="3"/>
                    <a:pt x="163" y="2"/>
                  </a:cubicBezTo>
                  <a:cubicBezTo>
                    <a:pt x="169" y="1"/>
                    <a:pt x="177" y="0"/>
                    <a:pt x="181" y="1"/>
                  </a:cubicBezTo>
                  <a:cubicBezTo>
                    <a:pt x="185" y="1"/>
                    <a:pt x="186" y="3"/>
                    <a:pt x="187" y="5"/>
                  </a:cubicBezTo>
                  <a:cubicBezTo>
                    <a:pt x="188" y="7"/>
                    <a:pt x="188" y="11"/>
                    <a:pt x="187" y="13"/>
                  </a:cubicBezTo>
                  <a:cubicBezTo>
                    <a:pt x="186" y="15"/>
                    <a:pt x="183" y="17"/>
                    <a:pt x="181" y="19"/>
                  </a:cubicBezTo>
                  <a:cubicBezTo>
                    <a:pt x="179" y="22"/>
                    <a:pt x="174" y="27"/>
                    <a:pt x="175" y="26"/>
                  </a:cubicBezTo>
                  <a:cubicBezTo>
                    <a:pt x="176" y="25"/>
                    <a:pt x="185" y="15"/>
                    <a:pt x="188" y="13"/>
                  </a:cubicBezTo>
                  <a:cubicBezTo>
                    <a:pt x="191" y="10"/>
                    <a:pt x="190" y="12"/>
                    <a:pt x="192" y="11"/>
                  </a:cubicBezTo>
                  <a:cubicBezTo>
                    <a:pt x="194" y="11"/>
                    <a:pt x="198" y="9"/>
                    <a:pt x="201" y="9"/>
                  </a:cubicBezTo>
                  <a:cubicBezTo>
                    <a:pt x="205" y="9"/>
                    <a:pt x="209" y="8"/>
                    <a:pt x="213" y="9"/>
                  </a:cubicBezTo>
                  <a:cubicBezTo>
                    <a:pt x="217" y="10"/>
                    <a:pt x="225" y="13"/>
                    <a:pt x="229" y="15"/>
                  </a:cubicBezTo>
                  <a:cubicBezTo>
                    <a:pt x="232" y="17"/>
                    <a:pt x="232" y="20"/>
                    <a:pt x="233" y="21"/>
                  </a:cubicBezTo>
                  <a:cubicBezTo>
                    <a:pt x="234" y="21"/>
                    <a:pt x="234" y="19"/>
                    <a:pt x="236" y="18"/>
                  </a:cubicBezTo>
                  <a:cubicBezTo>
                    <a:pt x="237" y="17"/>
                    <a:pt x="240" y="17"/>
                    <a:pt x="242" y="17"/>
                  </a:cubicBezTo>
                  <a:cubicBezTo>
                    <a:pt x="244" y="17"/>
                    <a:pt x="246" y="18"/>
                    <a:pt x="248" y="19"/>
                  </a:cubicBezTo>
                  <a:cubicBezTo>
                    <a:pt x="250" y="19"/>
                    <a:pt x="252" y="22"/>
                    <a:pt x="254" y="22"/>
                  </a:cubicBezTo>
                  <a:cubicBezTo>
                    <a:pt x="255" y="22"/>
                    <a:pt x="256" y="19"/>
                    <a:pt x="258" y="19"/>
                  </a:cubicBezTo>
                  <a:cubicBezTo>
                    <a:pt x="261" y="18"/>
                    <a:pt x="266" y="19"/>
                    <a:pt x="269" y="20"/>
                  </a:cubicBezTo>
                  <a:cubicBezTo>
                    <a:pt x="273" y="21"/>
                    <a:pt x="275" y="21"/>
                    <a:pt x="278" y="24"/>
                  </a:cubicBezTo>
                  <a:cubicBezTo>
                    <a:pt x="282" y="27"/>
                    <a:pt x="286" y="33"/>
                    <a:pt x="289" y="38"/>
                  </a:cubicBezTo>
                  <a:cubicBezTo>
                    <a:pt x="292" y="43"/>
                    <a:pt x="292" y="50"/>
                    <a:pt x="295" y="55"/>
                  </a:cubicBezTo>
                  <a:cubicBezTo>
                    <a:pt x="297" y="60"/>
                    <a:pt x="302" y="63"/>
                    <a:pt x="305" y="67"/>
                  </a:cubicBezTo>
                  <a:cubicBezTo>
                    <a:pt x="307" y="72"/>
                    <a:pt x="308" y="79"/>
                    <a:pt x="307" y="83"/>
                  </a:cubicBezTo>
                  <a:cubicBezTo>
                    <a:pt x="305" y="87"/>
                    <a:pt x="302" y="88"/>
                    <a:pt x="299" y="92"/>
                  </a:cubicBezTo>
                  <a:cubicBezTo>
                    <a:pt x="296" y="96"/>
                    <a:pt x="291" y="102"/>
                    <a:pt x="289" y="107"/>
                  </a:cubicBezTo>
                  <a:cubicBezTo>
                    <a:pt x="287" y="113"/>
                    <a:pt x="285" y="119"/>
                    <a:pt x="286" y="124"/>
                  </a:cubicBezTo>
                  <a:cubicBezTo>
                    <a:pt x="286" y="129"/>
                    <a:pt x="291" y="133"/>
                    <a:pt x="293" y="137"/>
                  </a:cubicBezTo>
                  <a:cubicBezTo>
                    <a:pt x="295" y="141"/>
                    <a:pt x="296" y="144"/>
                    <a:pt x="299" y="146"/>
                  </a:cubicBezTo>
                  <a:cubicBezTo>
                    <a:pt x="302" y="148"/>
                    <a:pt x="308" y="148"/>
                    <a:pt x="311" y="149"/>
                  </a:cubicBezTo>
                </a:path>
              </a:pathLst>
            </a:custGeom>
            <a:noFill/>
            <a:ln w="6350" cap="rnd">
              <a:solidFill>
                <a:srgbClr val="FF6600"/>
              </a:solidFill>
              <a:prstDash val="solid"/>
              <a:round/>
              <a:headEnd/>
              <a:tailEnd/>
            </a:ln>
          </p:spPr>
          <p:txBody>
            <a:bodyPr/>
            <a:lstStyle/>
            <a:p>
              <a:endParaRPr lang="en-US"/>
            </a:p>
          </p:txBody>
        </p:sp>
        <p:sp>
          <p:nvSpPr>
            <p:cNvPr id="41050" name="Freeform 82"/>
            <p:cNvSpPr>
              <a:spLocks noChangeAspect="1"/>
            </p:cNvSpPr>
            <p:nvPr/>
          </p:nvSpPr>
          <p:spPr bwMode="auto">
            <a:xfrm>
              <a:off x="1869" y="1142"/>
              <a:ext cx="76" cy="131"/>
            </a:xfrm>
            <a:custGeom>
              <a:avLst/>
              <a:gdLst>
                <a:gd name="T0" fmla="*/ 50084 w 15"/>
                <a:gd name="T1" fmla="*/ 84409 h 26"/>
                <a:gd name="T2" fmla="*/ 43437 w 15"/>
                <a:gd name="T3" fmla="*/ 71511 h 26"/>
                <a:gd name="T4" fmla="*/ 40199 w 15"/>
                <a:gd name="T5" fmla="*/ 65117 h 26"/>
                <a:gd name="T6" fmla="*/ 19765 w 15"/>
                <a:gd name="T7" fmla="*/ 42600 h 26"/>
                <a:gd name="T8" fmla="*/ 6622 w 15"/>
                <a:gd name="T9" fmla="*/ 22517 h 26"/>
                <a:gd name="T10" fmla="*/ 0 w 15"/>
                <a:gd name="T11" fmla="*/ 0 h 26"/>
                <a:gd name="T12" fmla="*/ 0 60000 65536"/>
                <a:gd name="T13" fmla="*/ 0 60000 65536"/>
                <a:gd name="T14" fmla="*/ 0 60000 65536"/>
                <a:gd name="T15" fmla="*/ 0 60000 65536"/>
                <a:gd name="T16" fmla="*/ 0 60000 65536"/>
                <a:gd name="T17" fmla="*/ 0 60000 65536"/>
                <a:gd name="T18" fmla="*/ 0 w 15"/>
                <a:gd name="T19" fmla="*/ 0 h 26"/>
                <a:gd name="T20" fmla="*/ 15 w 1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5" h="26">
                  <a:moveTo>
                    <a:pt x="15" y="26"/>
                  </a:moveTo>
                  <a:cubicBezTo>
                    <a:pt x="14" y="23"/>
                    <a:pt x="15" y="24"/>
                    <a:pt x="13" y="22"/>
                  </a:cubicBezTo>
                  <a:cubicBezTo>
                    <a:pt x="13" y="21"/>
                    <a:pt x="13" y="20"/>
                    <a:pt x="12" y="20"/>
                  </a:cubicBezTo>
                  <a:cubicBezTo>
                    <a:pt x="11" y="17"/>
                    <a:pt x="8" y="15"/>
                    <a:pt x="6" y="13"/>
                  </a:cubicBezTo>
                  <a:cubicBezTo>
                    <a:pt x="6" y="11"/>
                    <a:pt x="4" y="9"/>
                    <a:pt x="2" y="7"/>
                  </a:cubicBezTo>
                  <a:cubicBezTo>
                    <a:pt x="1" y="5"/>
                    <a:pt x="0" y="3"/>
                    <a:pt x="0" y="0"/>
                  </a:cubicBezTo>
                </a:path>
              </a:pathLst>
            </a:custGeom>
            <a:noFill/>
            <a:ln w="6350" cap="rnd">
              <a:solidFill>
                <a:srgbClr val="FF6600"/>
              </a:solidFill>
              <a:prstDash val="solid"/>
              <a:round/>
              <a:headEnd/>
              <a:tailEnd/>
            </a:ln>
          </p:spPr>
          <p:txBody>
            <a:bodyPr/>
            <a:lstStyle/>
            <a:p>
              <a:endParaRPr lang="en-US"/>
            </a:p>
          </p:txBody>
        </p:sp>
        <p:sp>
          <p:nvSpPr>
            <p:cNvPr id="41051" name="Freeform 83"/>
            <p:cNvSpPr>
              <a:spLocks noChangeAspect="1"/>
            </p:cNvSpPr>
            <p:nvPr/>
          </p:nvSpPr>
          <p:spPr bwMode="auto">
            <a:xfrm>
              <a:off x="1963" y="1067"/>
              <a:ext cx="22" cy="182"/>
            </a:xfrm>
            <a:custGeom>
              <a:avLst/>
              <a:gdLst>
                <a:gd name="T0" fmla="*/ 8268 w 5"/>
                <a:gd name="T1" fmla="*/ 118871 h 36"/>
                <a:gd name="T2" fmla="*/ 3406 w 5"/>
                <a:gd name="T3" fmla="*/ 102592 h 36"/>
                <a:gd name="T4" fmla="*/ 4858 w 5"/>
                <a:gd name="T5" fmla="*/ 69266 h 36"/>
                <a:gd name="T6" fmla="*/ 0 w 5"/>
                <a:gd name="T7" fmla="*/ 22876 h 36"/>
                <a:gd name="T8" fmla="*/ 1531 w 5"/>
                <a:gd name="T9" fmla="*/ 0 h 36"/>
                <a:gd name="T10" fmla="*/ 0 60000 65536"/>
                <a:gd name="T11" fmla="*/ 0 60000 65536"/>
                <a:gd name="T12" fmla="*/ 0 60000 65536"/>
                <a:gd name="T13" fmla="*/ 0 60000 65536"/>
                <a:gd name="T14" fmla="*/ 0 60000 65536"/>
                <a:gd name="T15" fmla="*/ 0 w 5"/>
                <a:gd name="T16" fmla="*/ 0 h 36"/>
                <a:gd name="T17" fmla="*/ 5 w 5"/>
                <a:gd name="T18" fmla="*/ 36 h 36"/>
              </a:gdLst>
              <a:ahLst/>
              <a:cxnLst>
                <a:cxn ang="T10">
                  <a:pos x="T0" y="T1"/>
                </a:cxn>
                <a:cxn ang="T11">
                  <a:pos x="T2" y="T3"/>
                </a:cxn>
                <a:cxn ang="T12">
                  <a:pos x="T4" y="T5"/>
                </a:cxn>
                <a:cxn ang="T13">
                  <a:pos x="T6" y="T7"/>
                </a:cxn>
                <a:cxn ang="T14">
                  <a:pos x="T8" y="T9"/>
                </a:cxn>
              </a:cxnLst>
              <a:rect l="T15" t="T16" r="T17" b="T18"/>
              <a:pathLst>
                <a:path w="5" h="36">
                  <a:moveTo>
                    <a:pt x="5" y="36"/>
                  </a:moveTo>
                  <a:cubicBezTo>
                    <a:pt x="4" y="34"/>
                    <a:pt x="3" y="32"/>
                    <a:pt x="2" y="31"/>
                  </a:cubicBezTo>
                  <a:cubicBezTo>
                    <a:pt x="2" y="27"/>
                    <a:pt x="3" y="24"/>
                    <a:pt x="3" y="21"/>
                  </a:cubicBezTo>
                  <a:cubicBezTo>
                    <a:pt x="3" y="15"/>
                    <a:pt x="5" y="10"/>
                    <a:pt x="0" y="7"/>
                  </a:cubicBezTo>
                  <a:cubicBezTo>
                    <a:pt x="1" y="0"/>
                    <a:pt x="1" y="3"/>
                    <a:pt x="1" y="0"/>
                  </a:cubicBezTo>
                </a:path>
              </a:pathLst>
            </a:custGeom>
            <a:noFill/>
            <a:ln w="6350" cap="rnd">
              <a:solidFill>
                <a:srgbClr val="FF6600"/>
              </a:solidFill>
              <a:prstDash val="solid"/>
              <a:round/>
              <a:headEnd/>
              <a:tailEnd/>
            </a:ln>
          </p:spPr>
          <p:txBody>
            <a:bodyPr/>
            <a:lstStyle/>
            <a:p>
              <a:endParaRPr lang="en-US"/>
            </a:p>
          </p:txBody>
        </p:sp>
        <p:sp>
          <p:nvSpPr>
            <p:cNvPr id="41052" name="Freeform 84"/>
            <p:cNvSpPr>
              <a:spLocks noChangeAspect="1"/>
            </p:cNvSpPr>
            <p:nvPr/>
          </p:nvSpPr>
          <p:spPr bwMode="auto">
            <a:xfrm>
              <a:off x="2093" y="963"/>
              <a:ext cx="76" cy="112"/>
            </a:xfrm>
            <a:custGeom>
              <a:avLst/>
              <a:gdLst>
                <a:gd name="T0" fmla="*/ 0 w 15"/>
                <a:gd name="T1" fmla="*/ 0 h 22"/>
                <a:gd name="T2" fmla="*/ 9885 w 15"/>
                <a:gd name="T3" fmla="*/ 30866 h 22"/>
                <a:gd name="T4" fmla="*/ 16507 w 15"/>
                <a:gd name="T5" fmla="*/ 47636 h 22"/>
                <a:gd name="T6" fmla="*/ 27056 w 15"/>
                <a:gd name="T7" fmla="*/ 68473 h 22"/>
                <a:gd name="T8" fmla="*/ 50084 w 15"/>
                <a:gd name="T9" fmla="*/ 75213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0" y="0"/>
                  </a:moveTo>
                  <a:cubicBezTo>
                    <a:pt x="1" y="4"/>
                    <a:pt x="1" y="6"/>
                    <a:pt x="3" y="9"/>
                  </a:cubicBezTo>
                  <a:cubicBezTo>
                    <a:pt x="4" y="10"/>
                    <a:pt x="4" y="12"/>
                    <a:pt x="5" y="14"/>
                  </a:cubicBezTo>
                  <a:cubicBezTo>
                    <a:pt x="5" y="17"/>
                    <a:pt x="5" y="19"/>
                    <a:pt x="8" y="20"/>
                  </a:cubicBezTo>
                  <a:cubicBezTo>
                    <a:pt x="10" y="22"/>
                    <a:pt x="13" y="22"/>
                    <a:pt x="15" y="22"/>
                  </a:cubicBezTo>
                </a:path>
              </a:pathLst>
            </a:custGeom>
            <a:noFill/>
            <a:ln w="6350" cap="rnd">
              <a:solidFill>
                <a:srgbClr val="FF6600"/>
              </a:solidFill>
              <a:prstDash val="solid"/>
              <a:round/>
              <a:headEnd/>
              <a:tailEnd/>
            </a:ln>
          </p:spPr>
          <p:txBody>
            <a:bodyPr/>
            <a:lstStyle/>
            <a:p>
              <a:endParaRPr lang="en-US"/>
            </a:p>
          </p:txBody>
        </p:sp>
        <p:sp>
          <p:nvSpPr>
            <p:cNvPr id="41053" name="Freeform 85"/>
            <p:cNvSpPr>
              <a:spLocks noChangeAspect="1"/>
            </p:cNvSpPr>
            <p:nvPr/>
          </p:nvSpPr>
          <p:spPr bwMode="auto">
            <a:xfrm>
              <a:off x="2098" y="1067"/>
              <a:ext cx="21" cy="29"/>
            </a:xfrm>
            <a:custGeom>
              <a:avLst/>
              <a:gdLst>
                <a:gd name="T0" fmla="*/ 15902 w 4"/>
                <a:gd name="T1" fmla="*/ 0 h 6"/>
                <a:gd name="T2" fmla="*/ 0 w 4"/>
                <a:gd name="T3" fmla="*/ 15815 h 6"/>
                <a:gd name="T4" fmla="*/ 0 60000 65536"/>
                <a:gd name="T5" fmla="*/ 0 60000 65536"/>
                <a:gd name="T6" fmla="*/ 0 w 4"/>
                <a:gd name="T7" fmla="*/ 0 h 6"/>
                <a:gd name="T8" fmla="*/ 4 w 4"/>
                <a:gd name="T9" fmla="*/ 6 h 6"/>
              </a:gdLst>
              <a:ahLst/>
              <a:cxnLst>
                <a:cxn ang="T4">
                  <a:pos x="T0" y="T1"/>
                </a:cxn>
                <a:cxn ang="T5">
                  <a:pos x="T2" y="T3"/>
                </a:cxn>
              </a:cxnLst>
              <a:rect l="T6" t="T7" r="T8" b="T9"/>
              <a:pathLst>
                <a:path w="4" h="6">
                  <a:moveTo>
                    <a:pt x="4" y="0"/>
                  </a:moveTo>
                  <a:cubicBezTo>
                    <a:pt x="3" y="2"/>
                    <a:pt x="0" y="4"/>
                    <a:pt x="0" y="6"/>
                  </a:cubicBezTo>
                </a:path>
              </a:pathLst>
            </a:custGeom>
            <a:noFill/>
            <a:ln w="6350" cap="rnd">
              <a:solidFill>
                <a:srgbClr val="FF6600"/>
              </a:solidFill>
              <a:prstDash val="solid"/>
              <a:round/>
              <a:headEnd/>
              <a:tailEnd/>
            </a:ln>
          </p:spPr>
          <p:txBody>
            <a:bodyPr/>
            <a:lstStyle/>
            <a:p>
              <a:endParaRPr lang="en-US"/>
            </a:p>
          </p:txBody>
        </p:sp>
        <p:sp>
          <p:nvSpPr>
            <p:cNvPr id="41054" name="Freeform 86"/>
            <p:cNvSpPr>
              <a:spLocks noChangeAspect="1"/>
            </p:cNvSpPr>
            <p:nvPr/>
          </p:nvSpPr>
          <p:spPr bwMode="auto">
            <a:xfrm>
              <a:off x="1925" y="1067"/>
              <a:ext cx="38" cy="29"/>
            </a:xfrm>
            <a:custGeom>
              <a:avLst/>
              <a:gdLst>
                <a:gd name="T0" fmla="*/ 32946 w 7"/>
                <a:gd name="T1" fmla="*/ 15815 h 6"/>
                <a:gd name="T2" fmla="*/ 13908 w 7"/>
                <a:gd name="T3" fmla="*/ 5418 h 6"/>
                <a:gd name="T4" fmla="*/ 0 w 7"/>
                <a:gd name="T5" fmla="*/ 2712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6"/>
                  </a:moveTo>
                  <a:cubicBezTo>
                    <a:pt x="7" y="4"/>
                    <a:pt x="5" y="3"/>
                    <a:pt x="3" y="2"/>
                  </a:cubicBezTo>
                  <a:cubicBezTo>
                    <a:pt x="2" y="0"/>
                    <a:pt x="3" y="1"/>
                    <a:pt x="0" y="1"/>
                  </a:cubicBezTo>
                </a:path>
              </a:pathLst>
            </a:custGeom>
            <a:noFill/>
            <a:ln w="6350" cap="rnd">
              <a:solidFill>
                <a:srgbClr val="FF6600"/>
              </a:solidFill>
              <a:prstDash val="solid"/>
              <a:round/>
              <a:headEnd/>
              <a:tailEnd/>
            </a:ln>
          </p:spPr>
          <p:txBody>
            <a:bodyPr/>
            <a:lstStyle/>
            <a:p>
              <a:endParaRPr lang="en-US"/>
            </a:p>
          </p:txBody>
        </p:sp>
        <p:sp>
          <p:nvSpPr>
            <p:cNvPr id="41055" name="Freeform 87"/>
            <p:cNvSpPr>
              <a:spLocks noChangeAspect="1"/>
            </p:cNvSpPr>
            <p:nvPr/>
          </p:nvSpPr>
          <p:spPr bwMode="auto">
            <a:xfrm>
              <a:off x="2201" y="888"/>
              <a:ext cx="106" cy="198"/>
            </a:xfrm>
            <a:custGeom>
              <a:avLst/>
              <a:gdLst>
                <a:gd name="T0" fmla="*/ 6421 w 21"/>
                <a:gd name="T1" fmla="*/ 0 h 39"/>
                <a:gd name="T2" fmla="*/ 0 w 21"/>
                <a:gd name="T3" fmla="*/ 13352 h 39"/>
                <a:gd name="T4" fmla="*/ 12993 w 21"/>
                <a:gd name="T5" fmla="*/ 60466 h 39"/>
                <a:gd name="T6" fmla="*/ 19413 w 21"/>
                <a:gd name="T7" fmla="*/ 67787 h 39"/>
                <a:gd name="T8" fmla="*/ 25990 w 21"/>
                <a:gd name="T9" fmla="*/ 77738 h 39"/>
                <a:gd name="T10" fmla="*/ 32411 w 21"/>
                <a:gd name="T11" fmla="*/ 87689 h 39"/>
                <a:gd name="T12" fmla="*/ 39619 w 21"/>
                <a:gd name="T13" fmla="*/ 94339 h 39"/>
                <a:gd name="T14" fmla="*/ 52586 w 21"/>
                <a:gd name="T15" fmla="*/ 104285 h 39"/>
                <a:gd name="T16" fmla="*/ 65584 w 21"/>
                <a:gd name="T17" fmla="*/ 124831 h 39"/>
                <a:gd name="T18" fmla="*/ 68794 w 21"/>
                <a:gd name="T19" fmla="*/ 131502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9"/>
                <a:gd name="T32" fmla="*/ 21 w 21"/>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9">
                  <a:moveTo>
                    <a:pt x="2" y="0"/>
                  </a:moveTo>
                  <a:cubicBezTo>
                    <a:pt x="1" y="1"/>
                    <a:pt x="0" y="4"/>
                    <a:pt x="0" y="4"/>
                  </a:cubicBezTo>
                  <a:cubicBezTo>
                    <a:pt x="0" y="8"/>
                    <a:pt x="0" y="15"/>
                    <a:pt x="4" y="18"/>
                  </a:cubicBezTo>
                  <a:cubicBezTo>
                    <a:pt x="4" y="19"/>
                    <a:pt x="6" y="20"/>
                    <a:pt x="6" y="20"/>
                  </a:cubicBezTo>
                  <a:cubicBezTo>
                    <a:pt x="6" y="22"/>
                    <a:pt x="7" y="23"/>
                    <a:pt x="8" y="23"/>
                  </a:cubicBezTo>
                  <a:cubicBezTo>
                    <a:pt x="9" y="25"/>
                    <a:pt x="10" y="26"/>
                    <a:pt x="10" y="26"/>
                  </a:cubicBezTo>
                  <a:cubicBezTo>
                    <a:pt x="11" y="27"/>
                    <a:pt x="12" y="28"/>
                    <a:pt x="12" y="28"/>
                  </a:cubicBezTo>
                  <a:cubicBezTo>
                    <a:pt x="14" y="29"/>
                    <a:pt x="15" y="30"/>
                    <a:pt x="16" y="31"/>
                  </a:cubicBezTo>
                  <a:cubicBezTo>
                    <a:pt x="17" y="33"/>
                    <a:pt x="19" y="36"/>
                    <a:pt x="20" y="37"/>
                  </a:cubicBezTo>
                  <a:cubicBezTo>
                    <a:pt x="20" y="38"/>
                    <a:pt x="21" y="39"/>
                    <a:pt x="21" y="39"/>
                  </a:cubicBezTo>
                </a:path>
              </a:pathLst>
            </a:custGeom>
            <a:noFill/>
            <a:ln w="6350" cap="rnd">
              <a:solidFill>
                <a:srgbClr val="FF6600"/>
              </a:solidFill>
              <a:prstDash val="solid"/>
              <a:round/>
              <a:headEnd/>
              <a:tailEnd/>
            </a:ln>
          </p:spPr>
          <p:txBody>
            <a:bodyPr/>
            <a:lstStyle/>
            <a:p>
              <a:endParaRPr lang="en-US"/>
            </a:p>
          </p:txBody>
        </p:sp>
        <p:sp>
          <p:nvSpPr>
            <p:cNvPr id="41056" name="Freeform 88"/>
            <p:cNvSpPr>
              <a:spLocks noChangeAspect="1"/>
            </p:cNvSpPr>
            <p:nvPr/>
          </p:nvSpPr>
          <p:spPr bwMode="auto">
            <a:xfrm>
              <a:off x="2183" y="1209"/>
              <a:ext cx="68" cy="127"/>
            </a:xfrm>
            <a:custGeom>
              <a:avLst/>
              <a:gdLst>
                <a:gd name="T0" fmla="*/ 0 w 13"/>
                <a:gd name="T1" fmla="*/ 0 h 25"/>
                <a:gd name="T2" fmla="*/ 7443 w 13"/>
                <a:gd name="T3" fmla="*/ 9962 h 25"/>
                <a:gd name="T4" fmla="*/ 15734 w 13"/>
                <a:gd name="T5" fmla="*/ 16647 h 25"/>
                <a:gd name="T6" fmla="*/ 38933 w 13"/>
                <a:gd name="T7" fmla="*/ 30683 h 25"/>
                <a:gd name="T8" fmla="*/ 35214 w 13"/>
                <a:gd name="T9" fmla="*/ 84567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0"/>
                  </a:moveTo>
                  <a:cubicBezTo>
                    <a:pt x="0" y="1"/>
                    <a:pt x="1" y="3"/>
                    <a:pt x="2" y="3"/>
                  </a:cubicBezTo>
                  <a:cubicBezTo>
                    <a:pt x="2" y="4"/>
                    <a:pt x="4" y="5"/>
                    <a:pt x="4" y="5"/>
                  </a:cubicBezTo>
                  <a:cubicBezTo>
                    <a:pt x="6" y="7"/>
                    <a:pt x="8" y="7"/>
                    <a:pt x="10" y="9"/>
                  </a:cubicBezTo>
                  <a:cubicBezTo>
                    <a:pt x="10" y="13"/>
                    <a:pt x="13" y="22"/>
                    <a:pt x="9" y="25"/>
                  </a:cubicBezTo>
                </a:path>
              </a:pathLst>
            </a:custGeom>
            <a:noFill/>
            <a:ln w="6350" cap="rnd">
              <a:solidFill>
                <a:srgbClr val="FF6600"/>
              </a:solidFill>
              <a:prstDash val="solid"/>
              <a:round/>
              <a:headEnd/>
              <a:tailEnd/>
            </a:ln>
          </p:spPr>
          <p:txBody>
            <a:bodyPr/>
            <a:lstStyle/>
            <a:p>
              <a:endParaRPr lang="en-US"/>
            </a:p>
          </p:txBody>
        </p:sp>
        <p:sp>
          <p:nvSpPr>
            <p:cNvPr id="41057" name="Freeform 89"/>
            <p:cNvSpPr>
              <a:spLocks noChangeAspect="1"/>
            </p:cNvSpPr>
            <p:nvPr/>
          </p:nvSpPr>
          <p:spPr bwMode="auto">
            <a:xfrm>
              <a:off x="2307" y="914"/>
              <a:ext cx="213" cy="19"/>
            </a:xfrm>
            <a:custGeom>
              <a:avLst/>
              <a:gdLst>
                <a:gd name="T0" fmla="*/ 0 w 42"/>
                <a:gd name="T1" fmla="*/ 5030 h 4"/>
                <a:gd name="T2" fmla="*/ 13171 w 42"/>
                <a:gd name="T3" fmla="*/ 9633 h 4"/>
                <a:gd name="T4" fmla="*/ 83998 w 42"/>
                <a:gd name="T5" fmla="*/ 0 h 4"/>
                <a:gd name="T6" fmla="*/ 117769 w 42"/>
                <a:gd name="T7" fmla="*/ 5030 h 4"/>
                <a:gd name="T8" fmla="*/ 140864 w 42"/>
                <a:gd name="T9" fmla="*/ 5030 h 4"/>
                <a:gd name="T10" fmla="*/ 0 60000 65536"/>
                <a:gd name="T11" fmla="*/ 0 60000 65536"/>
                <a:gd name="T12" fmla="*/ 0 60000 65536"/>
                <a:gd name="T13" fmla="*/ 0 60000 65536"/>
                <a:gd name="T14" fmla="*/ 0 60000 65536"/>
                <a:gd name="T15" fmla="*/ 0 w 42"/>
                <a:gd name="T16" fmla="*/ 0 h 4"/>
                <a:gd name="T17" fmla="*/ 42 w 42"/>
                <a:gd name="T18" fmla="*/ 4 h 4"/>
              </a:gdLst>
              <a:ahLst/>
              <a:cxnLst>
                <a:cxn ang="T10">
                  <a:pos x="T0" y="T1"/>
                </a:cxn>
                <a:cxn ang="T11">
                  <a:pos x="T2" y="T3"/>
                </a:cxn>
                <a:cxn ang="T12">
                  <a:pos x="T4" y="T5"/>
                </a:cxn>
                <a:cxn ang="T13">
                  <a:pos x="T6" y="T7"/>
                </a:cxn>
                <a:cxn ang="T14">
                  <a:pos x="T8" y="T9"/>
                </a:cxn>
              </a:cxnLst>
              <a:rect l="T15" t="T16" r="T17" b="T18"/>
              <a:pathLst>
                <a:path w="42" h="4">
                  <a:moveTo>
                    <a:pt x="0" y="2"/>
                  </a:moveTo>
                  <a:cubicBezTo>
                    <a:pt x="1" y="3"/>
                    <a:pt x="3" y="4"/>
                    <a:pt x="4" y="4"/>
                  </a:cubicBezTo>
                  <a:cubicBezTo>
                    <a:pt x="13" y="4"/>
                    <a:pt x="18" y="2"/>
                    <a:pt x="25" y="0"/>
                  </a:cubicBezTo>
                  <a:cubicBezTo>
                    <a:pt x="30" y="1"/>
                    <a:pt x="31" y="0"/>
                    <a:pt x="35" y="2"/>
                  </a:cubicBezTo>
                  <a:cubicBezTo>
                    <a:pt x="38" y="1"/>
                    <a:pt x="42" y="3"/>
                    <a:pt x="42" y="2"/>
                  </a:cubicBezTo>
                </a:path>
              </a:pathLst>
            </a:custGeom>
            <a:noFill/>
            <a:ln w="6350" cap="rnd">
              <a:solidFill>
                <a:srgbClr val="FF6600"/>
              </a:solidFill>
              <a:prstDash val="solid"/>
              <a:round/>
              <a:headEnd/>
              <a:tailEnd/>
            </a:ln>
          </p:spPr>
          <p:txBody>
            <a:bodyPr/>
            <a:lstStyle/>
            <a:p>
              <a:endParaRPr lang="en-US"/>
            </a:p>
          </p:txBody>
        </p:sp>
        <p:sp>
          <p:nvSpPr>
            <p:cNvPr id="41058" name="Freeform 90"/>
            <p:cNvSpPr>
              <a:spLocks noChangeAspect="1"/>
            </p:cNvSpPr>
            <p:nvPr/>
          </p:nvSpPr>
          <p:spPr bwMode="auto">
            <a:xfrm>
              <a:off x="2307" y="933"/>
              <a:ext cx="62" cy="30"/>
            </a:xfrm>
            <a:custGeom>
              <a:avLst/>
              <a:gdLst>
                <a:gd name="T0" fmla="*/ 0 w 12"/>
                <a:gd name="T1" fmla="*/ 18750 h 6"/>
                <a:gd name="T2" fmla="*/ 18471 w 12"/>
                <a:gd name="T3" fmla="*/ 6250 h 6"/>
                <a:gd name="T4" fmla="*/ 44123 w 12"/>
                <a:gd name="T5" fmla="*/ 0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6"/>
                  </a:moveTo>
                  <a:cubicBezTo>
                    <a:pt x="1" y="6"/>
                    <a:pt x="3" y="3"/>
                    <a:pt x="5" y="2"/>
                  </a:cubicBezTo>
                  <a:cubicBezTo>
                    <a:pt x="6" y="1"/>
                    <a:pt x="11" y="0"/>
                    <a:pt x="12" y="0"/>
                  </a:cubicBezTo>
                </a:path>
              </a:pathLst>
            </a:custGeom>
            <a:noFill/>
            <a:ln w="6350" cap="rnd">
              <a:solidFill>
                <a:srgbClr val="FF6600"/>
              </a:solidFill>
              <a:prstDash val="solid"/>
              <a:round/>
              <a:headEnd/>
              <a:tailEnd/>
            </a:ln>
          </p:spPr>
          <p:txBody>
            <a:bodyPr/>
            <a:lstStyle/>
            <a:p>
              <a:endParaRPr lang="en-US"/>
            </a:p>
          </p:txBody>
        </p:sp>
        <p:sp>
          <p:nvSpPr>
            <p:cNvPr id="41059" name="Freeform 91"/>
            <p:cNvSpPr>
              <a:spLocks noChangeAspect="1"/>
            </p:cNvSpPr>
            <p:nvPr/>
          </p:nvSpPr>
          <p:spPr bwMode="auto">
            <a:xfrm>
              <a:off x="2613" y="776"/>
              <a:ext cx="29" cy="146"/>
            </a:xfrm>
            <a:custGeom>
              <a:avLst/>
              <a:gdLst>
                <a:gd name="T0" fmla="*/ 8130 w 6"/>
                <a:gd name="T1" fmla="*/ 0 h 29"/>
                <a:gd name="T2" fmla="*/ 2712 w 6"/>
                <a:gd name="T3" fmla="*/ 16070 h 29"/>
                <a:gd name="T4" fmla="*/ 0 w 6"/>
                <a:gd name="T5" fmla="*/ 22459 h 29"/>
                <a:gd name="T6" fmla="*/ 8130 w 6"/>
                <a:gd name="T7" fmla="*/ 77712 h 29"/>
                <a:gd name="T8" fmla="*/ 10397 w 6"/>
                <a:gd name="T9" fmla="*/ 87419 h 29"/>
                <a:gd name="T10" fmla="*/ 15815 w 6"/>
                <a:gd name="T11" fmla="*/ 93782 h 29"/>
                <a:gd name="T12" fmla="*/ 0 60000 65536"/>
                <a:gd name="T13" fmla="*/ 0 60000 65536"/>
                <a:gd name="T14" fmla="*/ 0 60000 65536"/>
                <a:gd name="T15" fmla="*/ 0 60000 65536"/>
                <a:gd name="T16" fmla="*/ 0 60000 65536"/>
                <a:gd name="T17" fmla="*/ 0 60000 65536"/>
                <a:gd name="T18" fmla="*/ 0 w 6"/>
                <a:gd name="T19" fmla="*/ 0 h 29"/>
                <a:gd name="T20" fmla="*/ 6 w 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6" h="29">
                  <a:moveTo>
                    <a:pt x="3" y="0"/>
                  </a:moveTo>
                  <a:cubicBezTo>
                    <a:pt x="2" y="2"/>
                    <a:pt x="2" y="3"/>
                    <a:pt x="1" y="5"/>
                  </a:cubicBezTo>
                  <a:cubicBezTo>
                    <a:pt x="1" y="5"/>
                    <a:pt x="0" y="7"/>
                    <a:pt x="0" y="7"/>
                  </a:cubicBezTo>
                  <a:cubicBezTo>
                    <a:pt x="0" y="8"/>
                    <a:pt x="0" y="22"/>
                    <a:pt x="3" y="24"/>
                  </a:cubicBezTo>
                  <a:cubicBezTo>
                    <a:pt x="4" y="25"/>
                    <a:pt x="4" y="27"/>
                    <a:pt x="4" y="27"/>
                  </a:cubicBezTo>
                  <a:cubicBezTo>
                    <a:pt x="5" y="28"/>
                    <a:pt x="6" y="29"/>
                    <a:pt x="6" y="29"/>
                  </a:cubicBezTo>
                </a:path>
              </a:pathLst>
            </a:custGeom>
            <a:noFill/>
            <a:ln w="6350" cap="rnd">
              <a:solidFill>
                <a:srgbClr val="FF6600"/>
              </a:solidFill>
              <a:prstDash val="solid"/>
              <a:round/>
              <a:headEnd/>
              <a:tailEnd/>
            </a:ln>
          </p:spPr>
          <p:txBody>
            <a:bodyPr/>
            <a:lstStyle/>
            <a:p>
              <a:endParaRPr lang="en-US"/>
            </a:p>
          </p:txBody>
        </p:sp>
        <p:sp>
          <p:nvSpPr>
            <p:cNvPr id="41060" name="Freeform 92"/>
            <p:cNvSpPr>
              <a:spLocks noChangeAspect="1"/>
            </p:cNvSpPr>
            <p:nvPr/>
          </p:nvSpPr>
          <p:spPr bwMode="auto">
            <a:xfrm>
              <a:off x="2784" y="765"/>
              <a:ext cx="68" cy="101"/>
            </a:xfrm>
            <a:custGeom>
              <a:avLst/>
              <a:gdLst>
                <a:gd name="T0" fmla="*/ 0 w 13"/>
                <a:gd name="T1" fmla="*/ 0 h 20"/>
                <a:gd name="T2" fmla="*/ 12010 w 13"/>
                <a:gd name="T3" fmla="*/ 26013 h 20"/>
                <a:gd name="T4" fmla="*/ 15734 w 13"/>
                <a:gd name="T5" fmla="*/ 39658 h 20"/>
                <a:gd name="T6" fmla="*/ 23172 w 13"/>
                <a:gd name="T7" fmla="*/ 39658 h 20"/>
                <a:gd name="T8" fmla="*/ 31494 w 13"/>
                <a:gd name="T9" fmla="*/ 42895 h 20"/>
                <a:gd name="T10" fmla="*/ 50948 w 13"/>
                <a:gd name="T11" fmla="*/ 65670 h 20"/>
                <a:gd name="T12" fmla="*/ 0 60000 65536"/>
                <a:gd name="T13" fmla="*/ 0 60000 65536"/>
                <a:gd name="T14" fmla="*/ 0 60000 65536"/>
                <a:gd name="T15" fmla="*/ 0 60000 65536"/>
                <a:gd name="T16" fmla="*/ 0 60000 65536"/>
                <a:gd name="T17" fmla="*/ 0 60000 65536"/>
                <a:gd name="T18" fmla="*/ 0 w 13"/>
                <a:gd name="T19" fmla="*/ 0 h 20"/>
                <a:gd name="T20" fmla="*/ 13 w 1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 h="20">
                  <a:moveTo>
                    <a:pt x="0" y="0"/>
                  </a:moveTo>
                  <a:cubicBezTo>
                    <a:pt x="1" y="3"/>
                    <a:pt x="2" y="5"/>
                    <a:pt x="3" y="8"/>
                  </a:cubicBezTo>
                  <a:cubicBezTo>
                    <a:pt x="3" y="9"/>
                    <a:pt x="2" y="11"/>
                    <a:pt x="4" y="12"/>
                  </a:cubicBezTo>
                  <a:cubicBezTo>
                    <a:pt x="4" y="12"/>
                    <a:pt x="5" y="12"/>
                    <a:pt x="6" y="12"/>
                  </a:cubicBezTo>
                  <a:cubicBezTo>
                    <a:pt x="6" y="12"/>
                    <a:pt x="7" y="12"/>
                    <a:pt x="8" y="13"/>
                  </a:cubicBezTo>
                  <a:cubicBezTo>
                    <a:pt x="10" y="14"/>
                    <a:pt x="13" y="18"/>
                    <a:pt x="13" y="20"/>
                  </a:cubicBezTo>
                </a:path>
              </a:pathLst>
            </a:custGeom>
            <a:noFill/>
            <a:ln w="6350" cap="rnd">
              <a:solidFill>
                <a:srgbClr val="FF6600"/>
              </a:solidFill>
              <a:prstDash val="solid"/>
              <a:round/>
              <a:headEnd/>
              <a:tailEnd/>
            </a:ln>
          </p:spPr>
          <p:txBody>
            <a:bodyPr/>
            <a:lstStyle/>
            <a:p>
              <a:endParaRPr lang="en-US"/>
            </a:p>
          </p:txBody>
        </p:sp>
        <p:sp>
          <p:nvSpPr>
            <p:cNvPr id="41061" name="Freeform 93"/>
            <p:cNvSpPr>
              <a:spLocks noChangeAspect="1"/>
            </p:cNvSpPr>
            <p:nvPr/>
          </p:nvSpPr>
          <p:spPr bwMode="auto">
            <a:xfrm>
              <a:off x="2908" y="772"/>
              <a:ext cx="85" cy="142"/>
            </a:xfrm>
            <a:custGeom>
              <a:avLst/>
              <a:gdLst>
                <a:gd name="T0" fmla="*/ 0 w 17"/>
                <a:gd name="T1" fmla="*/ 0 h 28"/>
                <a:gd name="T2" fmla="*/ 9375 w 17"/>
                <a:gd name="T3" fmla="*/ 6664 h 28"/>
                <a:gd name="T4" fmla="*/ 18750 w 17"/>
                <a:gd name="T5" fmla="*/ 19829 h 28"/>
                <a:gd name="T6" fmla="*/ 25000 w 17"/>
                <a:gd name="T7" fmla="*/ 43695 h 28"/>
                <a:gd name="T8" fmla="*/ 43750 w 17"/>
                <a:gd name="T9" fmla="*/ 60259 h 28"/>
                <a:gd name="T10" fmla="*/ 53125 w 17"/>
                <a:gd name="T11" fmla="*/ 87264 h 28"/>
                <a:gd name="T12" fmla="*/ 50000 w 17"/>
                <a:gd name="T13" fmla="*/ 93903 h 28"/>
                <a:gd name="T14" fmla="*/ 0 60000 65536"/>
                <a:gd name="T15" fmla="*/ 0 60000 65536"/>
                <a:gd name="T16" fmla="*/ 0 60000 65536"/>
                <a:gd name="T17" fmla="*/ 0 60000 65536"/>
                <a:gd name="T18" fmla="*/ 0 60000 65536"/>
                <a:gd name="T19" fmla="*/ 0 60000 65536"/>
                <a:gd name="T20" fmla="*/ 0 60000 65536"/>
                <a:gd name="T21" fmla="*/ 0 w 17"/>
                <a:gd name="T22" fmla="*/ 0 h 28"/>
                <a:gd name="T23" fmla="*/ 17 w 1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8">
                  <a:moveTo>
                    <a:pt x="0" y="0"/>
                  </a:moveTo>
                  <a:cubicBezTo>
                    <a:pt x="3" y="0"/>
                    <a:pt x="1" y="1"/>
                    <a:pt x="3" y="2"/>
                  </a:cubicBezTo>
                  <a:cubicBezTo>
                    <a:pt x="5" y="5"/>
                    <a:pt x="4" y="4"/>
                    <a:pt x="6" y="6"/>
                  </a:cubicBezTo>
                  <a:cubicBezTo>
                    <a:pt x="7" y="8"/>
                    <a:pt x="7" y="12"/>
                    <a:pt x="8" y="13"/>
                  </a:cubicBezTo>
                  <a:cubicBezTo>
                    <a:pt x="9" y="15"/>
                    <a:pt x="13" y="16"/>
                    <a:pt x="14" y="18"/>
                  </a:cubicBezTo>
                  <a:cubicBezTo>
                    <a:pt x="15" y="21"/>
                    <a:pt x="16" y="23"/>
                    <a:pt x="17" y="26"/>
                  </a:cubicBezTo>
                  <a:cubicBezTo>
                    <a:pt x="17" y="27"/>
                    <a:pt x="16" y="28"/>
                    <a:pt x="16" y="28"/>
                  </a:cubicBezTo>
                </a:path>
              </a:pathLst>
            </a:custGeom>
            <a:noFill/>
            <a:ln w="6350" cap="rnd">
              <a:solidFill>
                <a:srgbClr val="FF6600"/>
              </a:solidFill>
              <a:prstDash val="solid"/>
              <a:round/>
              <a:headEnd/>
              <a:tailEnd/>
            </a:ln>
          </p:spPr>
          <p:txBody>
            <a:bodyPr/>
            <a:lstStyle/>
            <a:p>
              <a:endParaRPr lang="en-US"/>
            </a:p>
          </p:txBody>
        </p:sp>
        <p:sp>
          <p:nvSpPr>
            <p:cNvPr id="41062" name="Freeform 94"/>
            <p:cNvSpPr>
              <a:spLocks noChangeAspect="1"/>
            </p:cNvSpPr>
            <p:nvPr/>
          </p:nvSpPr>
          <p:spPr bwMode="auto">
            <a:xfrm>
              <a:off x="3050" y="761"/>
              <a:ext cx="60" cy="153"/>
            </a:xfrm>
            <a:custGeom>
              <a:avLst/>
              <a:gdLst>
                <a:gd name="T0" fmla="*/ 0 w 12"/>
                <a:gd name="T1" fmla="*/ 0 h 30"/>
                <a:gd name="T2" fmla="*/ 9375 w 12"/>
                <a:gd name="T3" fmla="*/ 41254 h 30"/>
                <a:gd name="T4" fmla="*/ 25000 w 12"/>
                <a:gd name="T5" fmla="*/ 65647 h 30"/>
                <a:gd name="T6" fmla="*/ 31250 w 12"/>
                <a:gd name="T7" fmla="*/ 86613 h 30"/>
                <a:gd name="T8" fmla="*/ 37500 w 12"/>
                <a:gd name="T9" fmla="*/ 103469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0"/>
                  </a:moveTo>
                  <a:cubicBezTo>
                    <a:pt x="0" y="4"/>
                    <a:pt x="0" y="9"/>
                    <a:pt x="3" y="12"/>
                  </a:cubicBezTo>
                  <a:cubicBezTo>
                    <a:pt x="5" y="14"/>
                    <a:pt x="6" y="17"/>
                    <a:pt x="8" y="19"/>
                  </a:cubicBezTo>
                  <a:cubicBezTo>
                    <a:pt x="8" y="21"/>
                    <a:pt x="9" y="23"/>
                    <a:pt x="10" y="25"/>
                  </a:cubicBezTo>
                  <a:cubicBezTo>
                    <a:pt x="10" y="27"/>
                    <a:pt x="12" y="29"/>
                    <a:pt x="12" y="30"/>
                  </a:cubicBezTo>
                </a:path>
              </a:pathLst>
            </a:custGeom>
            <a:noFill/>
            <a:ln w="6350" cap="rnd">
              <a:solidFill>
                <a:srgbClr val="FF6600"/>
              </a:solidFill>
              <a:prstDash val="solid"/>
              <a:round/>
              <a:headEnd/>
              <a:tailEnd/>
            </a:ln>
          </p:spPr>
          <p:txBody>
            <a:bodyPr/>
            <a:lstStyle/>
            <a:p>
              <a:endParaRPr lang="en-US"/>
            </a:p>
          </p:txBody>
        </p:sp>
        <p:sp>
          <p:nvSpPr>
            <p:cNvPr id="41063" name="Freeform 95"/>
            <p:cNvSpPr>
              <a:spLocks noChangeAspect="1"/>
            </p:cNvSpPr>
            <p:nvPr/>
          </p:nvSpPr>
          <p:spPr bwMode="auto">
            <a:xfrm>
              <a:off x="3166" y="761"/>
              <a:ext cx="48" cy="112"/>
            </a:xfrm>
            <a:custGeom>
              <a:avLst/>
              <a:gdLst>
                <a:gd name="T0" fmla="*/ 0 w 9"/>
                <a:gd name="T1" fmla="*/ 0 h 22"/>
                <a:gd name="T2" fmla="*/ 8960 w 9"/>
                <a:gd name="T3" fmla="*/ 24156 h 22"/>
                <a:gd name="T4" fmla="*/ 4096 w 9"/>
                <a:gd name="T5" fmla="*/ 54351 h 22"/>
                <a:gd name="T6" fmla="*/ 29893 w 9"/>
                <a:gd name="T7" fmla="*/ 61763 h 22"/>
                <a:gd name="T8" fmla="*/ 38827 w 9"/>
                <a:gd name="T9" fmla="*/ 75213 h 22"/>
                <a:gd name="T10" fmla="*/ 0 60000 65536"/>
                <a:gd name="T11" fmla="*/ 0 60000 65536"/>
                <a:gd name="T12" fmla="*/ 0 60000 65536"/>
                <a:gd name="T13" fmla="*/ 0 60000 65536"/>
                <a:gd name="T14" fmla="*/ 0 60000 65536"/>
                <a:gd name="T15" fmla="*/ 0 w 9"/>
                <a:gd name="T16" fmla="*/ 0 h 22"/>
                <a:gd name="T17" fmla="*/ 9 w 9"/>
                <a:gd name="T18" fmla="*/ 22 h 22"/>
              </a:gdLst>
              <a:ahLst/>
              <a:cxnLst>
                <a:cxn ang="T10">
                  <a:pos x="T0" y="T1"/>
                </a:cxn>
                <a:cxn ang="T11">
                  <a:pos x="T2" y="T3"/>
                </a:cxn>
                <a:cxn ang="T12">
                  <a:pos x="T4" y="T5"/>
                </a:cxn>
                <a:cxn ang="T13">
                  <a:pos x="T6" y="T7"/>
                </a:cxn>
                <a:cxn ang="T14">
                  <a:pos x="T8" y="T9"/>
                </a:cxn>
              </a:cxnLst>
              <a:rect l="T15" t="T16" r="T17" b="T18"/>
              <a:pathLst>
                <a:path w="9" h="22">
                  <a:moveTo>
                    <a:pt x="0" y="0"/>
                  </a:moveTo>
                  <a:cubicBezTo>
                    <a:pt x="0" y="3"/>
                    <a:pt x="0" y="5"/>
                    <a:pt x="2" y="7"/>
                  </a:cubicBezTo>
                  <a:cubicBezTo>
                    <a:pt x="2" y="8"/>
                    <a:pt x="1" y="15"/>
                    <a:pt x="1" y="16"/>
                  </a:cubicBezTo>
                  <a:cubicBezTo>
                    <a:pt x="3" y="17"/>
                    <a:pt x="7" y="18"/>
                    <a:pt x="7" y="18"/>
                  </a:cubicBezTo>
                  <a:cubicBezTo>
                    <a:pt x="7" y="20"/>
                    <a:pt x="9" y="21"/>
                    <a:pt x="9" y="22"/>
                  </a:cubicBezTo>
                </a:path>
              </a:pathLst>
            </a:custGeom>
            <a:noFill/>
            <a:ln w="6350" cap="rnd">
              <a:solidFill>
                <a:srgbClr val="FF6600"/>
              </a:solidFill>
              <a:prstDash val="solid"/>
              <a:round/>
              <a:headEnd/>
              <a:tailEnd/>
            </a:ln>
          </p:spPr>
          <p:txBody>
            <a:bodyPr/>
            <a:lstStyle/>
            <a:p>
              <a:endParaRPr lang="en-US"/>
            </a:p>
          </p:txBody>
        </p:sp>
        <p:sp>
          <p:nvSpPr>
            <p:cNvPr id="41064" name="Freeform 96"/>
            <p:cNvSpPr>
              <a:spLocks noChangeAspect="1"/>
            </p:cNvSpPr>
            <p:nvPr/>
          </p:nvSpPr>
          <p:spPr bwMode="auto">
            <a:xfrm>
              <a:off x="3270" y="832"/>
              <a:ext cx="14" cy="72"/>
            </a:xfrm>
            <a:custGeom>
              <a:avLst/>
              <a:gdLst>
                <a:gd name="T0" fmla="*/ 0 w 3"/>
                <a:gd name="T1" fmla="*/ 50333 h 14"/>
                <a:gd name="T2" fmla="*/ 0 w 3"/>
                <a:gd name="T3" fmla="*/ 0 h 14"/>
                <a:gd name="T4" fmla="*/ 0 60000 65536"/>
                <a:gd name="T5" fmla="*/ 0 60000 65536"/>
                <a:gd name="T6" fmla="*/ 0 w 3"/>
                <a:gd name="T7" fmla="*/ 0 h 14"/>
                <a:gd name="T8" fmla="*/ 3 w 3"/>
                <a:gd name="T9" fmla="*/ 14 h 14"/>
              </a:gdLst>
              <a:ahLst/>
              <a:cxnLst>
                <a:cxn ang="T4">
                  <a:pos x="T0" y="T1"/>
                </a:cxn>
                <a:cxn ang="T5">
                  <a:pos x="T2" y="T3"/>
                </a:cxn>
              </a:cxnLst>
              <a:rect l="T6" t="T7" r="T8" b="T9"/>
              <a:pathLst>
                <a:path w="3" h="14">
                  <a:moveTo>
                    <a:pt x="0" y="14"/>
                  </a:moveTo>
                  <a:cubicBezTo>
                    <a:pt x="1" y="11"/>
                    <a:pt x="3" y="1"/>
                    <a:pt x="0" y="0"/>
                  </a:cubicBezTo>
                </a:path>
              </a:pathLst>
            </a:custGeom>
            <a:noFill/>
            <a:ln w="6350" cap="rnd">
              <a:solidFill>
                <a:srgbClr val="FF6600"/>
              </a:solidFill>
              <a:prstDash val="solid"/>
              <a:round/>
              <a:headEnd/>
              <a:tailEnd/>
            </a:ln>
          </p:spPr>
          <p:txBody>
            <a:bodyPr/>
            <a:lstStyle/>
            <a:p>
              <a:endParaRPr lang="en-US"/>
            </a:p>
          </p:txBody>
        </p:sp>
        <p:sp>
          <p:nvSpPr>
            <p:cNvPr id="41065" name="Freeform 97"/>
            <p:cNvSpPr>
              <a:spLocks noChangeAspect="1"/>
            </p:cNvSpPr>
            <p:nvPr/>
          </p:nvSpPr>
          <p:spPr bwMode="auto">
            <a:xfrm>
              <a:off x="3278" y="862"/>
              <a:ext cx="41" cy="31"/>
            </a:xfrm>
            <a:custGeom>
              <a:avLst/>
              <a:gdLst>
                <a:gd name="T0" fmla="*/ 0 w 8"/>
                <a:gd name="T1" fmla="*/ 0 h 6"/>
                <a:gd name="T2" fmla="*/ 24769 w 8"/>
                <a:gd name="T3" fmla="*/ 18471 h 6"/>
                <a:gd name="T4" fmla="*/ 28259 w 8"/>
                <a:gd name="T5" fmla="*/ 22077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cubicBezTo>
                    <a:pt x="2" y="2"/>
                    <a:pt x="4" y="4"/>
                    <a:pt x="7" y="5"/>
                  </a:cubicBezTo>
                  <a:cubicBezTo>
                    <a:pt x="8" y="6"/>
                    <a:pt x="8" y="5"/>
                    <a:pt x="8" y="6"/>
                  </a:cubicBezTo>
                </a:path>
              </a:pathLst>
            </a:custGeom>
            <a:noFill/>
            <a:ln w="6350" cap="rnd">
              <a:solidFill>
                <a:srgbClr val="FF6600"/>
              </a:solidFill>
              <a:prstDash val="solid"/>
              <a:round/>
              <a:headEnd/>
              <a:tailEnd/>
            </a:ln>
          </p:spPr>
          <p:txBody>
            <a:bodyPr/>
            <a:lstStyle/>
            <a:p>
              <a:endParaRPr lang="en-US"/>
            </a:p>
          </p:txBody>
        </p:sp>
        <p:sp>
          <p:nvSpPr>
            <p:cNvPr id="41066" name="Freeform 98"/>
            <p:cNvSpPr>
              <a:spLocks noChangeAspect="1"/>
            </p:cNvSpPr>
            <p:nvPr/>
          </p:nvSpPr>
          <p:spPr bwMode="auto">
            <a:xfrm>
              <a:off x="2471" y="1179"/>
              <a:ext cx="34" cy="146"/>
            </a:xfrm>
            <a:custGeom>
              <a:avLst/>
              <a:gdLst>
                <a:gd name="T0" fmla="*/ 18899 w 7"/>
                <a:gd name="T1" fmla="*/ 0 h 29"/>
                <a:gd name="T2" fmla="*/ 10545 w 7"/>
                <a:gd name="T3" fmla="*/ 9706 h 29"/>
                <a:gd name="T4" fmla="*/ 10545 w 7"/>
                <a:gd name="T5" fmla="*/ 32165 h 29"/>
                <a:gd name="T6" fmla="*/ 13401 w 7"/>
                <a:gd name="T7" fmla="*/ 48865 h 29"/>
                <a:gd name="T8" fmla="*/ 16160 w 7"/>
                <a:gd name="T9" fmla="*/ 55253 h 29"/>
                <a:gd name="T10" fmla="*/ 5615 w 7"/>
                <a:gd name="T11" fmla="*/ 87419 h 29"/>
                <a:gd name="T12" fmla="*/ 0 w 7"/>
                <a:gd name="T13" fmla="*/ 93782 h 29"/>
                <a:gd name="T14" fmla="*/ 0 60000 65536"/>
                <a:gd name="T15" fmla="*/ 0 60000 65536"/>
                <a:gd name="T16" fmla="*/ 0 60000 65536"/>
                <a:gd name="T17" fmla="*/ 0 60000 65536"/>
                <a:gd name="T18" fmla="*/ 0 60000 65536"/>
                <a:gd name="T19" fmla="*/ 0 60000 65536"/>
                <a:gd name="T20" fmla="*/ 0 60000 65536"/>
                <a:gd name="T21" fmla="*/ 0 w 7"/>
                <a:gd name="T22" fmla="*/ 0 h 29"/>
                <a:gd name="T23" fmla="*/ 7 w 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29">
                  <a:moveTo>
                    <a:pt x="7" y="0"/>
                  </a:moveTo>
                  <a:cubicBezTo>
                    <a:pt x="6" y="1"/>
                    <a:pt x="6" y="2"/>
                    <a:pt x="4" y="3"/>
                  </a:cubicBezTo>
                  <a:cubicBezTo>
                    <a:pt x="3" y="5"/>
                    <a:pt x="3" y="7"/>
                    <a:pt x="4" y="10"/>
                  </a:cubicBezTo>
                  <a:cubicBezTo>
                    <a:pt x="4" y="12"/>
                    <a:pt x="5" y="13"/>
                    <a:pt x="5" y="15"/>
                  </a:cubicBezTo>
                  <a:cubicBezTo>
                    <a:pt x="5" y="16"/>
                    <a:pt x="6" y="17"/>
                    <a:pt x="6" y="17"/>
                  </a:cubicBezTo>
                  <a:cubicBezTo>
                    <a:pt x="6" y="21"/>
                    <a:pt x="6" y="25"/>
                    <a:pt x="2" y="27"/>
                  </a:cubicBezTo>
                  <a:cubicBezTo>
                    <a:pt x="2" y="28"/>
                    <a:pt x="0" y="28"/>
                    <a:pt x="0" y="29"/>
                  </a:cubicBezTo>
                </a:path>
              </a:pathLst>
            </a:custGeom>
            <a:noFill/>
            <a:ln w="6350" cap="rnd">
              <a:solidFill>
                <a:srgbClr val="FF6600"/>
              </a:solidFill>
              <a:prstDash val="solid"/>
              <a:round/>
              <a:headEnd/>
              <a:tailEnd/>
            </a:ln>
          </p:spPr>
          <p:txBody>
            <a:bodyPr/>
            <a:lstStyle/>
            <a:p>
              <a:endParaRPr lang="en-US"/>
            </a:p>
          </p:txBody>
        </p:sp>
        <p:sp>
          <p:nvSpPr>
            <p:cNvPr id="41067" name="Freeform 99"/>
            <p:cNvSpPr>
              <a:spLocks noChangeAspect="1"/>
            </p:cNvSpPr>
            <p:nvPr/>
          </p:nvSpPr>
          <p:spPr bwMode="auto">
            <a:xfrm>
              <a:off x="2501" y="1187"/>
              <a:ext cx="299" cy="82"/>
            </a:xfrm>
            <a:custGeom>
              <a:avLst/>
              <a:gdLst>
                <a:gd name="T0" fmla="*/ 0 w 59"/>
                <a:gd name="T1" fmla="*/ 46176 h 16"/>
                <a:gd name="T2" fmla="*/ 9887 w 59"/>
                <a:gd name="T3" fmla="*/ 56524 h 16"/>
                <a:gd name="T4" fmla="*/ 33569 w 59"/>
                <a:gd name="T5" fmla="*/ 53162 h 16"/>
                <a:gd name="T6" fmla="*/ 80436 w 59"/>
                <a:gd name="T7" fmla="*/ 28259 h 16"/>
                <a:gd name="T8" fmla="*/ 106865 w 59"/>
                <a:gd name="T9" fmla="*/ 10373 h 16"/>
                <a:gd name="T10" fmla="*/ 116752 w 59"/>
                <a:gd name="T11" fmla="*/ 6857 h 16"/>
                <a:gd name="T12" fmla="*/ 133937 w 59"/>
                <a:gd name="T13" fmla="*/ 0 h 16"/>
                <a:gd name="T14" fmla="*/ 174155 w 59"/>
                <a:gd name="T15" fmla="*/ 6857 h 16"/>
                <a:gd name="T16" fmla="*/ 184042 w 59"/>
                <a:gd name="T17" fmla="*/ 14524 h 16"/>
                <a:gd name="T18" fmla="*/ 193929 w 59"/>
                <a:gd name="T19" fmla="*/ 31754 h 16"/>
                <a:gd name="T20" fmla="*/ 197193 w 59"/>
                <a:gd name="T21" fmla="*/ 4966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16"/>
                <a:gd name="T35" fmla="*/ 59 w 59"/>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16">
                  <a:moveTo>
                    <a:pt x="0" y="13"/>
                  </a:moveTo>
                  <a:cubicBezTo>
                    <a:pt x="3" y="16"/>
                    <a:pt x="1" y="15"/>
                    <a:pt x="3" y="16"/>
                  </a:cubicBezTo>
                  <a:cubicBezTo>
                    <a:pt x="5" y="16"/>
                    <a:pt x="8" y="15"/>
                    <a:pt x="10" y="15"/>
                  </a:cubicBezTo>
                  <a:cubicBezTo>
                    <a:pt x="15" y="14"/>
                    <a:pt x="19" y="9"/>
                    <a:pt x="24" y="8"/>
                  </a:cubicBezTo>
                  <a:cubicBezTo>
                    <a:pt x="25" y="6"/>
                    <a:pt x="30" y="3"/>
                    <a:pt x="32" y="3"/>
                  </a:cubicBezTo>
                  <a:cubicBezTo>
                    <a:pt x="33" y="2"/>
                    <a:pt x="35" y="2"/>
                    <a:pt x="35" y="2"/>
                  </a:cubicBezTo>
                  <a:cubicBezTo>
                    <a:pt x="36" y="0"/>
                    <a:pt x="38" y="0"/>
                    <a:pt x="40" y="0"/>
                  </a:cubicBezTo>
                  <a:cubicBezTo>
                    <a:pt x="48" y="0"/>
                    <a:pt x="47" y="0"/>
                    <a:pt x="52" y="2"/>
                  </a:cubicBezTo>
                  <a:cubicBezTo>
                    <a:pt x="53" y="3"/>
                    <a:pt x="54" y="4"/>
                    <a:pt x="55" y="4"/>
                  </a:cubicBezTo>
                  <a:cubicBezTo>
                    <a:pt x="56" y="6"/>
                    <a:pt x="57" y="7"/>
                    <a:pt x="58" y="9"/>
                  </a:cubicBezTo>
                  <a:cubicBezTo>
                    <a:pt x="59" y="11"/>
                    <a:pt x="59" y="12"/>
                    <a:pt x="59" y="14"/>
                  </a:cubicBezTo>
                </a:path>
              </a:pathLst>
            </a:custGeom>
            <a:noFill/>
            <a:ln w="6350" cap="rnd">
              <a:solidFill>
                <a:srgbClr val="FF6600"/>
              </a:solidFill>
              <a:prstDash val="solid"/>
              <a:round/>
              <a:headEnd/>
              <a:tailEnd/>
            </a:ln>
          </p:spPr>
          <p:txBody>
            <a:bodyPr/>
            <a:lstStyle/>
            <a:p>
              <a:endParaRPr lang="en-US"/>
            </a:p>
          </p:txBody>
        </p:sp>
        <p:sp>
          <p:nvSpPr>
            <p:cNvPr id="41068" name="Freeform 100"/>
            <p:cNvSpPr>
              <a:spLocks noChangeAspect="1"/>
            </p:cNvSpPr>
            <p:nvPr/>
          </p:nvSpPr>
          <p:spPr bwMode="auto">
            <a:xfrm>
              <a:off x="3016" y="1005"/>
              <a:ext cx="34" cy="122"/>
            </a:xfrm>
            <a:custGeom>
              <a:avLst/>
              <a:gdLst>
                <a:gd name="T0" fmla="*/ 0 w 7"/>
                <a:gd name="T1" fmla="*/ 81450 h 24"/>
                <a:gd name="T2" fmla="*/ 8374 w 7"/>
                <a:gd name="T3" fmla="*/ 68035 h 24"/>
                <a:gd name="T4" fmla="*/ 16160 w 7"/>
                <a:gd name="T5" fmla="*/ 50696 h 24"/>
                <a:gd name="T6" fmla="*/ 10545 w 7"/>
                <a:gd name="T7" fmla="*/ 13384 h 24"/>
                <a:gd name="T8" fmla="*/ 5615 w 7"/>
                <a:gd name="T9" fmla="*/ 0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24"/>
                  </a:moveTo>
                  <a:cubicBezTo>
                    <a:pt x="1" y="23"/>
                    <a:pt x="2" y="22"/>
                    <a:pt x="3" y="20"/>
                  </a:cubicBezTo>
                  <a:cubicBezTo>
                    <a:pt x="4" y="18"/>
                    <a:pt x="5" y="18"/>
                    <a:pt x="6" y="15"/>
                  </a:cubicBezTo>
                  <a:cubicBezTo>
                    <a:pt x="6" y="12"/>
                    <a:pt x="7" y="7"/>
                    <a:pt x="4" y="4"/>
                  </a:cubicBezTo>
                  <a:cubicBezTo>
                    <a:pt x="3" y="3"/>
                    <a:pt x="2" y="1"/>
                    <a:pt x="2" y="0"/>
                  </a:cubicBezTo>
                </a:path>
              </a:pathLst>
            </a:custGeom>
            <a:noFill/>
            <a:ln w="6350" cap="rnd">
              <a:solidFill>
                <a:srgbClr val="FF6600"/>
              </a:solidFill>
              <a:prstDash val="solid"/>
              <a:round/>
              <a:headEnd/>
              <a:tailEnd/>
            </a:ln>
          </p:spPr>
          <p:txBody>
            <a:bodyPr/>
            <a:lstStyle/>
            <a:p>
              <a:endParaRPr lang="en-US"/>
            </a:p>
          </p:txBody>
        </p:sp>
        <p:sp>
          <p:nvSpPr>
            <p:cNvPr id="41069" name="Freeform 101"/>
            <p:cNvSpPr>
              <a:spLocks noChangeAspect="1"/>
            </p:cNvSpPr>
            <p:nvPr/>
          </p:nvSpPr>
          <p:spPr bwMode="auto">
            <a:xfrm>
              <a:off x="2807" y="1026"/>
              <a:ext cx="49" cy="41"/>
            </a:xfrm>
            <a:custGeom>
              <a:avLst/>
              <a:gdLst>
                <a:gd name="T0" fmla="*/ 0 w 10"/>
                <a:gd name="T1" fmla="*/ 28259 h 8"/>
                <a:gd name="T2" fmla="*/ 8595 w 10"/>
                <a:gd name="T3" fmla="*/ 21407 h 8"/>
                <a:gd name="T4" fmla="*/ 19639 w 10"/>
                <a:gd name="T5" fmla="*/ 6857 h 8"/>
                <a:gd name="T6" fmla="*/ 28234 w 10"/>
                <a:gd name="T7" fmla="*/ 0 h 8"/>
                <a:gd name="T8" fmla="*/ 0 60000 65536"/>
                <a:gd name="T9" fmla="*/ 0 60000 65536"/>
                <a:gd name="T10" fmla="*/ 0 60000 65536"/>
                <a:gd name="T11" fmla="*/ 0 60000 65536"/>
                <a:gd name="T12" fmla="*/ 0 w 10"/>
                <a:gd name="T13" fmla="*/ 0 h 8"/>
                <a:gd name="T14" fmla="*/ 10 w 10"/>
                <a:gd name="T15" fmla="*/ 8 h 8"/>
              </a:gdLst>
              <a:ahLst/>
              <a:cxnLst>
                <a:cxn ang="T8">
                  <a:pos x="T0" y="T1"/>
                </a:cxn>
                <a:cxn ang="T9">
                  <a:pos x="T2" y="T3"/>
                </a:cxn>
                <a:cxn ang="T10">
                  <a:pos x="T4" y="T5"/>
                </a:cxn>
                <a:cxn ang="T11">
                  <a:pos x="T6" y="T7"/>
                </a:cxn>
              </a:cxnLst>
              <a:rect l="T12" t="T13" r="T14" b="T15"/>
              <a:pathLst>
                <a:path w="10" h="8">
                  <a:moveTo>
                    <a:pt x="0" y="8"/>
                  </a:moveTo>
                  <a:cubicBezTo>
                    <a:pt x="1" y="8"/>
                    <a:pt x="3" y="6"/>
                    <a:pt x="3" y="6"/>
                  </a:cubicBezTo>
                  <a:cubicBezTo>
                    <a:pt x="4" y="4"/>
                    <a:pt x="4" y="3"/>
                    <a:pt x="7" y="2"/>
                  </a:cubicBezTo>
                  <a:cubicBezTo>
                    <a:pt x="8" y="1"/>
                    <a:pt x="10" y="0"/>
                    <a:pt x="10" y="0"/>
                  </a:cubicBezTo>
                </a:path>
              </a:pathLst>
            </a:custGeom>
            <a:noFill/>
            <a:ln w="6350" cap="rnd">
              <a:solidFill>
                <a:srgbClr val="FF6600"/>
              </a:solidFill>
              <a:prstDash val="solid"/>
              <a:round/>
              <a:headEnd/>
              <a:tailEnd/>
            </a:ln>
          </p:spPr>
          <p:txBody>
            <a:bodyPr/>
            <a:lstStyle/>
            <a:p>
              <a:endParaRPr lang="en-US"/>
            </a:p>
          </p:txBody>
        </p:sp>
        <p:sp>
          <p:nvSpPr>
            <p:cNvPr id="41070" name="Freeform 102"/>
            <p:cNvSpPr>
              <a:spLocks noChangeAspect="1"/>
            </p:cNvSpPr>
            <p:nvPr/>
          </p:nvSpPr>
          <p:spPr bwMode="auto">
            <a:xfrm>
              <a:off x="2287" y="1224"/>
              <a:ext cx="82" cy="19"/>
            </a:xfrm>
            <a:custGeom>
              <a:avLst/>
              <a:gdLst>
                <a:gd name="T0" fmla="*/ 56524 w 16"/>
                <a:gd name="T1" fmla="*/ 0 h 4"/>
                <a:gd name="T2" fmla="*/ 21407 w 16"/>
                <a:gd name="T3" fmla="*/ 2570 h 4"/>
                <a:gd name="T4" fmla="*/ 0 w 16"/>
                <a:gd name="T5" fmla="*/ 2570 h 4"/>
                <a:gd name="T6" fmla="*/ 0 60000 65536"/>
                <a:gd name="T7" fmla="*/ 0 60000 65536"/>
                <a:gd name="T8" fmla="*/ 0 60000 65536"/>
                <a:gd name="T9" fmla="*/ 0 w 16"/>
                <a:gd name="T10" fmla="*/ 0 h 4"/>
                <a:gd name="T11" fmla="*/ 16 w 16"/>
                <a:gd name="T12" fmla="*/ 4 h 4"/>
              </a:gdLst>
              <a:ahLst/>
              <a:cxnLst>
                <a:cxn ang="T6">
                  <a:pos x="T0" y="T1"/>
                </a:cxn>
                <a:cxn ang="T7">
                  <a:pos x="T2" y="T3"/>
                </a:cxn>
                <a:cxn ang="T8">
                  <a:pos x="T4" y="T5"/>
                </a:cxn>
              </a:cxnLst>
              <a:rect l="T9" t="T10" r="T11" b="T12"/>
              <a:pathLst>
                <a:path w="16" h="4">
                  <a:moveTo>
                    <a:pt x="16" y="0"/>
                  </a:moveTo>
                  <a:cubicBezTo>
                    <a:pt x="7" y="1"/>
                    <a:pt x="10" y="0"/>
                    <a:pt x="6" y="1"/>
                  </a:cubicBezTo>
                  <a:cubicBezTo>
                    <a:pt x="4" y="4"/>
                    <a:pt x="3" y="1"/>
                    <a:pt x="0" y="1"/>
                  </a:cubicBezTo>
                </a:path>
              </a:pathLst>
            </a:custGeom>
            <a:noFill/>
            <a:ln w="6350" cap="rnd">
              <a:solidFill>
                <a:srgbClr val="FF6600"/>
              </a:solidFill>
              <a:prstDash val="solid"/>
              <a:round/>
              <a:headEnd/>
              <a:tailEnd/>
            </a:ln>
          </p:spPr>
          <p:txBody>
            <a:bodyPr/>
            <a:lstStyle/>
            <a:p>
              <a:endParaRPr lang="en-US"/>
            </a:p>
          </p:txBody>
        </p:sp>
        <p:sp>
          <p:nvSpPr>
            <p:cNvPr id="41071" name="Freeform 103"/>
            <p:cNvSpPr>
              <a:spLocks noChangeAspect="1"/>
            </p:cNvSpPr>
            <p:nvPr/>
          </p:nvSpPr>
          <p:spPr bwMode="auto">
            <a:xfrm>
              <a:off x="2307" y="1228"/>
              <a:ext cx="29" cy="52"/>
            </a:xfrm>
            <a:custGeom>
              <a:avLst/>
              <a:gdLst>
                <a:gd name="T0" fmla="*/ 15815 w 6"/>
                <a:gd name="T1" fmla="*/ 0 h 10"/>
                <a:gd name="T2" fmla="*/ 5418 w 6"/>
                <a:gd name="T3" fmla="*/ 15330 h 10"/>
                <a:gd name="T4" fmla="*/ 2712 w 6"/>
                <a:gd name="T5" fmla="*/ 26281 h 10"/>
                <a:gd name="T6" fmla="*/ 0 w 6"/>
                <a:gd name="T7" fmla="*/ 37965 h 10"/>
                <a:gd name="T8" fmla="*/ 0 60000 65536"/>
                <a:gd name="T9" fmla="*/ 0 60000 65536"/>
                <a:gd name="T10" fmla="*/ 0 60000 65536"/>
                <a:gd name="T11" fmla="*/ 0 60000 65536"/>
                <a:gd name="T12" fmla="*/ 0 w 6"/>
                <a:gd name="T13" fmla="*/ 0 h 10"/>
                <a:gd name="T14" fmla="*/ 6 w 6"/>
                <a:gd name="T15" fmla="*/ 10 h 10"/>
              </a:gdLst>
              <a:ahLst/>
              <a:cxnLst>
                <a:cxn ang="T8">
                  <a:pos x="T0" y="T1"/>
                </a:cxn>
                <a:cxn ang="T9">
                  <a:pos x="T2" y="T3"/>
                </a:cxn>
                <a:cxn ang="T10">
                  <a:pos x="T4" y="T5"/>
                </a:cxn>
                <a:cxn ang="T11">
                  <a:pos x="T6" y="T7"/>
                </a:cxn>
              </a:cxnLst>
              <a:rect l="T12" t="T13" r="T14" b="T15"/>
              <a:pathLst>
                <a:path w="6" h="10">
                  <a:moveTo>
                    <a:pt x="6" y="0"/>
                  </a:moveTo>
                  <a:cubicBezTo>
                    <a:pt x="5" y="1"/>
                    <a:pt x="4" y="4"/>
                    <a:pt x="2" y="4"/>
                  </a:cubicBezTo>
                  <a:cubicBezTo>
                    <a:pt x="2" y="5"/>
                    <a:pt x="1" y="6"/>
                    <a:pt x="1" y="7"/>
                  </a:cubicBezTo>
                  <a:cubicBezTo>
                    <a:pt x="0" y="8"/>
                    <a:pt x="0" y="10"/>
                    <a:pt x="0" y="10"/>
                  </a:cubicBezTo>
                </a:path>
              </a:pathLst>
            </a:custGeom>
            <a:noFill/>
            <a:ln w="6350" cap="rnd">
              <a:solidFill>
                <a:srgbClr val="FF6600"/>
              </a:solidFill>
              <a:prstDash val="solid"/>
              <a:round/>
              <a:headEnd/>
              <a:tailEnd/>
            </a:ln>
          </p:spPr>
          <p:txBody>
            <a:bodyPr/>
            <a:lstStyle/>
            <a:p>
              <a:endParaRPr lang="en-US"/>
            </a:p>
          </p:txBody>
        </p:sp>
        <p:sp>
          <p:nvSpPr>
            <p:cNvPr id="41072" name="Freeform 104"/>
            <p:cNvSpPr>
              <a:spLocks noChangeAspect="1"/>
            </p:cNvSpPr>
            <p:nvPr/>
          </p:nvSpPr>
          <p:spPr bwMode="auto">
            <a:xfrm>
              <a:off x="2867" y="1249"/>
              <a:ext cx="36" cy="159"/>
            </a:xfrm>
            <a:custGeom>
              <a:avLst/>
              <a:gdLst>
                <a:gd name="T0" fmla="*/ 6927 w 7"/>
                <a:gd name="T1" fmla="*/ 110095 h 31"/>
                <a:gd name="T2" fmla="*/ 3543 w 7"/>
                <a:gd name="T3" fmla="*/ 92020 h 31"/>
                <a:gd name="T4" fmla="*/ 0 w 7"/>
                <a:gd name="T5" fmla="*/ 81629 h 31"/>
                <a:gd name="T6" fmla="*/ 21636 w 7"/>
                <a:gd name="T7" fmla="*/ 6893 h 31"/>
                <a:gd name="T8" fmla="*/ 25154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2" y="31"/>
                  </a:moveTo>
                  <a:cubicBezTo>
                    <a:pt x="2" y="29"/>
                    <a:pt x="2" y="28"/>
                    <a:pt x="1" y="26"/>
                  </a:cubicBezTo>
                  <a:cubicBezTo>
                    <a:pt x="0" y="25"/>
                    <a:pt x="0" y="23"/>
                    <a:pt x="0" y="23"/>
                  </a:cubicBezTo>
                  <a:cubicBezTo>
                    <a:pt x="0" y="17"/>
                    <a:pt x="0" y="6"/>
                    <a:pt x="6" y="2"/>
                  </a:cubicBezTo>
                  <a:cubicBezTo>
                    <a:pt x="6" y="0"/>
                    <a:pt x="6" y="0"/>
                    <a:pt x="7" y="0"/>
                  </a:cubicBezTo>
                </a:path>
              </a:pathLst>
            </a:custGeom>
            <a:noFill/>
            <a:ln w="6350" cap="rnd">
              <a:solidFill>
                <a:srgbClr val="FF6600"/>
              </a:solidFill>
              <a:prstDash val="solid"/>
              <a:round/>
              <a:headEnd/>
              <a:tailEnd/>
            </a:ln>
          </p:spPr>
          <p:txBody>
            <a:bodyPr/>
            <a:lstStyle/>
            <a:p>
              <a:endParaRPr lang="en-US"/>
            </a:p>
          </p:txBody>
        </p:sp>
        <p:sp>
          <p:nvSpPr>
            <p:cNvPr id="41073" name="Freeform 105"/>
            <p:cNvSpPr>
              <a:spLocks noChangeAspect="1"/>
            </p:cNvSpPr>
            <p:nvPr/>
          </p:nvSpPr>
          <p:spPr bwMode="auto">
            <a:xfrm>
              <a:off x="3020" y="1168"/>
              <a:ext cx="34" cy="172"/>
            </a:xfrm>
            <a:custGeom>
              <a:avLst/>
              <a:gdLst>
                <a:gd name="T0" fmla="*/ 18899 w 7"/>
                <a:gd name="T1" fmla="*/ 0 h 34"/>
                <a:gd name="T2" fmla="*/ 8374 w 7"/>
                <a:gd name="T3" fmla="*/ 19679 h 34"/>
                <a:gd name="T4" fmla="*/ 2759 w 7"/>
                <a:gd name="T5" fmla="*/ 36646 h 34"/>
                <a:gd name="T6" fmla="*/ 2759 w 7"/>
                <a:gd name="T7" fmla="*/ 40000 h 34"/>
                <a:gd name="T8" fmla="*/ 5615 w 7"/>
                <a:gd name="T9" fmla="*/ 112630 h 34"/>
                <a:gd name="T10" fmla="*/ 0 60000 65536"/>
                <a:gd name="T11" fmla="*/ 0 60000 65536"/>
                <a:gd name="T12" fmla="*/ 0 60000 65536"/>
                <a:gd name="T13" fmla="*/ 0 60000 65536"/>
                <a:gd name="T14" fmla="*/ 0 60000 65536"/>
                <a:gd name="T15" fmla="*/ 0 w 7"/>
                <a:gd name="T16" fmla="*/ 0 h 34"/>
                <a:gd name="T17" fmla="*/ 7 w 7"/>
                <a:gd name="T18" fmla="*/ 34 h 34"/>
              </a:gdLst>
              <a:ahLst/>
              <a:cxnLst>
                <a:cxn ang="T10">
                  <a:pos x="T0" y="T1"/>
                </a:cxn>
                <a:cxn ang="T11">
                  <a:pos x="T2" y="T3"/>
                </a:cxn>
                <a:cxn ang="T12">
                  <a:pos x="T4" y="T5"/>
                </a:cxn>
                <a:cxn ang="T13">
                  <a:pos x="T6" y="T7"/>
                </a:cxn>
                <a:cxn ang="T14">
                  <a:pos x="T8" y="T9"/>
                </a:cxn>
              </a:cxnLst>
              <a:rect l="T15" t="T16" r="T17" b="T18"/>
              <a:pathLst>
                <a:path w="7" h="34">
                  <a:moveTo>
                    <a:pt x="7" y="0"/>
                  </a:moveTo>
                  <a:cubicBezTo>
                    <a:pt x="6" y="2"/>
                    <a:pt x="5" y="5"/>
                    <a:pt x="3" y="6"/>
                  </a:cubicBezTo>
                  <a:cubicBezTo>
                    <a:pt x="2" y="9"/>
                    <a:pt x="2" y="7"/>
                    <a:pt x="1" y="11"/>
                  </a:cubicBezTo>
                  <a:cubicBezTo>
                    <a:pt x="1" y="11"/>
                    <a:pt x="1" y="12"/>
                    <a:pt x="1" y="12"/>
                  </a:cubicBezTo>
                  <a:cubicBezTo>
                    <a:pt x="0" y="19"/>
                    <a:pt x="2" y="26"/>
                    <a:pt x="2" y="34"/>
                  </a:cubicBezTo>
                </a:path>
              </a:pathLst>
            </a:custGeom>
            <a:noFill/>
            <a:ln w="6350" cap="rnd">
              <a:solidFill>
                <a:srgbClr val="FF6600"/>
              </a:solidFill>
              <a:prstDash val="solid"/>
              <a:round/>
              <a:headEnd/>
              <a:tailEnd/>
            </a:ln>
          </p:spPr>
          <p:txBody>
            <a:bodyPr/>
            <a:lstStyle/>
            <a:p>
              <a:endParaRPr lang="en-US"/>
            </a:p>
          </p:txBody>
        </p:sp>
        <p:sp>
          <p:nvSpPr>
            <p:cNvPr id="41074" name="Freeform 106"/>
            <p:cNvSpPr>
              <a:spLocks noChangeAspect="1"/>
            </p:cNvSpPr>
            <p:nvPr/>
          </p:nvSpPr>
          <p:spPr bwMode="auto">
            <a:xfrm>
              <a:off x="3177" y="1034"/>
              <a:ext cx="97" cy="134"/>
            </a:xfrm>
            <a:custGeom>
              <a:avLst/>
              <a:gdLst>
                <a:gd name="T0" fmla="*/ 0 w 19"/>
                <a:gd name="T1" fmla="*/ 94589 h 26"/>
                <a:gd name="T2" fmla="*/ 17695 w 19"/>
                <a:gd name="T3" fmla="*/ 50786 h 26"/>
                <a:gd name="T4" fmla="*/ 27808 w 19"/>
                <a:gd name="T5" fmla="*/ 36680 h 26"/>
                <a:gd name="T6" fmla="*/ 34588 w 19"/>
                <a:gd name="T7" fmla="*/ 32433 h 26"/>
                <a:gd name="T8" fmla="*/ 34588 w 19"/>
                <a:gd name="T9" fmla="*/ 28872 h 26"/>
                <a:gd name="T10" fmla="*/ 38055 w 19"/>
                <a:gd name="T11" fmla="*/ 21914 h 26"/>
                <a:gd name="T12" fmla="*/ 52283 w 19"/>
                <a:gd name="T13" fmla="*/ 10545 h 26"/>
                <a:gd name="T14" fmla="*/ 65863 w 19"/>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6"/>
                <a:gd name="T26" fmla="*/ 19 w 1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6">
                  <a:moveTo>
                    <a:pt x="0" y="26"/>
                  </a:moveTo>
                  <a:cubicBezTo>
                    <a:pt x="1" y="22"/>
                    <a:pt x="3" y="18"/>
                    <a:pt x="5" y="14"/>
                  </a:cubicBezTo>
                  <a:cubicBezTo>
                    <a:pt x="6" y="13"/>
                    <a:pt x="7" y="11"/>
                    <a:pt x="8" y="10"/>
                  </a:cubicBezTo>
                  <a:cubicBezTo>
                    <a:pt x="8" y="9"/>
                    <a:pt x="10" y="9"/>
                    <a:pt x="10" y="9"/>
                  </a:cubicBezTo>
                  <a:cubicBezTo>
                    <a:pt x="10" y="8"/>
                    <a:pt x="10" y="8"/>
                    <a:pt x="10" y="8"/>
                  </a:cubicBezTo>
                  <a:cubicBezTo>
                    <a:pt x="11" y="7"/>
                    <a:pt x="10" y="6"/>
                    <a:pt x="11" y="6"/>
                  </a:cubicBezTo>
                  <a:cubicBezTo>
                    <a:pt x="12" y="4"/>
                    <a:pt x="13" y="4"/>
                    <a:pt x="15" y="3"/>
                  </a:cubicBezTo>
                  <a:cubicBezTo>
                    <a:pt x="15" y="1"/>
                    <a:pt x="19" y="0"/>
                    <a:pt x="19" y="0"/>
                  </a:cubicBezTo>
                </a:path>
              </a:pathLst>
            </a:custGeom>
            <a:noFill/>
            <a:ln w="6350" cap="rnd">
              <a:solidFill>
                <a:srgbClr val="FF6600"/>
              </a:solidFill>
              <a:prstDash val="solid"/>
              <a:round/>
              <a:headEnd/>
              <a:tailEnd/>
            </a:ln>
          </p:spPr>
          <p:txBody>
            <a:bodyPr/>
            <a:lstStyle/>
            <a:p>
              <a:endParaRPr lang="en-US"/>
            </a:p>
          </p:txBody>
        </p:sp>
        <p:sp>
          <p:nvSpPr>
            <p:cNvPr id="41075" name="Freeform 107"/>
            <p:cNvSpPr>
              <a:spLocks noChangeAspect="1"/>
            </p:cNvSpPr>
            <p:nvPr/>
          </p:nvSpPr>
          <p:spPr bwMode="auto">
            <a:xfrm>
              <a:off x="3173" y="1179"/>
              <a:ext cx="30" cy="121"/>
            </a:xfrm>
            <a:custGeom>
              <a:avLst/>
              <a:gdLst>
                <a:gd name="T0" fmla="*/ 0 w 6"/>
                <a:gd name="T1" fmla="*/ 0 h 24"/>
                <a:gd name="T2" fmla="*/ 6250 w 6"/>
                <a:gd name="T3" fmla="*/ 12937 h 24"/>
                <a:gd name="T4" fmla="*/ 12500 w 6"/>
                <a:gd name="T5" fmla="*/ 25874 h 24"/>
                <a:gd name="T6" fmla="*/ 3125 w 6"/>
                <a:gd name="T7" fmla="*/ 78161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0"/>
                  </a:moveTo>
                  <a:cubicBezTo>
                    <a:pt x="2" y="3"/>
                    <a:pt x="1" y="2"/>
                    <a:pt x="2" y="4"/>
                  </a:cubicBezTo>
                  <a:cubicBezTo>
                    <a:pt x="3" y="5"/>
                    <a:pt x="3" y="7"/>
                    <a:pt x="4" y="8"/>
                  </a:cubicBezTo>
                  <a:cubicBezTo>
                    <a:pt x="4" y="12"/>
                    <a:pt x="6" y="22"/>
                    <a:pt x="1" y="24"/>
                  </a:cubicBezTo>
                </a:path>
              </a:pathLst>
            </a:custGeom>
            <a:noFill/>
            <a:ln w="6350" cap="rnd">
              <a:solidFill>
                <a:srgbClr val="FF6600"/>
              </a:solidFill>
              <a:prstDash val="solid"/>
              <a:round/>
              <a:headEnd/>
              <a:tailEnd/>
            </a:ln>
          </p:spPr>
          <p:txBody>
            <a:bodyPr/>
            <a:lstStyle/>
            <a:p>
              <a:endParaRPr lang="en-US"/>
            </a:p>
          </p:txBody>
        </p:sp>
        <p:sp>
          <p:nvSpPr>
            <p:cNvPr id="41076" name="Freeform 108"/>
            <p:cNvSpPr>
              <a:spLocks noChangeAspect="1"/>
            </p:cNvSpPr>
            <p:nvPr/>
          </p:nvSpPr>
          <p:spPr bwMode="auto">
            <a:xfrm>
              <a:off x="3191" y="1269"/>
              <a:ext cx="23" cy="31"/>
            </a:xfrm>
            <a:custGeom>
              <a:avLst/>
              <a:gdLst>
                <a:gd name="T0" fmla="*/ 0 w 4"/>
                <a:gd name="T1" fmla="*/ 0 h 6"/>
                <a:gd name="T2" fmla="*/ 0 w 4"/>
                <a:gd name="T3" fmla="*/ 11449 h 6"/>
                <a:gd name="T4" fmla="*/ 13127 w 4"/>
                <a:gd name="T5" fmla="*/ 11449 h 6"/>
                <a:gd name="T6" fmla="*/ 25093 w 4"/>
                <a:gd name="T7" fmla="*/ 22077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0" y="0"/>
                  </a:moveTo>
                  <a:cubicBezTo>
                    <a:pt x="0" y="1"/>
                    <a:pt x="0" y="2"/>
                    <a:pt x="0" y="3"/>
                  </a:cubicBezTo>
                  <a:cubicBezTo>
                    <a:pt x="1" y="3"/>
                    <a:pt x="2" y="3"/>
                    <a:pt x="2" y="3"/>
                  </a:cubicBezTo>
                  <a:cubicBezTo>
                    <a:pt x="3" y="4"/>
                    <a:pt x="4" y="5"/>
                    <a:pt x="4" y="6"/>
                  </a:cubicBezTo>
                </a:path>
              </a:pathLst>
            </a:custGeom>
            <a:noFill/>
            <a:ln w="6350" cap="rnd">
              <a:solidFill>
                <a:srgbClr val="FF6600"/>
              </a:solidFill>
              <a:prstDash val="solid"/>
              <a:round/>
              <a:headEnd/>
              <a:tailEnd/>
            </a:ln>
          </p:spPr>
          <p:txBody>
            <a:bodyPr/>
            <a:lstStyle/>
            <a:p>
              <a:endParaRPr lang="en-US"/>
            </a:p>
          </p:txBody>
        </p:sp>
        <p:sp>
          <p:nvSpPr>
            <p:cNvPr id="41077" name="Freeform 109"/>
            <p:cNvSpPr>
              <a:spLocks noChangeAspect="1"/>
            </p:cNvSpPr>
            <p:nvPr/>
          </p:nvSpPr>
          <p:spPr bwMode="auto">
            <a:xfrm>
              <a:off x="3121" y="1325"/>
              <a:ext cx="62" cy="142"/>
            </a:xfrm>
            <a:custGeom>
              <a:avLst/>
              <a:gdLst>
                <a:gd name="T0" fmla="*/ 0 w 12"/>
                <a:gd name="T1" fmla="*/ 0 h 28"/>
                <a:gd name="T2" fmla="*/ 22077 w 12"/>
                <a:gd name="T3" fmla="*/ 30398 h 28"/>
                <a:gd name="T4" fmla="*/ 37107 w 12"/>
                <a:gd name="T5" fmla="*/ 53600 h 28"/>
                <a:gd name="T6" fmla="*/ 33501 w 12"/>
                <a:gd name="T7" fmla="*/ 93903 h 28"/>
                <a:gd name="T8" fmla="*/ 0 60000 65536"/>
                <a:gd name="T9" fmla="*/ 0 60000 65536"/>
                <a:gd name="T10" fmla="*/ 0 60000 65536"/>
                <a:gd name="T11" fmla="*/ 0 60000 65536"/>
                <a:gd name="T12" fmla="*/ 0 w 12"/>
                <a:gd name="T13" fmla="*/ 0 h 28"/>
                <a:gd name="T14" fmla="*/ 12 w 12"/>
                <a:gd name="T15" fmla="*/ 28 h 28"/>
              </a:gdLst>
              <a:ahLst/>
              <a:cxnLst>
                <a:cxn ang="T8">
                  <a:pos x="T0" y="T1"/>
                </a:cxn>
                <a:cxn ang="T9">
                  <a:pos x="T2" y="T3"/>
                </a:cxn>
                <a:cxn ang="T10">
                  <a:pos x="T4" y="T5"/>
                </a:cxn>
                <a:cxn ang="T11">
                  <a:pos x="T6" y="T7"/>
                </a:cxn>
              </a:cxnLst>
              <a:rect l="T12" t="T13" r="T14" b="T15"/>
              <a:pathLst>
                <a:path w="12" h="28">
                  <a:moveTo>
                    <a:pt x="0" y="0"/>
                  </a:moveTo>
                  <a:cubicBezTo>
                    <a:pt x="1" y="3"/>
                    <a:pt x="3" y="8"/>
                    <a:pt x="6" y="9"/>
                  </a:cubicBezTo>
                  <a:cubicBezTo>
                    <a:pt x="7" y="11"/>
                    <a:pt x="8" y="15"/>
                    <a:pt x="10" y="16"/>
                  </a:cubicBezTo>
                  <a:cubicBezTo>
                    <a:pt x="12" y="20"/>
                    <a:pt x="9" y="24"/>
                    <a:pt x="9" y="28"/>
                  </a:cubicBezTo>
                </a:path>
              </a:pathLst>
            </a:custGeom>
            <a:noFill/>
            <a:ln w="6350" cap="rnd">
              <a:solidFill>
                <a:srgbClr val="FF6600"/>
              </a:solidFill>
              <a:prstDash val="solid"/>
              <a:round/>
              <a:headEnd/>
              <a:tailEnd/>
            </a:ln>
          </p:spPr>
          <p:txBody>
            <a:bodyPr/>
            <a:lstStyle/>
            <a:p>
              <a:endParaRPr lang="en-US"/>
            </a:p>
          </p:txBody>
        </p:sp>
        <p:sp>
          <p:nvSpPr>
            <p:cNvPr id="41078" name="Freeform 110"/>
            <p:cNvSpPr>
              <a:spLocks noChangeAspect="1"/>
            </p:cNvSpPr>
            <p:nvPr/>
          </p:nvSpPr>
          <p:spPr bwMode="auto">
            <a:xfrm>
              <a:off x="3177" y="1385"/>
              <a:ext cx="198" cy="52"/>
            </a:xfrm>
            <a:custGeom>
              <a:avLst/>
              <a:gdLst>
                <a:gd name="T0" fmla="*/ 0 w 39"/>
                <a:gd name="T1" fmla="*/ 30664 h 10"/>
                <a:gd name="T2" fmla="*/ 16627 w 39"/>
                <a:gd name="T3" fmla="*/ 34315 h 10"/>
                <a:gd name="T4" fmla="*/ 43844 w 39"/>
                <a:gd name="T5" fmla="*/ 26281 h 10"/>
                <a:gd name="T6" fmla="*/ 57197 w 39"/>
                <a:gd name="T7" fmla="*/ 18980 h 10"/>
                <a:gd name="T8" fmla="*/ 71062 w 39"/>
                <a:gd name="T9" fmla="*/ 11679 h 10"/>
                <a:gd name="T10" fmla="*/ 107560 w 39"/>
                <a:gd name="T11" fmla="*/ 15330 h 10"/>
                <a:gd name="T12" fmla="*/ 128233 w 39"/>
                <a:gd name="T13" fmla="*/ 30664 h 10"/>
                <a:gd name="T14" fmla="*/ 131502 w 39"/>
                <a:gd name="T15" fmla="*/ 37965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0" y="8"/>
                  </a:moveTo>
                  <a:cubicBezTo>
                    <a:pt x="2" y="8"/>
                    <a:pt x="2" y="9"/>
                    <a:pt x="5" y="9"/>
                  </a:cubicBezTo>
                  <a:cubicBezTo>
                    <a:pt x="8" y="9"/>
                    <a:pt x="10" y="8"/>
                    <a:pt x="13" y="7"/>
                  </a:cubicBezTo>
                  <a:cubicBezTo>
                    <a:pt x="16" y="5"/>
                    <a:pt x="15" y="6"/>
                    <a:pt x="17" y="5"/>
                  </a:cubicBezTo>
                  <a:cubicBezTo>
                    <a:pt x="18" y="4"/>
                    <a:pt x="21" y="3"/>
                    <a:pt x="21" y="3"/>
                  </a:cubicBezTo>
                  <a:cubicBezTo>
                    <a:pt x="24" y="0"/>
                    <a:pt x="28" y="3"/>
                    <a:pt x="32" y="4"/>
                  </a:cubicBezTo>
                  <a:cubicBezTo>
                    <a:pt x="34" y="5"/>
                    <a:pt x="36" y="6"/>
                    <a:pt x="38" y="8"/>
                  </a:cubicBezTo>
                  <a:cubicBezTo>
                    <a:pt x="38" y="9"/>
                    <a:pt x="39" y="10"/>
                    <a:pt x="39" y="10"/>
                  </a:cubicBezTo>
                </a:path>
              </a:pathLst>
            </a:custGeom>
            <a:noFill/>
            <a:ln w="6350" cap="rnd">
              <a:solidFill>
                <a:srgbClr val="FF6600"/>
              </a:solidFill>
              <a:prstDash val="solid"/>
              <a:round/>
              <a:headEnd/>
              <a:tailEnd/>
            </a:ln>
          </p:spPr>
          <p:txBody>
            <a:bodyPr/>
            <a:lstStyle/>
            <a:p>
              <a:endParaRPr lang="en-US"/>
            </a:p>
          </p:txBody>
        </p:sp>
        <p:sp>
          <p:nvSpPr>
            <p:cNvPr id="41079" name="Freeform 111"/>
            <p:cNvSpPr>
              <a:spLocks noChangeAspect="1"/>
            </p:cNvSpPr>
            <p:nvPr/>
          </p:nvSpPr>
          <p:spPr bwMode="auto">
            <a:xfrm>
              <a:off x="3319" y="893"/>
              <a:ext cx="104" cy="316"/>
            </a:xfrm>
            <a:custGeom>
              <a:avLst/>
              <a:gdLst>
                <a:gd name="T0" fmla="*/ 0 w 20"/>
                <a:gd name="T1" fmla="*/ 213300 h 62"/>
                <a:gd name="T2" fmla="*/ 22630 w 20"/>
                <a:gd name="T3" fmla="*/ 206542 h 62"/>
                <a:gd name="T4" fmla="*/ 34315 w 20"/>
                <a:gd name="T5" fmla="*/ 188932 h 62"/>
                <a:gd name="T6" fmla="*/ 37965 w 20"/>
                <a:gd name="T7" fmla="*/ 178876 h 62"/>
                <a:gd name="T8" fmla="*/ 49780 w 20"/>
                <a:gd name="T9" fmla="*/ 93077 h 62"/>
                <a:gd name="T10" fmla="*/ 41616 w 20"/>
                <a:gd name="T11" fmla="*/ 58659 h 62"/>
                <a:gd name="T12" fmla="*/ 68765 w 20"/>
                <a:gd name="T13" fmla="*/ 6753 h 62"/>
                <a:gd name="T14" fmla="*/ 76066 w 2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62"/>
                <a:gd name="T26" fmla="*/ 20 w 2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62">
                  <a:moveTo>
                    <a:pt x="0" y="62"/>
                  </a:moveTo>
                  <a:cubicBezTo>
                    <a:pt x="2" y="61"/>
                    <a:pt x="4" y="60"/>
                    <a:pt x="6" y="60"/>
                  </a:cubicBezTo>
                  <a:cubicBezTo>
                    <a:pt x="7" y="58"/>
                    <a:pt x="8" y="57"/>
                    <a:pt x="9" y="55"/>
                  </a:cubicBezTo>
                  <a:cubicBezTo>
                    <a:pt x="9" y="54"/>
                    <a:pt x="10" y="52"/>
                    <a:pt x="10" y="52"/>
                  </a:cubicBezTo>
                  <a:cubicBezTo>
                    <a:pt x="10" y="44"/>
                    <a:pt x="11" y="35"/>
                    <a:pt x="13" y="27"/>
                  </a:cubicBezTo>
                  <a:cubicBezTo>
                    <a:pt x="13" y="24"/>
                    <a:pt x="12" y="20"/>
                    <a:pt x="11" y="17"/>
                  </a:cubicBezTo>
                  <a:cubicBezTo>
                    <a:pt x="12" y="10"/>
                    <a:pt x="13" y="6"/>
                    <a:pt x="18" y="2"/>
                  </a:cubicBezTo>
                  <a:cubicBezTo>
                    <a:pt x="18" y="1"/>
                    <a:pt x="20" y="1"/>
                    <a:pt x="20" y="0"/>
                  </a:cubicBezTo>
                </a:path>
              </a:pathLst>
            </a:custGeom>
            <a:noFill/>
            <a:ln w="6350" cap="rnd">
              <a:solidFill>
                <a:srgbClr val="FF6600"/>
              </a:solidFill>
              <a:prstDash val="solid"/>
              <a:round/>
              <a:headEnd/>
              <a:tailEnd/>
            </a:ln>
          </p:spPr>
          <p:txBody>
            <a:bodyPr/>
            <a:lstStyle/>
            <a:p>
              <a:endParaRPr lang="en-US"/>
            </a:p>
          </p:txBody>
        </p:sp>
        <p:sp>
          <p:nvSpPr>
            <p:cNvPr id="41080" name="Freeform 112"/>
            <p:cNvSpPr>
              <a:spLocks noChangeAspect="1"/>
            </p:cNvSpPr>
            <p:nvPr/>
          </p:nvSpPr>
          <p:spPr bwMode="auto">
            <a:xfrm>
              <a:off x="3416" y="974"/>
              <a:ext cx="52" cy="164"/>
            </a:xfrm>
            <a:custGeom>
              <a:avLst/>
              <a:gdLst>
                <a:gd name="T0" fmla="*/ 30664 w 10"/>
                <a:gd name="T1" fmla="*/ 0 h 32"/>
                <a:gd name="T2" fmla="*/ 18980 w 10"/>
                <a:gd name="T3" fmla="*/ 17912 h 32"/>
                <a:gd name="T4" fmla="*/ 0 w 10"/>
                <a:gd name="T5" fmla="*/ 113073 h 32"/>
                <a:gd name="T6" fmla="*/ 0 60000 65536"/>
                <a:gd name="T7" fmla="*/ 0 60000 65536"/>
                <a:gd name="T8" fmla="*/ 0 60000 65536"/>
                <a:gd name="T9" fmla="*/ 0 w 10"/>
                <a:gd name="T10" fmla="*/ 0 h 32"/>
                <a:gd name="T11" fmla="*/ 10 w 10"/>
                <a:gd name="T12" fmla="*/ 32 h 32"/>
              </a:gdLst>
              <a:ahLst/>
              <a:cxnLst>
                <a:cxn ang="T6">
                  <a:pos x="T0" y="T1"/>
                </a:cxn>
                <a:cxn ang="T7">
                  <a:pos x="T2" y="T3"/>
                </a:cxn>
                <a:cxn ang="T8">
                  <a:pos x="T4" y="T5"/>
                </a:cxn>
              </a:cxnLst>
              <a:rect l="T9" t="T10" r="T11" b="T12"/>
              <a:pathLst>
                <a:path w="10" h="32">
                  <a:moveTo>
                    <a:pt x="8" y="0"/>
                  </a:moveTo>
                  <a:cubicBezTo>
                    <a:pt x="7" y="1"/>
                    <a:pt x="5" y="4"/>
                    <a:pt x="5" y="5"/>
                  </a:cubicBezTo>
                  <a:cubicBezTo>
                    <a:pt x="2" y="14"/>
                    <a:pt x="10" y="27"/>
                    <a:pt x="0" y="32"/>
                  </a:cubicBezTo>
                </a:path>
              </a:pathLst>
            </a:custGeom>
            <a:noFill/>
            <a:ln w="6350" cap="rnd">
              <a:solidFill>
                <a:srgbClr val="FF6600"/>
              </a:solidFill>
              <a:prstDash val="solid"/>
              <a:round/>
              <a:headEnd/>
              <a:tailEnd/>
            </a:ln>
          </p:spPr>
          <p:txBody>
            <a:bodyPr/>
            <a:lstStyle/>
            <a:p>
              <a:endParaRPr lang="en-US"/>
            </a:p>
          </p:txBody>
        </p:sp>
        <p:sp>
          <p:nvSpPr>
            <p:cNvPr id="41081" name="Freeform 113"/>
            <p:cNvSpPr>
              <a:spLocks noChangeAspect="1"/>
            </p:cNvSpPr>
            <p:nvPr/>
          </p:nvSpPr>
          <p:spPr bwMode="auto">
            <a:xfrm>
              <a:off x="3503" y="898"/>
              <a:ext cx="77" cy="146"/>
            </a:xfrm>
            <a:custGeom>
              <a:avLst/>
              <a:gdLst>
                <a:gd name="T0" fmla="*/ 50040 w 15"/>
                <a:gd name="T1" fmla="*/ 0 h 29"/>
                <a:gd name="T2" fmla="*/ 43007 w 15"/>
                <a:gd name="T3" fmla="*/ 25651 h 29"/>
                <a:gd name="T4" fmla="*/ 31909 w 15"/>
                <a:gd name="T5" fmla="*/ 44913 h 29"/>
                <a:gd name="T6" fmla="*/ 21504 w 15"/>
                <a:gd name="T7" fmla="*/ 55253 h 29"/>
                <a:gd name="T8" fmla="*/ 6904 w 15"/>
                <a:gd name="T9" fmla="*/ 68132 h 29"/>
                <a:gd name="T10" fmla="*/ 0 w 15"/>
                <a:gd name="T11" fmla="*/ 93782 h 29"/>
                <a:gd name="T12" fmla="*/ 0 60000 65536"/>
                <a:gd name="T13" fmla="*/ 0 60000 65536"/>
                <a:gd name="T14" fmla="*/ 0 60000 65536"/>
                <a:gd name="T15" fmla="*/ 0 60000 65536"/>
                <a:gd name="T16" fmla="*/ 0 60000 65536"/>
                <a:gd name="T17" fmla="*/ 0 60000 65536"/>
                <a:gd name="T18" fmla="*/ 0 w 15"/>
                <a:gd name="T19" fmla="*/ 0 h 29"/>
                <a:gd name="T20" fmla="*/ 15 w 1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5" h="29">
                  <a:moveTo>
                    <a:pt x="14" y="0"/>
                  </a:moveTo>
                  <a:cubicBezTo>
                    <a:pt x="15" y="2"/>
                    <a:pt x="15" y="7"/>
                    <a:pt x="12" y="8"/>
                  </a:cubicBezTo>
                  <a:cubicBezTo>
                    <a:pt x="11" y="10"/>
                    <a:pt x="9" y="12"/>
                    <a:pt x="9" y="14"/>
                  </a:cubicBezTo>
                  <a:cubicBezTo>
                    <a:pt x="9" y="15"/>
                    <a:pt x="6" y="17"/>
                    <a:pt x="6" y="17"/>
                  </a:cubicBezTo>
                  <a:cubicBezTo>
                    <a:pt x="6" y="18"/>
                    <a:pt x="3" y="20"/>
                    <a:pt x="2" y="21"/>
                  </a:cubicBezTo>
                  <a:cubicBezTo>
                    <a:pt x="0" y="25"/>
                    <a:pt x="0" y="23"/>
                    <a:pt x="0" y="29"/>
                  </a:cubicBezTo>
                </a:path>
              </a:pathLst>
            </a:custGeom>
            <a:noFill/>
            <a:ln w="6350" cap="rnd">
              <a:solidFill>
                <a:srgbClr val="FF6600"/>
              </a:solidFill>
              <a:prstDash val="solid"/>
              <a:round/>
              <a:headEnd/>
              <a:tailEnd/>
            </a:ln>
          </p:spPr>
          <p:txBody>
            <a:bodyPr/>
            <a:lstStyle/>
            <a:p>
              <a:endParaRPr lang="en-US"/>
            </a:p>
          </p:txBody>
        </p:sp>
        <p:sp>
          <p:nvSpPr>
            <p:cNvPr id="41082" name="Freeform 114"/>
            <p:cNvSpPr>
              <a:spLocks noChangeAspect="1"/>
            </p:cNvSpPr>
            <p:nvPr/>
          </p:nvSpPr>
          <p:spPr bwMode="auto">
            <a:xfrm>
              <a:off x="3427" y="1067"/>
              <a:ext cx="295" cy="157"/>
            </a:xfrm>
            <a:custGeom>
              <a:avLst/>
              <a:gdLst>
                <a:gd name="T0" fmla="*/ 0 w 58"/>
                <a:gd name="T1" fmla="*/ 103265 h 31"/>
                <a:gd name="T2" fmla="*/ 27501 w 58"/>
                <a:gd name="T3" fmla="*/ 93390 h 31"/>
                <a:gd name="T4" fmla="*/ 61569 w 58"/>
                <a:gd name="T5" fmla="*/ 66507 h 31"/>
                <a:gd name="T6" fmla="*/ 74996 w 58"/>
                <a:gd name="T7" fmla="*/ 50017 h 31"/>
                <a:gd name="T8" fmla="*/ 91709 w 58"/>
                <a:gd name="T9" fmla="*/ 27009 h 31"/>
                <a:gd name="T10" fmla="*/ 109064 w 58"/>
                <a:gd name="T11" fmla="*/ 13132 h 31"/>
                <a:gd name="T12" fmla="*/ 143161 w 58"/>
                <a:gd name="T13" fmla="*/ 0 h 31"/>
                <a:gd name="T14" fmla="*/ 184085 w 58"/>
                <a:gd name="T15" fmla="*/ 6619 h 31"/>
                <a:gd name="T16" fmla="*/ 197360 w 58"/>
                <a:gd name="T17" fmla="*/ 987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31"/>
                <a:gd name="T29" fmla="*/ 58 w 5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31">
                  <a:moveTo>
                    <a:pt x="0" y="31"/>
                  </a:moveTo>
                  <a:cubicBezTo>
                    <a:pt x="3" y="30"/>
                    <a:pt x="5" y="29"/>
                    <a:pt x="8" y="28"/>
                  </a:cubicBezTo>
                  <a:cubicBezTo>
                    <a:pt x="9" y="26"/>
                    <a:pt x="15" y="21"/>
                    <a:pt x="18" y="20"/>
                  </a:cubicBezTo>
                  <a:cubicBezTo>
                    <a:pt x="18" y="18"/>
                    <a:pt x="19" y="16"/>
                    <a:pt x="22" y="15"/>
                  </a:cubicBezTo>
                  <a:cubicBezTo>
                    <a:pt x="23" y="12"/>
                    <a:pt x="25" y="10"/>
                    <a:pt x="27" y="8"/>
                  </a:cubicBezTo>
                  <a:cubicBezTo>
                    <a:pt x="27" y="6"/>
                    <a:pt x="30" y="5"/>
                    <a:pt x="32" y="4"/>
                  </a:cubicBezTo>
                  <a:cubicBezTo>
                    <a:pt x="34" y="2"/>
                    <a:pt x="39" y="1"/>
                    <a:pt x="42" y="0"/>
                  </a:cubicBezTo>
                  <a:cubicBezTo>
                    <a:pt x="47" y="1"/>
                    <a:pt x="49" y="1"/>
                    <a:pt x="54" y="2"/>
                  </a:cubicBezTo>
                  <a:cubicBezTo>
                    <a:pt x="56" y="3"/>
                    <a:pt x="56" y="3"/>
                    <a:pt x="58" y="3"/>
                  </a:cubicBezTo>
                </a:path>
              </a:pathLst>
            </a:custGeom>
            <a:noFill/>
            <a:ln w="6350" cap="rnd">
              <a:solidFill>
                <a:srgbClr val="FF6600"/>
              </a:solidFill>
              <a:prstDash val="solid"/>
              <a:round/>
              <a:headEnd/>
              <a:tailEnd/>
            </a:ln>
          </p:spPr>
          <p:txBody>
            <a:bodyPr/>
            <a:lstStyle/>
            <a:p>
              <a:endParaRPr lang="en-US"/>
            </a:p>
          </p:txBody>
        </p:sp>
        <p:sp>
          <p:nvSpPr>
            <p:cNvPr id="41083" name="Freeform 115"/>
            <p:cNvSpPr>
              <a:spLocks noChangeAspect="1"/>
            </p:cNvSpPr>
            <p:nvPr/>
          </p:nvSpPr>
          <p:spPr bwMode="auto">
            <a:xfrm>
              <a:off x="3718" y="1056"/>
              <a:ext cx="19" cy="60"/>
            </a:xfrm>
            <a:custGeom>
              <a:avLst/>
              <a:gdLst>
                <a:gd name="T0" fmla="*/ 9633 w 4"/>
                <a:gd name="T1" fmla="*/ 37500 h 12"/>
                <a:gd name="T2" fmla="*/ 0 w 4"/>
                <a:gd name="T3" fmla="*/ 15625 h 12"/>
                <a:gd name="T4" fmla="*/ 7063 w 4"/>
                <a:gd name="T5" fmla="*/ 0 h 12"/>
                <a:gd name="T6" fmla="*/ 0 60000 65536"/>
                <a:gd name="T7" fmla="*/ 0 60000 65536"/>
                <a:gd name="T8" fmla="*/ 0 60000 65536"/>
                <a:gd name="T9" fmla="*/ 0 w 4"/>
                <a:gd name="T10" fmla="*/ 0 h 12"/>
                <a:gd name="T11" fmla="*/ 4 w 4"/>
                <a:gd name="T12" fmla="*/ 12 h 12"/>
              </a:gdLst>
              <a:ahLst/>
              <a:cxnLst>
                <a:cxn ang="T6">
                  <a:pos x="T0" y="T1"/>
                </a:cxn>
                <a:cxn ang="T7">
                  <a:pos x="T2" y="T3"/>
                </a:cxn>
                <a:cxn ang="T8">
                  <a:pos x="T4" y="T5"/>
                </a:cxn>
              </a:cxnLst>
              <a:rect l="T9" t="T10" r="T11" b="T12"/>
              <a:pathLst>
                <a:path w="4" h="12">
                  <a:moveTo>
                    <a:pt x="4" y="12"/>
                  </a:moveTo>
                  <a:cubicBezTo>
                    <a:pt x="3" y="10"/>
                    <a:pt x="2" y="7"/>
                    <a:pt x="0" y="5"/>
                  </a:cubicBezTo>
                  <a:cubicBezTo>
                    <a:pt x="1" y="2"/>
                    <a:pt x="2" y="2"/>
                    <a:pt x="3" y="0"/>
                  </a:cubicBezTo>
                </a:path>
              </a:pathLst>
            </a:custGeom>
            <a:noFill/>
            <a:ln w="6350" cap="rnd">
              <a:solidFill>
                <a:srgbClr val="FF6600"/>
              </a:solidFill>
              <a:prstDash val="solid"/>
              <a:round/>
              <a:headEnd/>
              <a:tailEnd/>
            </a:ln>
          </p:spPr>
          <p:txBody>
            <a:bodyPr/>
            <a:lstStyle/>
            <a:p>
              <a:endParaRPr lang="en-US"/>
            </a:p>
          </p:txBody>
        </p:sp>
        <p:sp>
          <p:nvSpPr>
            <p:cNvPr id="41084" name="Freeform 116"/>
            <p:cNvSpPr>
              <a:spLocks noChangeAspect="1"/>
            </p:cNvSpPr>
            <p:nvPr/>
          </p:nvSpPr>
          <p:spPr bwMode="auto">
            <a:xfrm>
              <a:off x="3549" y="1197"/>
              <a:ext cx="214" cy="333"/>
            </a:xfrm>
            <a:custGeom>
              <a:avLst/>
              <a:gdLst>
                <a:gd name="T0" fmla="*/ 30948 w 42"/>
                <a:gd name="T1" fmla="*/ 0 h 65"/>
                <a:gd name="T2" fmla="*/ 20901 w 42"/>
                <a:gd name="T3" fmla="*/ 21389 h 65"/>
                <a:gd name="T4" fmla="*/ 13502 w 42"/>
                <a:gd name="T5" fmla="*/ 42096 h 65"/>
                <a:gd name="T6" fmla="*/ 10048 w 42"/>
                <a:gd name="T7" fmla="*/ 63331 h 65"/>
                <a:gd name="T8" fmla="*/ 3297 w 42"/>
                <a:gd name="T9" fmla="*/ 112938 h 65"/>
                <a:gd name="T10" fmla="*/ 3297 w 42"/>
                <a:gd name="T11" fmla="*/ 159077 h 65"/>
                <a:gd name="T12" fmla="*/ 20901 w 42"/>
                <a:gd name="T13" fmla="*/ 194298 h 65"/>
                <a:gd name="T14" fmla="*/ 55299 w 42"/>
                <a:gd name="T15" fmla="*/ 215661 h 65"/>
                <a:gd name="T16" fmla="*/ 113242 w 42"/>
                <a:gd name="T17" fmla="*/ 225897 h 65"/>
                <a:gd name="T18" fmla="*/ 144190 w 42"/>
                <a:gd name="T19" fmla="*/ 219022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65"/>
                <a:gd name="T32" fmla="*/ 42 w 42"/>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65">
                  <a:moveTo>
                    <a:pt x="9" y="0"/>
                  </a:moveTo>
                  <a:cubicBezTo>
                    <a:pt x="9" y="2"/>
                    <a:pt x="7" y="5"/>
                    <a:pt x="6" y="6"/>
                  </a:cubicBezTo>
                  <a:cubicBezTo>
                    <a:pt x="6" y="9"/>
                    <a:pt x="6" y="10"/>
                    <a:pt x="4" y="12"/>
                  </a:cubicBezTo>
                  <a:cubicBezTo>
                    <a:pt x="4" y="14"/>
                    <a:pt x="3" y="16"/>
                    <a:pt x="3" y="18"/>
                  </a:cubicBezTo>
                  <a:cubicBezTo>
                    <a:pt x="3" y="21"/>
                    <a:pt x="0" y="28"/>
                    <a:pt x="1" y="32"/>
                  </a:cubicBezTo>
                  <a:cubicBezTo>
                    <a:pt x="1" y="38"/>
                    <a:pt x="3" y="40"/>
                    <a:pt x="1" y="45"/>
                  </a:cubicBezTo>
                  <a:cubicBezTo>
                    <a:pt x="1" y="49"/>
                    <a:pt x="1" y="53"/>
                    <a:pt x="6" y="55"/>
                  </a:cubicBezTo>
                  <a:cubicBezTo>
                    <a:pt x="7" y="58"/>
                    <a:pt x="12" y="60"/>
                    <a:pt x="16" y="61"/>
                  </a:cubicBezTo>
                  <a:cubicBezTo>
                    <a:pt x="19" y="65"/>
                    <a:pt x="30" y="64"/>
                    <a:pt x="33" y="64"/>
                  </a:cubicBezTo>
                  <a:cubicBezTo>
                    <a:pt x="38" y="64"/>
                    <a:pt x="38" y="62"/>
                    <a:pt x="42" y="62"/>
                  </a:cubicBezTo>
                </a:path>
              </a:pathLst>
            </a:custGeom>
            <a:noFill/>
            <a:ln w="6350" cap="rnd">
              <a:solidFill>
                <a:srgbClr val="FF6600"/>
              </a:solidFill>
              <a:prstDash val="solid"/>
              <a:round/>
              <a:headEnd/>
              <a:tailEnd/>
            </a:ln>
          </p:spPr>
          <p:txBody>
            <a:bodyPr/>
            <a:lstStyle/>
            <a:p>
              <a:endParaRPr lang="en-US"/>
            </a:p>
          </p:txBody>
        </p:sp>
        <p:sp>
          <p:nvSpPr>
            <p:cNvPr id="41085" name="Freeform 117"/>
            <p:cNvSpPr>
              <a:spLocks noChangeAspect="1"/>
            </p:cNvSpPr>
            <p:nvPr/>
          </p:nvSpPr>
          <p:spPr bwMode="auto">
            <a:xfrm>
              <a:off x="3427" y="1426"/>
              <a:ext cx="138" cy="77"/>
            </a:xfrm>
            <a:custGeom>
              <a:avLst/>
              <a:gdLst>
                <a:gd name="T0" fmla="*/ 0 w 27"/>
                <a:gd name="T1" fmla="*/ 53438 h 15"/>
                <a:gd name="T2" fmla="*/ 41666 w 27"/>
                <a:gd name="T3" fmla="*/ 46534 h 15"/>
                <a:gd name="T4" fmla="*/ 66225 w 27"/>
                <a:gd name="T5" fmla="*/ 35441 h 15"/>
                <a:gd name="T6" fmla="*/ 83986 w 27"/>
                <a:gd name="T7" fmla="*/ 21504 h 15"/>
                <a:gd name="T8" fmla="*/ 83986 w 27"/>
                <a:gd name="T9" fmla="*/ 17997 h 15"/>
                <a:gd name="T10" fmla="*/ 90804 w 27"/>
                <a:gd name="T11" fmla="*/ 14599 h 15"/>
                <a:gd name="T12" fmla="*/ 94121 w 27"/>
                <a:gd name="T13" fmla="*/ 6904 h 15"/>
                <a:gd name="T14" fmla="*/ 90804 w 27"/>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0" y="15"/>
                  </a:moveTo>
                  <a:cubicBezTo>
                    <a:pt x="5" y="15"/>
                    <a:pt x="8" y="14"/>
                    <a:pt x="12" y="13"/>
                  </a:cubicBezTo>
                  <a:cubicBezTo>
                    <a:pt x="15" y="12"/>
                    <a:pt x="18" y="11"/>
                    <a:pt x="19" y="10"/>
                  </a:cubicBezTo>
                  <a:cubicBezTo>
                    <a:pt x="21" y="8"/>
                    <a:pt x="22" y="7"/>
                    <a:pt x="24" y="6"/>
                  </a:cubicBezTo>
                  <a:cubicBezTo>
                    <a:pt x="24" y="5"/>
                    <a:pt x="24" y="5"/>
                    <a:pt x="24" y="5"/>
                  </a:cubicBezTo>
                  <a:cubicBezTo>
                    <a:pt x="25" y="4"/>
                    <a:pt x="25" y="5"/>
                    <a:pt x="26" y="4"/>
                  </a:cubicBezTo>
                  <a:cubicBezTo>
                    <a:pt x="26" y="4"/>
                    <a:pt x="27" y="2"/>
                    <a:pt x="27" y="2"/>
                  </a:cubicBezTo>
                  <a:cubicBezTo>
                    <a:pt x="25" y="1"/>
                    <a:pt x="26" y="2"/>
                    <a:pt x="26" y="0"/>
                  </a:cubicBezTo>
                </a:path>
              </a:pathLst>
            </a:custGeom>
            <a:noFill/>
            <a:ln w="6350" cap="rnd">
              <a:solidFill>
                <a:srgbClr val="FF6600"/>
              </a:solidFill>
              <a:prstDash val="solid"/>
              <a:round/>
              <a:headEnd/>
              <a:tailEnd/>
            </a:ln>
          </p:spPr>
          <p:txBody>
            <a:bodyPr/>
            <a:lstStyle/>
            <a:p>
              <a:endParaRPr lang="en-US"/>
            </a:p>
          </p:txBody>
        </p:sp>
        <p:sp>
          <p:nvSpPr>
            <p:cNvPr id="41086" name="Freeform 118"/>
            <p:cNvSpPr>
              <a:spLocks noChangeAspect="1"/>
            </p:cNvSpPr>
            <p:nvPr/>
          </p:nvSpPr>
          <p:spPr bwMode="auto">
            <a:xfrm>
              <a:off x="3513" y="1498"/>
              <a:ext cx="81" cy="286"/>
            </a:xfrm>
            <a:custGeom>
              <a:avLst/>
              <a:gdLst>
                <a:gd name="T0" fmla="*/ 53207 w 16"/>
                <a:gd name="T1" fmla="*/ 0 h 56"/>
                <a:gd name="T2" fmla="*/ 53207 w 16"/>
                <a:gd name="T3" fmla="*/ 44887 h 56"/>
                <a:gd name="T4" fmla="*/ 46570 w 16"/>
                <a:gd name="T5" fmla="*/ 90458 h 56"/>
                <a:gd name="T6" fmla="*/ 33473 w 16"/>
                <a:gd name="T7" fmla="*/ 118414 h 56"/>
                <a:gd name="T8" fmla="*/ 19708 w 16"/>
                <a:gd name="T9" fmla="*/ 138812 h 56"/>
                <a:gd name="T10" fmla="*/ 13097 w 16"/>
                <a:gd name="T11" fmla="*/ 156524 h 56"/>
                <a:gd name="T12" fmla="*/ 9867 w 16"/>
                <a:gd name="T13" fmla="*/ 163306 h 56"/>
                <a:gd name="T14" fmla="*/ 0 w 16"/>
                <a:gd name="T15" fmla="*/ 194628 h 5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6"/>
                <a:gd name="T26" fmla="*/ 16 w 1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6">
                  <a:moveTo>
                    <a:pt x="16" y="0"/>
                  </a:moveTo>
                  <a:cubicBezTo>
                    <a:pt x="14" y="4"/>
                    <a:pt x="16" y="9"/>
                    <a:pt x="16" y="13"/>
                  </a:cubicBezTo>
                  <a:cubicBezTo>
                    <a:pt x="16" y="16"/>
                    <a:pt x="16" y="23"/>
                    <a:pt x="14" y="26"/>
                  </a:cubicBezTo>
                  <a:cubicBezTo>
                    <a:pt x="13" y="29"/>
                    <a:pt x="11" y="32"/>
                    <a:pt x="10" y="34"/>
                  </a:cubicBezTo>
                  <a:cubicBezTo>
                    <a:pt x="8" y="36"/>
                    <a:pt x="7" y="39"/>
                    <a:pt x="6" y="40"/>
                  </a:cubicBezTo>
                  <a:cubicBezTo>
                    <a:pt x="5" y="42"/>
                    <a:pt x="4" y="43"/>
                    <a:pt x="4" y="45"/>
                  </a:cubicBezTo>
                  <a:cubicBezTo>
                    <a:pt x="3" y="46"/>
                    <a:pt x="3" y="47"/>
                    <a:pt x="3" y="47"/>
                  </a:cubicBezTo>
                  <a:cubicBezTo>
                    <a:pt x="3" y="51"/>
                    <a:pt x="0" y="52"/>
                    <a:pt x="0" y="56"/>
                  </a:cubicBezTo>
                </a:path>
              </a:pathLst>
            </a:custGeom>
            <a:noFill/>
            <a:ln w="6350" cap="rnd">
              <a:solidFill>
                <a:srgbClr val="FF6600"/>
              </a:solidFill>
              <a:prstDash val="solid"/>
              <a:round/>
              <a:headEnd/>
              <a:tailEnd/>
            </a:ln>
          </p:spPr>
          <p:txBody>
            <a:bodyPr/>
            <a:lstStyle/>
            <a:p>
              <a:endParaRPr lang="en-US"/>
            </a:p>
          </p:txBody>
        </p:sp>
        <p:sp>
          <p:nvSpPr>
            <p:cNvPr id="41087" name="Freeform 119"/>
            <p:cNvSpPr>
              <a:spLocks noChangeAspect="1"/>
            </p:cNvSpPr>
            <p:nvPr/>
          </p:nvSpPr>
          <p:spPr bwMode="auto">
            <a:xfrm>
              <a:off x="3391" y="1631"/>
              <a:ext cx="81" cy="60"/>
            </a:xfrm>
            <a:custGeom>
              <a:avLst/>
              <a:gdLst>
                <a:gd name="T0" fmla="*/ 53207 w 16"/>
                <a:gd name="T1" fmla="*/ 0 h 12"/>
                <a:gd name="T2" fmla="*/ 30243 w 16"/>
                <a:gd name="T3" fmla="*/ 6250 h 12"/>
                <a:gd name="T4" fmla="*/ 19708 w 16"/>
                <a:gd name="T5" fmla="*/ 12500 h 12"/>
                <a:gd name="T6" fmla="*/ 6612 w 16"/>
                <a:gd name="T7" fmla="*/ 25000 h 12"/>
                <a:gd name="T8" fmla="*/ 0 w 16"/>
                <a:gd name="T9" fmla="*/ 37500 h 12"/>
                <a:gd name="T10" fmla="*/ 0 w 16"/>
                <a:gd name="T11" fmla="*/ 3750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16" y="0"/>
                  </a:moveTo>
                  <a:cubicBezTo>
                    <a:pt x="13" y="1"/>
                    <a:pt x="11" y="2"/>
                    <a:pt x="9" y="2"/>
                  </a:cubicBezTo>
                  <a:cubicBezTo>
                    <a:pt x="8" y="3"/>
                    <a:pt x="7" y="4"/>
                    <a:pt x="6" y="4"/>
                  </a:cubicBezTo>
                  <a:cubicBezTo>
                    <a:pt x="5" y="6"/>
                    <a:pt x="3" y="7"/>
                    <a:pt x="2" y="8"/>
                  </a:cubicBezTo>
                  <a:cubicBezTo>
                    <a:pt x="1" y="11"/>
                    <a:pt x="1" y="11"/>
                    <a:pt x="0" y="12"/>
                  </a:cubicBezTo>
                  <a:cubicBezTo>
                    <a:pt x="0" y="12"/>
                    <a:pt x="0" y="12"/>
                    <a:pt x="0" y="12"/>
                  </a:cubicBezTo>
                </a:path>
              </a:pathLst>
            </a:custGeom>
            <a:noFill/>
            <a:ln w="6350" cap="rnd">
              <a:solidFill>
                <a:srgbClr val="FF6600"/>
              </a:solidFill>
              <a:prstDash val="solid"/>
              <a:round/>
              <a:headEnd/>
              <a:tailEnd/>
            </a:ln>
          </p:spPr>
          <p:txBody>
            <a:bodyPr/>
            <a:lstStyle/>
            <a:p>
              <a:endParaRPr lang="en-US"/>
            </a:p>
          </p:txBody>
        </p:sp>
        <p:sp>
          <p:nvSpPr>
            <p:cNvPr id="41088" name="Freeform 120"/>
            <p:cNvSpPr>
              <a:spLocks noChangeAspect="1"/>
            </p:cNvSpPr>
            <p:nvPr/>
          </p:nvSpPr>
          <p:spPr bwMode="auto">
            <a:xfrm>
              <a:off x="3666" y="1067"/>
              <a:ext cx="178" cy="355"/>
            </a:xfrm>
            <a:custGeom>
              <a:avLst/>
              <a:gdLst>
                <a:gd name="T0" fmla="*/ 119057 w 35"/>
                <a:gd name="T1" fmla="*/ 0 h 70"/>
                <a:gd name="T2" fmla="*/ 109043 w 35"/>
                <a:gd name="T3" fmla="*/ 37037 h 70"/>
                <a:gd name="T4" fmla="*/ 88278 w 35"/>
                <a:gd name="T5" fmla="*/ 63525 h 70"/>
                <a:gd name="T6" fmla="*/ 61557 w 35"/>
                <a:gd name="T7" fmla="*/ 80732 h 70"/>
                <a:gd name="T8" fmla="*/ 47485 w 35"/>
                <a:gd name="T9" fmla="*/ 83998 h 70"/>
                <a:gd name="T10" fmla="*/ 24081 w 35"/>
                <a:gd name="T11" fmla="*/ 97169 h 70"/>
                <a:gd name="T12" fmla="*/ 10009 w 35"/>
                <a:gd name="T13" fmla="*/ 117769 h 70"/>
                <a:gd name="T14" fmla="*/ 0 w 35"/>
                <a:gd name="T15" fmla="*/ 147528 h 70"/>
                <a:gd name="T16" fmla="*/ 16707 w 35"/>
                <a:gd name="T17" fmla="*/ 204394 h 70"/>
                <a:gd name="T18" fmla="*/ 27493 w 35"/>
                <a:gd name="T19" fmla="*/ 234792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70"/>
                <a:gd name="T32" fmla="*/ 35 w 3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70">
                  <a:moveTo>
                    <a:pt x="35" y="0"/>
                  </a:moveTo>
                  <a:cubicBezTo>
                    <a:pt x="32" y="3"/>
                    <a:pt x="34" y="8"/>
                    <a:pt x="32" y="11"/>
                  </a:cubicBezTo>
                  <a:cubicBezTo>
                    <a:pt x="31" y="13"/>
                    <a:pt x="28" y="18"/>
                    <a:pt x="26" y="19"/>
                  </a:cubicBezTo>
                  <a:cubicBezTo>
                    <a:pt x="24" y="21"/>
                    <a:pt x="20" y="23"/>
                    <a:pt x="18" y="24"/>
                  </a:cubicBezTo>
                  <a:cubicBezTo>
                    <a:pt x="16" y="25"/>
                    <a:pt x="14" y="25"/>
                    <a:pt x="14" y="25"/>
                  </a:cubicBezTo>
                  <a:cubicBezTo>
                    <a:pt x="13" y="26"/>
                    <a:pt x="9" y="29"/>
                    <a:pt x="7" y="29"/>
                  </a:cubicBezTo>
                  <a:cubicBezTo>
                    <a:pt x="6" y="31"/>
                    <a:pt x="5" y="33"/>
                    <a:pt x="3" y="35"/>
                  </a:cubicBezTo>
                  <a:cubicBezTo>
                    <a:pt x="2" y="38"/>
                    <a:pt x="1" y="41"/>
                    <a:pt x="0" y="44"/>
                  </a:cubicBezTo>
                  <a:cubicBezTo>
                    <a:pt x="0" y="49"/>
                    <a:pt x="1" y="57"/>
                    <a:pt x="5" y="61"/>
                  </a:cubicBezTo>
                  <a:cubicBezTo>
                    <a:pt x="6" y="64"/>
                    <a:pt x="8" y="67"/>
                    <a:pt x="8" y="70"/>
                  </a:cubicBezTo>
                </a:path>
              </a:pathLst>
            </a:custGeom>
            <a:noFill/>
            <a:ln w="6350" cap="rnd">
              <a:solidFill>
                <a:srgbClr val="FF6600"/>
              </a:solidFill>
              <a:prstDash val="solid"/>
              <a:round/>
              <a:headEnd/>
              <a:tailEnd/>
            </a:ln>
          </p:spPr>
          <p:txBody>
            <a:bodyPr/>
            <a:lstStyle/>
            <a:p>
              <a:endParaRPr lang="en-US"/>
            </a:p>
          </p:txBody>
        </p:sp>
        <p:sp>
          <p:nvSpPr>
            <p:cNvPr id="41089" name="Freeform 121"/>
            <p:cNvSpPr>
              <a:spLocks noChangeAspect="1"/>
            </p:cNvSpPr>
            <p:nvPr/>
          </p:nvSpPr>
          <p:spPr bwMode="auto">
            <a:xfrm>
              <a:off x="3610" y="1356"/>
              <a:ext cx="60" cy="45"/>
            </a:xfrm>
            <a:custGeom>
              <a:avLst/>
              <a:gdLst>
                <a:gd name="T0" fmla="*/ 37500 w 12"/>
                <a:gd name="T1" fmla="*/ 0 h 9"/>
                <a:gd name="T2" fmla="*/ 18750 w 12"/>
                <a:gd name="T3" fmla="*/ 18750 h 9"/>
                <a:gd name="T4" fmla="*/ 3125 w 12"/>
                <a:gd name="T5" fmla="*/ 25000 h 9"/>
                <a:gd name="T6" fmla="*/ 0 w 12"/>
                <a:gd name="T7" fmla="*/ 28125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12" y="0"/>
                  </a:moveTo>
                  <a:cubicBezTo>
                    <a:pt x="11" y="3"/>
                    <a:pt x="8" y="4"/>
                    <a:pt x="6" y="6"/>
                  </a:cubicBezTo>
                  <a:cubicBezTo>
                    <a:pt x="4" y="7"/>
                    <a:pt x="1" y="8"/>
                    <a:pt x="1" y="8"/>
                  </a:cubicBezTo>
                  <a:cubicBezTo>
                    <a:pt x="0" y="9"/>
                    <a:pt x="1" y="9"/>
                    <a:pt x="0" y="9"/>
                  </a:cubicBezTo>
                </a:path>
              </a:pathLst>
            </a:custGeom>
            <a:noFill/>
            <a:ln w="6350" cap="rnd">
              <a:solidFill>
                <a:srgbClr val="FF6600"/>
              </a:solidFill>
              <a:prstDash val="solid"/>
              <a:round/>
              <a:headEnd/>
              <a:tailEnd/>
            </a:ln>
          </p:spPr>
          <p:txBody>
            <a:bodyPr/>
            <a:lstStyle/>
            <a:p>
              <a:endParaRPr lang="en-US"/>
            </a:p>
          </p:txBody>
        </p:sp>
        <p:sp>
          <p:nvSpPr>
            <p:cNvPr id="41090" name="Freeform 122"/>
            <p:cNvSpPr>
              <a:spLocks noChangeAspect="1"/>
            </p:cNvSpPr>
            <p:nvPr/>
          </p:nvSpPr>
          <p:spPr bwMode="auto">
            <a:xfrm>
              <a:off x="3782" y="1183"/>
              <a:ext cx="159" cy="239"/>
            </a:xfrm>
            <a:custGeom>
              <a:avLst/>
              <a:gdLst>
                <a:gd name="T0" fmla="*/ 103099 w 31"/>
                <a:gd name="T1" fmla="*/ 0 h 47"/>
                <a:gd name="T2" fmla="*/ 88655 w 31"/>
                <a:gd name="T3" fmla="*/ 71522 h 47"/>
                <a:gd name="T4" fmla="*/ 81629 w 31"/>
                <a:gd name="T5" fmla="*/ 84947 h 47"/>
                <a:gd name="T6" fmla="*/ 74740 w 31"/>
                <a:gd name="T7" fmla="*/ 94924 h 47"/>
                <a:gd name="T8" fmla="*/ 38724 w 31"/>
                <a:gd name="T9" fmla="*/ 115717 h 47"/>
                <a:gd name="T10" fmla="*/ 10391 w 31"/>
                <a:gd name="T11" fmla="*/ 115717 h 47"/>
                <a:gd name="T12" fmla="*/ 3498 w 31"/>
                <a:gd name="T13" fmla="*/ 112305 h 47"/>
                <a:gd name="T14" fmla="*/ 3498 w 31"/>
                <a:gd name="T15" fmla="*/ 156469 h 47"/>
                <a:gd name="T16" fmla="*/ 0 w 31"/>
                <a:gd name="T17" fmla="*/ 159754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7"/>
                <a:gd name="T29" fmla="*/ 31 w 3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7">
                  <a:moveTo>
                    <a:pt x="29" y="0"/>
                  </a:moveTo>
                  <a:cubicBezTo>
                    <a:pt x="31" y="7"/>
                    <a:pt x="29" y="16"/>
                    <a:pt x="25" y="21"/>
                  </a:cubicBezTo>
                  <a:cubicBezTo>
                    <a:pt x="24" y="24"/>
                    <a:pt x="25" y="23"/>
                    <a:pt x="23" y="25"/>
                  </a:cubicBezTo>
                  <a:cubicBezTo>
                    <a:pt x="23" y="26"/>
                    <a:pt x="22" y="27"/>
                    <a:pt x="21" y="28"/>
                  </a:cubicBezTo>
                  <a:cubicBezTo>
                    <a:pt x="18" y="32"/>
                    <a:pt x="16" y="34"/>
                    <a:pt x="11" y="34"/>
                  </a:cubicBezTo>
                  <a:cubicBezTo>
                    <a:pt x="8" y="34"/>
                    <a:pt x="6" y="34"/>
                    <a:pt x="3" y="34"/>
                  </a:cubicBezTo>
                  <a:cubicBezTo>
                    <a:pt x="2" y="34"/>
                    <a:pt x="1" y="33"/>
                    <a:pt x="1" y="33"/>
                  </a:cubicBezTo>
                  <a:cubicBezTo>
                    <a:pt x="3" y="37"/>
                    <a:pt x="5" y="43"/>
                    <a:pt x="1" y="46"/>
                  </a:cubicBezTo>
                  <a:cubicBezTo>
                    <a:pt x="0" y="47"/>
                    <a:pt x="1" y="47"/>
                    <a:pt x="0" y="47"/>
                  </a:cubicBezTo>
                </a:path>
              </a:pathLst>
            </a:custGeom>
            <a:noFill/>
            <a:ln w="6350" cap="rnd">
              <a:solidFill>
                <a:srgbClr val="FF6600"/>
              </a:solidFill>
              <a:prstDash val="solid"/>
              <a:round/>
              <a:headEnd/>
              <a:tailEnd/>
            </a:ln>
          </p:spPr>
          <p:txBody>
            <a:bodyPr/>
            <a:lstStyle/>
            <a:p>
              <a:endParaRPr lang="en-US"/>
            </a:p>
          </p:txBody>
        </p:sp>
        <p:sp>
          <p:nvSpPr>
            <p:cNvPr id="41091" name="Freeform 123"/>
            <p:cNvSpPr>
              <a:spLocks noChangeAspect="1"/>
            </p:cNvSpPr>
            <p:nvPr/>
          </p:nvSpPr>
          <p:spPr bwMode="auto">
            <a:xfrm>
              <a:off x="3758" y="1489"/>
              <a:ext cx="50" cy="49"/>
            </a:xfrm>
            <a:custGeom>
              <a:avLst/>
              <a:gdLst>
                <a:gd name="T0" fmla="*/ 6250 w 10"/>
                <a:gd name="T1" fmla="*/ 0 h 10"/>
                <a:gd name="T2" fmla="*/ 0 w 10"/>
                <a:gd name="T3" fmla="*/ 8595 h 10"/>
                <a:gd name="T4" fmla="*/ 9375 w 10"/>
                <a:gd name="T5" fmla="*/ 16709 h 10"/>
                <a:gd name="T6" fmla="*/ 31250 w 10"/>
                <a:gd name="T7" fmla="*/ 28234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2" y="0"/>
                  </a:moveTo>
                  <a:cubicBezTo>
                    <a:pt x="1" y="0"/>
                    <a:pt x="0" y="3"/>
                    <a:pt x="0" y="3"/>
                  </a:cubicBezTo>
                  <a:cubicBezTo>
                    <a:pt x="1" y="5"/>
                    <a:pt x="2" y="5"/>
                    <a:pt x="3" y="6"/>
                  </a:cubicBezTo>
                  <a:cubicBezTo>
                    <a:pt x="4" y="8"/>
                    <a:pt x="7" y="10"/>
                    <a:pt x="10" y="10"/>
                  </a:cubicBezTo>
                </a:path>
              </a:pathLst>
            </a:custGeom>
            <a:noFill/>
            <a:ln w="6350" cap="rnd">
              <a:solidFill>
                <a:srgbClr val="FF6600"/>
              </a:solidFill>
              <a:prstDash val="solid"/>
              <a:round/>
              <a:headEnd/>
              <a:tailEnd/>
            </a:ln>
          </p:spPr>
          <p:txBody>
            <a:bodyPr/>
            <a:lstStyle/>
            <a:p>
              <a:endParaRPr lang="en-US"/>
            </a:p>
          </p:txBody>
        </p:sp>
      </p:grpSp>
      <p:grpSp>
        <p:nvGrpSpPr>
          <p:cNvPr id="7" name="Group 56"/>
          <p:cNvGrpSpPr>
            <a:grpSpLocks noChangeAspect="1"/>
          </p:cNvGrpSpPr>
          <p:nvPr/>
        </p:nvGrpSpPr>
        <p:grpSpPr bwMode="auto">
          <a:xfrm>
            <a:off x="5048250" y="3043238"/>
            <a:ext cx="901700" cy="2105025"/>
            <a:chOff x="2261" y="721"/>
            <a:chExt cx="1232" cy="2874"/>
          </a:xfrm>
        </p:grpSpPr>
        <p:grpSp>
          <p:nvGrpSpPr>
            <p:cNvPr id="8" name="Group 47"/>
            <p:cNvGrpSpPr>
              <a:grpSpLocks noChangeAspect="1"/>
            </p:cNvGrpSpPr>
            <p:nvPr/>
          </p:nvGrpSpPr>
          <p:grpSpPr bwMode="auto">
            <a:xfrm>
              <a:off x="2378" y="768"/>
              <a:ext cx="1012" cy="2827"/>
              <a:chOff x="2378" y="768"/>
              <a:chExt cx="1012" cy="2827"/>
            </a:xfrm>
          </p:grpSpPr>
          <p:sp>
            <p:nvSpPr>
              <p:cNvPr id="40988" name="Freeform 19"/>
              <p:cNvSpPr>
                <a:spLocks noChangeAspect="1"/>
              </p:cNvSpPr>
              <p:nvPr/>
            </p:nvSpPr>
            <p:spPr bwMode="auto">
              <a:xfrm>
                <a:off x="2654" y="2306"/>
                <a:ext cx="69" cy="704"/>
              </a:xfrm>
              <a:custGeom>
                <a:avLst/>
                <a:gdLst>
                  <a:gd name="T0" fmla="*/ 138 w 41"/>
                  <a:gd name="T1" fmla="*/ 5774 h 416"/>
                  <a:gd name="T2" fmla="*/ 96 w 41"/>
                  <a:gd name="T3" fmla="*/ 5710 h 416"/>
                  <a:gd name="T4" fmla="*/ 96 w 41"/>
                  <a:gd name="T5" fmla="*/ 5710 h 416"/>
                  <a:gd name="T6" fmla="*/ 215 w 41"/>
                  <a:gd name="T7" fmla="*/ 5398 h 416"/>
                  <a:gd name="T8" fmla="*/ 215 w 41"/>
                  <a:gd name="T9" fmla="*/ 5398 h 416"/>
                  <a:gd name="T10" fmla="*/ 215 w 41"/>
                  <a:gd name="T11" fmla="*/ 5356 h 416"/>
                  <a:gd name="T12" fmla="*/ 215 w 41"/>
                  <a:gd name="T13" fmla="*/ 5356 h 416"/>
                  <a:gd name="T14" fmla="*/ 0 w 41"/>
                  <a:gd name="T15" fmla="*/ 4173 h 416"/>
                  <a:gd name="T16" fmla="*/ 0 w 41"/>
                  <a:gd name="T17" fmla="*/ 4173 h 416"/>
                  <a:gd name="T18" fmla="*/ 0 w 41"/>
                  <a:gd name="T19" fmla="*/ 4124 h 416"/>
                  <a:gd name="T20" fmla="*/ 0 w 41"/>
                  <a:gd name="T21" fmla="*/ 4124 h 416"/>
                  <a:gd name="T22" fmla="*/ 138 w 41"/>
                  <a:gd name="T23" fmla="*/ 3388 h 416"/>
                  <a:gd name="T24" fmla="*/ 138 w 41"/>
                  <a:gd name="T25" fmla="*/ 3388 h 416"/>
                  <a:gd name="T26" fmla="*/ 138 w 41"/>
                  <a:gd name="T27" fmla="*/ 3248 h 416"/>
                  <a:gd name="T28" fmla="*/ 138 w 41"/>
                  <a:gd name="T29" fmla="*/ 3248 h 416"/>
                  <a:gd name="T30" fmla="*/ 138 w 41"/>
                  <a:gd name="T31" fmla="*/ 2912 h 416"/>
                  <a:gd name="T32" fmla="*/ 138 w 41"/>
                  <a:gd name="T33" fmla="*/ 2912 h 416"/>
                  <a:gd name="T34" fmla="*/ 153 w 41"/>
                  <a:gd name="T35" fmla="*/ 2667 h 416"/>
                  <a:gd name="T36" fmla="*/ 153 w 41"/>
                  <a:gd name="T37" fmla="*/ 2667 h 416"/>
                  <a:gd name="T38" fmla="*/ 353 w 41"/>
                  <a:gd name="T39" fmla="*/ 1804 h 416"/>
                  <a:gd name="T40" fmla="*/ 353 w 41"/>
                  <a:gd name="T41" fmla="*/ 1804 h 416"/>
                  <a:gd name="T42" fmla="*/ 362 w 41"/>
                  <a:gd name="T43" fmla="*/ 1609 h 416"/>
                  <a:gd name="T44" fmla="*/ 362 w 41"/>
                  <a:gd name="T45" fmla="*/ 1609 h 416"/>
                  <a:gd name="T46" fmla="*/ 337 w 41"/>
                  <a:gd name="T47" fmla="*/ 922 h 416"/>
                  <a:gd name="T48" fmla="*/ 337 w 41"/>
                  <a:gd name="T49" fmla="*/ 922 h 416"/>
                  <a:gd name="T50" fmla="*/ 337 w 41"/>
                  <a:gd name="T51" fmla="*/ 778 h 416"/>
                  <a:gd name="T52" fmla="*/ 337 w 41"/>
                  <a:gd name="T53" fmla="*/ 778 h 416"/>
                  <a:gd name="T54" fmla="*/ 448 w 41"/>
                  <a:gd name="T55" fmla="*/ 58 h 416"/>
                  <a:gd name="T56" fmla="*/ 448 w 41"/>
                  <a:gd name="T57" fmla="*/ 58 h 416"/>
                  <a:gd name="T58" fmla="*/ 448 w 41"/>
                  <a:gd name="T59" fmla="*/ 58 h 416"/>
                  <a:gd name="T60" fmla="*/ 496 w 41"/>
                  <a:gd name="T61" fmla="*/ 0 h 416"/>
                  <a:gd name="T62" fmla="*/ 496 w 41"/>
                  <a:gd name="T63" fmla="*/ 0 h 416"/>
                  <a:gd name="T64" fmla="*/ 552 w 41"/>
                  <a:gd name="T65" fmla="*/ 69 h 416"/>
                  <a:gd name="T66" fmla="*/ 552 w 41"/>
                  <a:gd name="T67" fmla="*/ 69 h 416"/>
                  <a:gd name="T68" fmla="*/ 448 w 41"/>
                  <a:gd name="T69" fmla="*/ 778 h 416"/>
                  <a:gd name="T70" fmla="*/ 448 w 41"/>
                  <a:gd name="T71" fmla="*/ 778 h 416"/>
                  <a:gd name="T72" fmla="*/ 448 w 41"/>
                  <a:gd name="T73" fmla="*/ 922 h 416"/>
                  <a:gd name="T74" fmla="*/ 448 w 41"/>
                  <a:gd name="T75" fmla="*/ 922 h 416"/>
                  <a:gd name="T76" fmla="*/ 473 w 41"/>
                  <a:gd name="T77" fmla="*/ 1609 h 416"/>
                  <a:gd name="T78" fmla="*/ 473 w 41"/>
                  <a:gd name="T79" fmla="*/ 1609 h 416"/>
                  <a:gd name="T80" fmla="*/ 459 w 41"/>
                  <a:gd name="T81" fmla="*/ 1821 h 416"/>
                  <a:gd name="T82" fmla="*/ 459 w 41"/>
                  <a:gd name="T83" fmla="*/ 1821 h 416"/>
                  <a:gd name="T84" fmla="*/ 257 w 41"/>
                  <a:gd name="T85" fmla="*/ 2681 h 416"/>
                  <a:gd name="T86" fmla="*/ 257 w 41"/>
                  <a:gd name="T87" fmla="*/ 2681 h 416"/>
                  <a:gd name="T88" fmla="*/ 232 w 41"/>
                  <a:gd name="T89" fmla="*/ 2912 h 416"/>
                  <a:gd name="T90" fmla="*/ 232 w 41"/>
                  <a:gd name="T91" fmla="*/ 2912 h 416"/>
                  <a:gd name="T92" fmla="*/ 237 w 41"/>
                  <a:gd name="T93" fmla="*/ 3248 h 416"/>
                  <a:gd name="T94" fmla="*/ 237 w 41"/>
                  <a:gd name="T95" fmla="*/ 3248 h 416"/>
                  <a:gd name="T96" fmla="*/ 237 w 41"/>
                  <a:gd name="T97" fmla="*/ 3388 h 416"/>
                  <a:gd name="T98" fmla="*/ 237 w 41"/>
                  <a:gd name="T99" fmla="*/ 3388 h 416"/>
                  <a:gd name="T100" fmla="*/ 104 w 41"/>
                  <a:gd name="T101" fmla="*/ 4124 h 416"/>
                  <a:gd name="T102" fmla="*/ 104 w 41"/>
                  <a:gd name="T103" fmla="*/ 4124 h 416"/>
                  <a:gd name="T104" fmla="*/ 104 w 41"/>
                  <a:gd name="T105" fmla="*/ 4166 h 416"/>
                  <a:gd name="T106" fmla="*/ 104 w 41"/>
                  <a:gd name="T107" fmla="*/ 4166 h 416"/>
                  <a:gd name="T108" fmla="*/ 320 w 41"/>
                  <a:gd name="T109" fmla="*/ 5356 h 416"/>
                  <a:gd name="T110" fmla="*/ 320 w 41"/>
                  <a:gd name="T111" fmla="*/ 5356 h 416"/>
                  <a:gd name="T112" fmla="*/ 320 w 41"/>
                  <a:gd name="T113" fmla="*/ 5398 h 416"/>
                  <a:gd name="T114" fmla="*/ 320 w 41"/>
                  <a:gd name="T115" fmla="*/ 5398 h 416"/>
                  <a:gd name="T116" fmla="*/ 200 w 41"/>
                  <a:gd name="T117" fmla="*/ 5747 h 416"/>
                  <a:gd name="T118" fmla="*/ 200 w 41"/>
                  <a:gd name="T119" fmla="*/ 5747 h 416"/>
                  <a:gd name="T120" fmla="*/ 153 w 41"/>
                  <a:gd name="T121" fmla="*/ 5774 h 416"/>
                  <a:gd name="T122" fmla="*/ 153 w 41"/>
                  <a:gd name="T123" fmla="*/ 5774 h 416"/>
                  <a:gd name="T124" fmla="*/ 138 w 41"/>
                  <a:gd name="T125" fmla="*/ 5774 h 4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
                  <a:gd name="T190" fmla="*/ 0 h 416"/>
                  <a:gd name="T191" fmla="*/ 41 w 41"/>
                  <a:gd name="T192" fmla="*/ 416 h 4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 h="416">
                    <a:moveTo>
                      <a:pt x="10" y="416"/>
                    </a:moveTo>
                    <a:cubicBezTo>
                      <a:pt x="8" y="415"/>
                      <a:pt x="7" y="413"/>
                      <a:pt x="7" y="411"/>
                    </a:cubicBezTo>
                    <a:cubicBezTo>
                      <a:pt x="7" y="411"/>
                      <a:pt x="7" y="411"/>
                      <a:pt x="7" y="411"/>
                    </a:cubicBezTo>
                    <a:cubicBezTo>
                      <a:pt x="11" y="403"/>
                      <a:pt x="16" y="404"/>
                      <a:pt x="16" y="389"/>
                    </a:cubicBezTo>
                    <a:cubicBezTo>
                      <a:pt x="16" y="389"/>
                      <a:pt x="16" y="389"/>
                      <a:pt x="16" y="389"/>
                    </a:cubicBezTo>
                    <a:cubicBezTo>
                      <a:pt x="16" y="388"/>
                      <a:pt x="16" y="387"/>
                      <a:pt x="16" y="386"/>
                    </a:cubicBezTo>
                    <a:cubicBezTo>
                      <a:pt x="16" y="386"/>
                      <a:pt x="16" y="386"/>
                      <a:pt x="16" y="386"/>
                    </a:cubicBezTo>
                    <a:cubicBezTo>
                      <a:pt x="15" y="369"/>
                      <a:pt x="1" y="325"/>
                      <a:pt x="0" y="301"/>
                    </a:cubicBezTo>
                    <a:cubicBezTo>
                      <a:pt x="0" y="301"/>
                      <a:pt x="0" y="301"/>
                      <a:pt x="0" y="301"/>
                    </a:cubicBezTo>
                    <a:cubicBezTo>
                      <a:pt x="0" y="299"/>
                      <a:pt x="0" y="298"/>
                      <a:pt x="0" y="297"/>
                    </a:cubicBezTo>
                    <a:cubicBezTo>
                      <a:pt x="0" y="297"/>
                      <a:pt x="0" y="297"/>
                      <a:pt x="0" y="297"/>
                    </a:cubicBezTo>
                    <a:cubicBezTo>
                      <a:pt x="0" y="274"/>
                      <a:pt x="9" y="260"/>
                      <a:pt x="10" y="244"/>
                    </a:cubicBezTo>
                    <a:cubicBezTo>
                      <a:pt x="10" y="244"/>
                      <a:pt x="10" y="244"/>
                      <a:pt x="10" y="244"/>
                    </a:cubicBezTo>
                    <a:cubicBezTo>
                      <a:pt x="10" y="240"/>
                      <a:pt x="10" y="237"/>
                      <a:pt x="10" y="234"/>
                    </a:cubicBezTo>
                    <a:cubicBezTo>
                      <a:pt x="10" y="234"/>
                      <a:pt x="10" y="234"/>
                      <a:pt x="10" y="234"/>
                    </a:cubicBezTo>
                    <a:cubicBezTo>
                      <a:pt x="10" y="226"/>
                      <a:pt x="10" y="218"/>
                      <a:pt x="10" y="210"/>
                    </a:cubicBezTo>
                    <a:cubicBezTo>
                      <a:pt x="10" y="210"/>
                      <a:pt x="10" y="210"/>
                      <a:pt x="10" y="210"/>
                    </a:cubicBezTo>
                    <a:cubicBezTo>
                      <a:pt x="10" y="204"/>
                      <a:pt x="10" y="198"/>
                      <a:pt x="11" y="192"/>
                    </a:cubicBezTo>
                    <a:cubicBezTo>
                      <a:pt x="11" y="192"/>
                      <a:pt x="11" y="192"/>
                      <a:pt x="11" y="192"/>
                    </a:cubicBezTo>
                    <a:cubicBezTo>
                      <a:pt x="14" y="172"/>
                      <a:pt x="24" y="151"/>
                      <a:pt x="26" y="130"/>
                    </a:cubicBezTo>
                    <a:cubicBezTo>
                      <a:pt x="26" y="130"/>
                      <a:pt x="26" y="130"/>
                      <a:pt x="26" y="130"/>
                    </a:cubicBezTo>
                    <a:cubicBezTo>
                      <a:pt x="27" y="125"/>
                      <a:pt x="27" y="121"/>
                      <a:pt x="27" y="116"/>
                    </a:cubicBezTo>
                    <a:cubicBezTo>
                      <a:pt x="27" y="116"/>
                      <a:pt x="27" y="116"/>
                      <a:pt x="27" y="116"/>
                    </a:cubicBezTo>
                    <a:cubicBezTo>
                      <a:pt x="27" y="100"/>
                      <a:pt x="25" y="83"/>
                      <a:pt x="25" y="66"/>
                    </a:cubicBezTo>
                    <a:cubicBezTo>
                      <a:pt x="25" y="66"/>
                      <a:pt x="25" y="66"/>
                      <a:pt x="25" y="66"/>
                    </a:cubicBezTo>
                    <a:cubicBezTo>
                      <a:pt x="25" y="63"/>
                      <a:pt x="25" y="59"/>
                      <a:pt x="25" y="56"/>
                    </a:cubicBezTo>
                    <a:cubicBezTo>
                      <a:pt x="25" y="56"/>
                      <a:pt x="25" y="56"/>
                      <a:pt x="25" y="56"/>
                    </a:cubicBezTo>
                    <a:cubicBezTo>
                      <a:pt x="26" y="39"/>
                      <a:pt x="30" y="21"/>
                      <a:pt x="33" y="4"/>
                    </a:cubicBezTo>
                    <a:cubicBezTo>
                      <a:pt x="33" y="4"/>
                      <a:pt x="33" y="4"/>
                      <a:pt x="33" y="4"/>
                    </a:cubicBezTo>
                    <a:cubicBezTo>
                      <a:pt x="33" y="4"/>
                      <a:pt x="33" y="4"/>
                      <a:pt x="33" y="4"/>
                    </a:cubicBezTo>
                    <a:cubicBezTo>
                      <a:pt x="33" y="1"/>
                      <a:pt x="35" y="0"/>
                      <a:pt x="37" y="0"/>
                    </a:cubicBezTo>
                    <a:cubicBezTo>
                      <a:pt x="37" y="0"/>
                      <a:pt x="37" y="0"/>
                      <a:pt x="37" y="0"/>
                    </a:cubicBezTo>
                    <a:cubicBezTo>
                      <a:pt x="39" y="1"/>
                      <a:pt x="41" y="3"/>
                      <a:pt x="41" y="5"/>
                    </a:cubicBezTo>
                    <a:cubicBezTo>
                      <a:pt x="41" y="5"/>
                      <a:pt x="41" y="5"/>
                      <a:pt x="41" y="5"/>
                    </a:cubicBezTo>
                    <a:cubicBezTo>
                      <a:pt x="38" y="22"/>
                      <a:pt x="34" y="40"/>
                      <a:pt x="33" y="56"/>
                    </a:cubicBezTo>
                    <a:cubicBezTo>
                      <a:pt x="33" y="56"/>
                      <a:pt x="33" y="56"/>
                      <a:pt x="33" y="56"/>
                    </a:cubicBezTo>
                    <a:cubicBezTo>
                      <a:pt x="33" y="60"/>
                      <a:pt x="33" y="63"/>
                      <a:pt x="33" y="66"/>
                    </a:cubicBezTo>
                    <a:cubicBezTo>
                      <a:pt x="33" y="66"/>
                      <a:pt x="33" y="66"/>
                      <a:pt x="33" y="66"/>
                    </a:cubicBezTo>
                    <a:cubicBezTo>
                      <a:pt x="33" y="83"/>
                      <a:pt x="35" y="100"/>
                      <a:pt x="35" y="116"/>
                    </a:cubicBezTo>
                    <a:cubicBezTo>
                      <a:pt x="35" y="116"/>
                      <a:pt x="35" y="116"/>
                      <a:pt x="35" y="116"/>
                    </a:cubicBezTo>
                    <a:cubicBezTo>
                      <a:pt x="35" y="121"/>
                      <a:pt x="35" y="126"/>
                      <a:pt x="34" y="131"/>
                    </a:cubicBezTo>
                    <a:cubicBezTo>
                      <a:pt x="34" y="131"/>
                      <a:pt x="34" y="131"/>
                      <a:pt x="34" y="131"/>
                    </a:cubicBezTo>
                    <a:cubicBezTo>
                      <a:pt x="32" y="154"/>
                      <a:pt x="22" y="175"/>
                      <a:pt x="19" y="193"/>
                    </a:cubicBezTo>
                    <a:cubicBezTo>
                      <a:pt x="19" y="193"/>
                      <a:pt x="19" y="193"/>
                      <a:pt x="19" y="193"/>
                    </a:cubicBezTo>
                    <a:cubicBezTo>
                      <a:pt x="18" y="199"/>
                      <a:pt x="17" y="205"/>
                      <a:pt x="17" y="210"/>
                    </a:cubicBezTo>
                    <a:cubicBezTo>
                      <a:pt x="17" y="210"/>
                      <a:pt x="17" y="210"/>
                      <a:pt x="17" y="210"/>
                    </a:cubicBezTo>
                    <a:cubicBezTo>
                      <a:pt x="17" y="218"/>
                      <a:pt x="18" y="226"/>
                      <a:pt x="18" y="234"/>
                    </a:cubicBezTo>
                    <a:cubicBezTo>
                      <a:pt x="18" y="234"/>
                      <a:pt x="18" y="234"/>
                      <a:pt x="18" y="234"/>
                    </a:cubicBezTo>
                    <a:cubicBezTo>
                      <a:pt x="18" y="237"/>
                      <a:pt x="18" y="241"/>
                      <a:pt x="18" y="244"/>
                    </a:cubicBezTo>
                    <a:cubicBezTo>
                      <a:pt x="18" y="244"/>
                      <a:pt x="18" y="244"/>
                      <a:pt x="18" y="244"/>
                    </a:cubicBezTo>
                    <a:cubicBezTo>
                      <a:pt x="16" y="263"/>
                      <a:pt x="8" y="277"/>
                      <a:pt x="8" y="297"/>
                    </a:cubicBezTo>
                    <a:cubicBezTo>
                      <a:pt x="8" y="297"/>
                      <a:pt x="8" y="297"/>
                      <a:pt x="8" y="297"/>
                    </a:cubicBezTo>
                    <a:cubicBezTo>
                      <a:pt x="8" y="298"/>
                      <a:pt x="8" y="299"/>
                      <a:pt x="8" y="300"/>
                    </a:cubicBezTo>
                    <a:cubicBezTo>
                      <a:pt x="8" y="300"/>
                      <a:pt x="8" y="300"/>
                      <a:pt x="8" y="300"/>
                    </a:cubicBezTo>
                    <a:cubicBezTo>
                      <a:pt x="9" y="323"/>
                      <a:pt x="23" y="366"/>
                      <a:pt x="24" y="386"/>
                    </a:cubicBezTo>
                    <a:cubicBezTo>
                      <a:pt x="24" y="386"/>
                      <a:pt x="24" y="386"/>
                      <a:pt x="24" y="386"/>
                    </a:cubicBezTo>
                    <a:cubicBezTo>
                      <a:pt x="24" y="387"/>
                      <a:pt x="24" y="388"/>
                      <a:pt x="24" y="389"/>
                    </a:cubicBezTo>
                    <a:cubicBezTo>
                      <a:pt x="24" y="389"/>
                      <a:pt x="24" y="389"/>
                      <a:pt x="24" y="389"/>
                    </a:cubicBezTo>
                    <a:cubicBezTo>
                      <a:pt x="24" y="406"/>
                      <a:pt x="15" y="411"/>
                      <a:pt x="15" y="414"/>
                    </a:cubicBezTo>
                    <a:cubicBezTo>
                      <a:pt x="15" y="414"/>
                      <a:pt x="15" y="414"/>
                      <a:pt x="15" y="414"/>
                    </a:cubicBezTo>
                    <a:cubicBezTo>
                      <a:pt x="14" y="415"/>
                      <a:pt x="13" y="416"/>
                      <a:pt x="11" y="416"/>
                    </a:cubicBezTo>
                    <a:cubicBezTo>
                      <a:pt x="11" y="416"/>
                      <a:pt x="11" y="416"/>
                      <a:pt x="11" y="416"/>
                    </a:cubicBezTo>
                    <a:cubicBezTo>
                      <a:pt x="11" y="416"/>
                      <a:pt x="10" y="416"/>
                      <a:pt x="10" y="416"/>
                    </a:cubicBezTo>
                    <a:close/>
                  </a:path>
                </a:pathLst>
              </a:custGeom>
              <a:solidFill>
                <a:srgbClr val="FF0000"/>
              </a:solidFill>
              <a:ln w="9525">
                <a:noFill/>
                <a:round/>
                <a:headEnd/>
                <a:tailEnd/>
              </a:ln>
            </p:spPr>
            <p:txBody>
              <a:bodyPr/>
              <a:lstStyle/>
              <a:p>
                <a:endParaRPr lang="en-US"/>
              </a:p>
            </p:txBody>
          </p:sp>
          <p:sp>
            <p:nvSpPr>
              <p:cNvPr id="40989" name="Freeform 28"/>
              <p:cNvSpPr>
                <a:spLocks noChangeAspect="1"/>
              </p:cNvSpPr>
              <p:nvPr/>
            </p:nvSpPr>
            <p:spPr bwMode="auto">
              <a:xfrm>
                <a:off x="2970" y="1725"/>
                <a:ext cx="81" cy="1264"/>
              </a:xfrm>
              <a:custGeom>
                <a:avLst/>
                <a:gdLst>
                  <a:gd name="T0" fmla="*/ 316 w 48"/>
                  <a:gd name="T1" fmla="*/ 10318 h 747"/>
                  <a:gd name="T2" fmla="*/ 236 w 48"/>
                  <a:gd name="T3" fmla="*/ 10044 h 747"/>
                  <a:gd name="T4" fmla="*/ 236 w 48"/>
                  <a:gd name="T5" fmla="*/ 10044 h 747"/>
                  <a:gd name="T6" fmla="*/ 245 w 48"/>
                  <a:gd name="T7" fmla="*/ 9946 h 747"/>
                  <a:gd name="T8" fmla="*/ 245 w 48"/>
                  <a:gd name="T9" fmla="*/ 9946 h 747"/>
                  <a:gd name="T10" fmla="*/ 552 w 48"/>
                  <a:gd name="T11" fmla="*/ 9039 h 747"/>
                  <a:gd name="T12" fmla="*/ 552 w 48"/>
                  <a:gd name="T13" fmla="*/ 9039 h 747"/>
                  <a:gd name="T14" fmla="*/ 552 w 48"/>
                  <a:gd name="T15" fmla="*/ 9036 h 747"/>
                  <a:gd name="T16" fmla="*/ 552 w 48"/>
                  <a:gd name="T17" fmla="*/ 9036 h 747"/>
                  <a:gd name="T18" fmla="*/ 223 w 48"/>
                  <a:gd name="T19" fmla="*/ 7413 h 747"/>
                  <a:gd name="T20" fmla="*/ 223 w 48"/>
                  <a:gd name="T21" fmla="*/ 7413 h 747"/>
                  <a:gd name="T22" fmla="*/ 83 w 48"/>
                  <a:gd name="T23" fmla="*/ 5650 h 747"/>
                  <a:gd name="T24" fmla="*/ 83 w 48"/>
                  <a:gd name="T25" fmla="*/ 5650 h 747"/>
                  <a:gd name="T26" fmla="*/ 41 w 48"/>
                  <a:gd name="T27" fmla="*/ 4592 h 747"/>
                  <a:gd name="T28" fmla="*/ 41 w 48"/>
                  <a:gd name="T29" fmla="*/ 4592 h 747"/>
                  <a:gd name="T30" fmla="*/ 0 w 48"/>
                  <a:gd name="T31" fmla="*/ 3044 h 747"/>
                  <a:gd name="T32" fmla="*/ 0 w 48"/>
                  <a:gd name="T33" fmla="*/ 3044 h 747"/>
                  <a:gd name="T34" fmla="*/ 0 w 48"/>
                  <a:gd name="T35" fmla="*/ 2631 h 747"/>
                  <a:gd name="T36" fmla="*/ 0 w 48"/>
                  <a:gd name="T37" fmla="*/ 2631 h 747"/>
                  <a:gd name="T38" fmla="*/ 162 w 48"/>
                  <a:gd name="T39" fmla="*/ 58 h 747"/>
                  <a:gd name="T40" fmla="*/ 162 w 48"/>
                  <a:gd name="T41" fmla="*/ 58 h 747"/>
                  <a:gd name="T42" fmla="*/ 223 w 48"/>
                  <a:gd name="T43" fmla="*/ 0 h 747"/>
                  <a:gd name="T44" fmla="*/ 223 w 48"/>
                  <a:gd name="T45" fmla="*/ 0 h 747"/>
                  <a:gd name="T46" fmla="*/ 273 w 48"/>
                  <a:gd name="T47" fmla="*/ 58 h 747"/>
                  <a:gd name="T48" fmla="*/ 273 w 48"/>
                  <a:gd name="T49" fmla="*/ 58 h 747"/>
                  <a:gd name="T50" fmla="*/ 116 w 48"/>
                  <a:gd name="T51" fmla="*/ 2631 h 747"/>
                  <a:gd name="T52" fmla="*/ 116 w 48"/>
                  <a:gd name="T53" fmla="*/ 2631 h 747"/>
                  <a:gd name="T54" fmla="*/ 116 w 48"/>
                  <a:gd name="T55" fmla="*/ 3044 h 747"/>
                  <a:gd name="T56" fmla="*/ 116 w 48"/>
                  <a:gd name="T57" fmla="*/ 3044 h 747"/>
                  <a:gd name="T58" fmla="*/ 154 w 48"/>
                  <a:gd name="T59" fmla="*/ 4592 h 747"/>
                  <a:gd name="T60" fmla="*/ 154 w 48"/>
                  <a:gd name="T61" fmla="*/ 4592 h 747"/>
                  <a:gd name="T62" fmla="*/ 196 w 48"/>
                  <a:gd name="T63" fmla="*/ 5650 h 747"/>
                  <a:gd name="T64" fmla="*/ 196 w 48"/>
                  <a:gd name="T65" fmla="*/ 5650 h 747"/>
                  <a:gd name="T66" fmla="*/ 331 w 48"/>
                  <a:gd name="T67" fmla="*/ 7393 h 747"/>
                  <a:gd name="T68" fmla="*/ 331 w 48"/>
                  <a:gd name="T69" fmla="*/ 7393 h 747"/>
                  <a:gd name="T70" fmla="*/ 658 w 48"/>
                  <a:gd name="T71" fmla="*/ 9036 h 747"/>
                  <a:gd name="T72" fmla="*/ 658 w 48"/>
                  <a:gd name="T73" fmla="*/ 9036 h 747"/>
                  <a:gd name="T74" fmla="*/ 658 w 48"/>
                  <a:gd name="T75" fmla="*/ 9039 h 747"/>
                  <a:gd name="T76" fmla="*/ 658 w 48"/>
                  <a:gd name="T77" fmla="*/ 9039 h 747"/>
                  <a:gd name="T78" fmla="*/ 356 w 48"/>
                  <a:gd name="T79" fmla="*/ 9961 h 747"/>
                  <a:gd name="T80" fmla="*/ 356 w 48"/>
                  <a:gd name="T81" fmla="*/ 9961 h 747"/>
                  <a:gd name="T82" fmla="*/ 341 w 48"/>
                  <a:gd name="T83" fmla="*/ 10044 h 747"/>
                  <a:gd name="T84" fmla="*/ 341 w 48"/>
                  <a:gd name="T85" fmla="*/ 10044 h 747"/>
                  <a:gd name="T86" fmla="*/ 424 w 48"/>
                  <a:gd name="T87" fmla="*/ 10296 h 747"/>
                  <a:gd name="T88" fmla="*/ 424 w 48"/>
                  <a:gd name="T89" fmla="*/ 10296 h 747"/>
                  <a:gd name="T90" fmla="*/ 378 w 48"/>
                  <a:gd name="T91" fmla="*/ 10362 h 747"/>
                  <a:gd name="T92" fmla="*/ 378 w 48"/>
                  <a:gd name="T93" fmla="*/ 10362 h 747"/>
                  <a:gd name="T94" fmla="*/ 376 w 48"/>
                  <a:gd name="T95" fmla="*/ 10362 h 747"/>
                  <a:gd name="T96" fmla="*/ 376 w 48"/>
                  <a:gd name="T97" fmla="*/ 10362 h 747"/>
                  <a:gd name="T98" fmla="*/ 316 w 48"/>
                  <a:gd name="T99" fmla="*/ 10318 h 7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747"/>
                  <a:gd name="T152" fmla="*/ 48 w 48"/>
                  <a:gd name="T153" fmla="*/ 747 h 7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747">
                    <a:moveTo>
                      <a:pt x="23" y="744"/>
                    </a:moveTo>
                    <a:cubicBezTo>
                      <a:pt x="23" y="741"/>
                      <a:pt x="18" y="735"/>
                      <a:pt x="17" y="724"/>
                    </a:cubicBezTo>
                    <a:cubicBezTo>
                      <a:pt x="17" y="724"/>
                      <a:pt x="17" y="724"/>
                      <a:pt x="17" y="724"/>
                    </a:cubicBezTo>
                    <a:cubicBezTo>
                      <a:pt x="17" y="722"/>
                      <a:pt x="18" y="719"/>
                      <a:pt x="18" y="717"/>
                    </a:cubicBezTo>
                    <a:cubicBezTo>
                      <a:pt x="18" y="717"/>
                      <a:pt x="18" y="717"/>
                      <a:pt x="18" y="717"/>
                    </a:cubicBezTo>
                    <a:cubicBezTo>
                      <a:pt x="21" y="699"/>
                      <a:pt x="40" y="680"/>
                      <a:pt x="40" y="652"/>
                    </a:cubicBezTo>
                    <a:cubicBezTo>
                      <a:pt x="40" y="652"/>
                      <a:pt x="40" y="652"/>
                      <a:pt x="40" y="652"/>
                    </a:cubicBezTo>
                    <a:cubicBezTo>
                      <a:pt x="40" y="652"/>
                      <a:pt x="40" y="652"/>
                      <a:pt x="40" y="651"/>
                    </a:cubicBezTo>
                    <a:cubicBezTo>
                      <a:pt x="40" y="651"/>
                      <a:pt x="40" y="651"/>
                      <a:pt x="40" y="651"/>
                    </a:cubicBezTo>
                    <a:cubicBezTo>
                      <a:pt x="39" y="622"/>
                      <a:pt x="21" y="575"/>
                      <a:pt x="16" y="534"/>
                    </a:cubicBezTo>
                    <a:cubicBezTo>
                      <a:pt x="16" y="534"/>
                      <a:pt x="16" y="534"/>
                      <a:pt x="16" y="534"/>
                    </a:cubicBezTo>
                    <a:cubicBezTo>
                      <a:pt x="10" y="493"/>
                      <a:pt x="9" y="464"/>
                      <a:pt x="6" y="407"/>
                    </a:cubicBezTo>
                    <a:cubicBezTo>
                      <a:pt x="6" y="407"/>
                      <a:pt x="6" y="407"/>
                      <a:pt x="6" y="407"/>
                    </a:cubicBezTo>
                    <a:cubicBezTo>
                      <a:pt x="5" y="385"/>
                      <a:pt x="4" y="359"/>
                      <a:pt x="3" y="331"/>
                    </a:cubicBezTo>
                    <a:cubicBezTo>
                      <a:pt x="3" y="331"/>
                      <a:pt x="3" y="331"/>
                      <a:pt x="3" y="331"/>
                    </a:cubicBezTo>
                    <a:cubicBezTo>
                      <a:pt x="1" y="296"/>
                      <a:pt x="0" y="257"/>
                      <a:pt x="0" y="219"/>
                    </a:cubicBezTo>
                    <a:cubicBezTo>
                      <a:pt x="0" y="219"/>
                      <a:pt x="0" y="219"/>
                      <a:pt x="0" y="219"/>
                    </a:cubicBezTo>
                    <a:cubicBezTo>
                      <a:pt x="0" y="209"/>
                      <a:pt x="0" y="200"/>
                      <a:pt x="0" y="190"/>
                    </a:cubicBezTo>
                    <a:cubicBezTo>
                      <a:pt x="0" y="190"/>
                      <a:pt x="0" y="190"/>
                      <a:pt x="0" y="190"/>
                    </a:cubicBezTo>
                    <a:cubicBezTo>
                      <a:pt x="1" y="135"/>
                      <a:pt x="8" y="61"/>
                      <a:pt x="12" y="4"/>
                    </a:cubicBezTo>
                    <a:cubicBezTo>
                      <a:pt x="12" y="4"/>
                      <a:pt x="12" y="4"/>
                      <a:pt x="12" y="4"/>
                    </a:cubicBezTo>
                    <a:cubicBezTo>
                      <a:pt x="12" y="2"/>
                      <a:pt x="14" y="0"/>
                      <a:pt x="16" y="0"/>
                    </a:cubicBezTo>
                    <a:cubicBezTo>
                      <a:pt x="16" y="0"/>
                      <a:pt x="16" y="0"/>
                      <a:pt x="16" y="0"/>
                    </a:cubicBezTo>
                    <a:cubicBezTo>
                      <a:pt x="18" y="0"/>
                      <a:pt x="20" y="2"/>
                      <a:pt x="20" y="4"/>
                    </a:cubicBezTo>
                    <a:cubicBezTo>
                      <a:pt x="20" y="4"/>
                      <a:pt x="20" y="4"/>
                      <a:pt x="20" y="4"/>
                    </a:cubicBezTo>
                    <a:cubicBezTo>
                      <a:pt x="16" y="61"/>
                      <a:pt x="9" y="136"/>
                      <a:pt x="8" y="190"/>
                    </a:cubicBezTo>
                    <a:cubicBezTo>
                      <a:pt x="8" y="190"/>
                      <a:pt x="8" y="190"/>
                      <a:pt x="8" y="190"/>
                    </a:cubicBezTo>
                    <a:cubicBezTo>
                      <a:pt x="8" y="200"/>
                      <a:pt x="8" y="209"/>
                      <a:pt x="8" y="219"/>
                    </a:cubicBezTo>
                    <a:cubicBezTo>
                      <a:pt x="8" y="219"/>
                      <a:pt x="8" y="219"/>
                      <a:pt x="8" y="219"/>
                    </a:cubicBezTo>
                    <a:cubicBezTo>
                      <a:pt x="8" y="257"/>
                      <a:pt x="9" y="296"/>
                      <a:pt x="11" y="331"/>
                    </a:cubicBezTo>
                    <a:cubicBezTo>
                      <a:pt x="11" y="331"/>
                      <a:pt x="11" y="331"/>
                      <a:pt x="11" y="331"/>
                    </a:cubicBezTo>
                    <a:cubicBezTo>
                      <a:pt x="12" y="359"/>
                      <a:pt x="13" y="385"/>
                      <a:pt x="14" y="407"/>
                    </a:cubicBezTo>
                    <a:cubicBezTo>
                      <a:pt x="14" y="407"/>
                      <a:pt x="14" y="407"/>
                      <a:pt x="14" y="407"/>
                    </a:cubicBezTo>
                    <a:cubicBezTo>
                      <a:pt x="17" y="464"/>
                      <a:pt x="18" y="492"/>
                      <a:pt x="24" y="533"/>
                    </a:cubicBezTo>
                    <a:cubicBezTo>
                      <a:pt x="24" y="533"/>
                      <a:pt x="24" y="533"/>
                      <a:pt x="24" y="533"/>
                    </a:cubicBezTo>
                    <a:cubicBezTo>
                      <a:pt x="29" y="572"/>
                      <a:pt x="47" y="619"/>
                      <a:pt x="48" y="651"/>
                    </a:cubicBezTo>
                    <a:cubicBezTo>
                      <a:pt x="48" y="651"/>
                      <a:pt x="48" y="651"/>
                      <a:pt x="48" y="651"/>
                    </a:cubicBezTo>
                    <a:cubicBezTo>
                      <a:pt x="48" y="651"/>
                      <a:pt x="48" y="652"/>
                      <a:pt x="48" y="652"/>
                    </a:cubicBezTo>
                    <a:cubicBezTo>
                      <a:pt x="48" y="652"/>
                      <a:pt x="48" y="652"/>
                      <a:pt x="48" y="652"/>
                    </a:cubicBezTo>
                    <a:cubicBezTo>
                      <a:pt x="47" y="684"/>
                      <a:pt x="28" y="705"/>
                      <a:pt x="26" y="718"/>
                    </a:cubicBezTo>
                    <a:cubicBezTo>
                      <a:pt x="26" y="718"/>
                      <a:pt x="26" y="718"/>
                      <a:pt x="26" y="718"/>
                    </a:cubicBezTo>
                    <a:cubicBezTo>
                      <a:pt x="26" y="720"/>
                      <a:pt x="25" y="722"/>
                      <a:pt x="25" y="724"/>
                    </a:cubicBezTo>
                    <a:cubicBezTo>
                      <a:pt x="25" y="724"/>
                      <a:pt x="25" y="724"/>
                      <a:pt x="25" y="724"/>
                    </a:cubicBezTo>
                    <a:cubicBezTo>
                      <a:pt x="25" y="733"/>
                      <a:pt x="29" y="736"/>
                      <a:pt x="31" y="742"/>
                    </a:cubicBezTo>
                    <a:cubicBezTo>
                      <a:pt x="31" y="742"/>
                      <a:pt x="31" y="742"/>
                      <a:pt x="31" y="742"/>
                    </a:cubicBezTo>
                    <a:cubicBezTo>
                      <a:pt x="31" y="745"/>
                      <a:pt x="30" y="747"/>
                      <a:pt x="28" y="747"/>
                    </a:cubicBezTo>
                    <a:cubicBezTo>
                      <a:pt x="28" y="747"/>
                      <a:pt x="28" y="747"/>
                      <a:pt x="28" y="747"/>
                    </a:cubicBezTo>
                    <a:cubicBezTo>
                      <a:pt x="28" y="747"/>
                      <a:pt x="27" y="747"/>
                      <a:pt x="27" y="747"/>
                    </a:cubicBezTo>
                    <a:cubicBezTo>
                      <a:pt x="27" y="747"/>
                      <a:pt x="27" y="747"/>
                      <a:pt x="27" y="747"/>
                    </a:cubicBezTo>
                    <a:cubicBezTo>
                      <a:pt x="25" y="747"/>
                      <a:pt x="24" y="746"/>
                      <a:pt x="23" y="744"/>
                    </a:cubicBezTo>
                    <a:close/>
                  </a:path>
                </a:pathLst>
              </a:custGeom>
              <a:solidFill>
                <a:srgbClr val="FF0000"/>
              </a:solidFill>
              <a:ln w="9525">
                <a:noFill/>
                <a:round/>
                <a:headEnd/>
                <a:tailEnd/>
              </a:ln>
            </p:spPr>
            <p:txBody>
              <a:bodyPr/>
              <a:lstStyle/>
              <a:p>
                <a:endParaRPr lang="en-US"/>
              </a:p>
            </p:txBody>
          </p:sp>
          <p:sp>
            <p:nvSpPr>
              <p:cNvPr id="40990" name="Freeform 29"/>
              <p:cNvSpPr>
                <a:spLocks noChangeAspect="1"/>
              </p:cNvSpPr>
              <p:nvPr/>
            </p:nvSpPr>
            <p:spPr bwMode="auto">
              <a:xfrm>
                <a:off x="3063" y="2336"/>
                <a:ext cx="201" cy="658"/>
              </a:xfrm>
              <a:custGeom>
                <a:avLst/>
                <a:gdLst>
                  <a:gd name="T0" fmla="*/ 1581 w 119"/>
                  <a:gd name="T1" fmla="*/ 981 h 389"/>
                  <a:gd name="T2" fmla="*/ 1638 w 119"/>
                  <a:gd name="T3" fmla="*/ 624 h 389"/>
                  <a:gd name="T4" fmla="*/ 1610 w 119"/>
                  <a:gd name="T5" fmla="*/ 595 h 389"/>
                  <a:gd name="T6" fmla="*/ 1581 w 119"/>
                  <a:gd name="T7" fmla="*/ 624 h 389"/>
                  <a:gd name="T8" fmla="*/ 1581 w 119"/>
                  <a:gd name="T9" fmla="*/ 624 h 389"/>
                  <a:gd name="T10" fmla="*/ 1537 w 119"/>
                  <a:gd name="T11" fmla="*/ 959 h 389"/>
                  <a:gd name="T12" fmla="*/ 1301 w 119"/>
                  <a:gd name="T13" fmla="*/ 1341 h 389"/>
                  <a:gd name="T14" fmla="*/ 1171 w 119"/>
                  <a:gd name="T15" fmla="*/ 721 h 389"/>
                  <a:gd name="T16" fmla="*/ 1171 w 119"/>
                  <a:gd name="T17" fmla="*/ 475 h 389"/>
                  <a:gd name="T18" fmla="*/ 1171 w 119"/>
                  <a:gd name="T19" fmla="*/ 24 h 389"/>
                  <a:gd name="T20" fmla="*/ 1138 w 119"/>
                  <a:gd name="T21" fmla="*/ 0 h 389"/>
                  <a:gd name="T22" fmla="*/ 1113 w 119"/>
                  <a:gd name="T23" fmla="*/ 24 h 389"/>
                  <a:gd name="T24" fmla="*/ 1113 w 119"/>
                  <a:gd name="T25" fmla="*/ 475 h 389"/>
                  <a:gd name="T26" fmla="*/ 1113 w 119"/>
                  <a:gd name="T27" fmla="*/ 721 h 389"/>
                  <a:gd name="T28" fmla="*/ 1263 w 119"/>
                  <a:gd name="T29" fmla="*/ 1385 h 389"/>
                  <a:gd name="T30" fmla="*/ 1498 w 119"/>
                  <a:gd name="T31" fmla="*/ 2661 h 389"/>
                  <a:gd name="T32" fmla="*/ 1498 w 119"/>
                  <a:gd name="T33" fmla="*/ 2798 h 389"/>
                  <a:gd name="T34" fmla="*/ 1002 w 119"/>
                  <a:gd name="T35" fmla="*/ 4418 h 389"/>
                  <a:gd name="T36" fmla="*/ 24 w 119"/>
                  <a:gd name="T37" fmla="*/ 5328 h 389"/>
                  <a:gd name="T38" fmla="*/ 0 w 119"/>
                  <a:gd name="T39" fmla="*/ 5374 h 389"/>
                  <a:gd name="T40" fmla="*/ 24 w 119"/>
                  <a:gd name="T41" fmla="*/ 5387 h 389"/>
                  <a:gd name="T42" fmla="*/ 41 w 119"/>
                  <a:gd name="T43" fmla="*/ 5387 h 389"/>
                  <a:gd name="T44" fmla="*/ 41 w 119"/>
                  <a:gd name="T45" fmla="*/ 5387 h 389"/>
                  <a:gd name="T46" fmla="*/ 1061 w 119"/>
                  <a:gd name="T47" fmla="*/ 4444 h 389"/>
                  <a:gd name="T48" fmla="*/ 1557 w 119"/>
                  <a:gd name="T49" fmla="*/ 2798 h 389"/>
                  <a:gd name="T50" fmla="*/ 1557 w 119"/>
                  <a:gd name="T51" fmla="*/ 2661 h 389"/>
                  <a:gd name="T52" fmla="*/ 1334 w 119"/>
                  <a:gd name="T53" fmla="*/ 1423 h 389"/>
                  <a:gd name="T54" fmla="*/ 1334 w 119"/>
                  <a:gd name="T55" fmla="*/ 1423 h 389"/>
                  <a:gd name="T56" fmla="*/ 1581 w 119"/>
                  <a:gd name="T57" fmla="*/ 981 h 3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389"/>
                  <a:gd name="T89" fmla="*/ 119 w 119"/>
                  <a:gd name="T90" fmla="*/ 389 h 3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389">
                    <a:moveTo>
                      <a:pt x="115" y="71"/>
                    </a:moveTo>
                    <a:cubicBezTo>
                      <a:pt x="119" y="61"/>
                      <a:pt x="118" y="49"/>
                      <a:pt x="119" y="45"/>
                    </a:cubicBezTo>
                    <a:cubicBezTo>
                      <a:pt x="119" y="44"/>
                      <a:pt x="118" y="43"/>
                      <a:pt x="117" y="43"/>
                    </a:cubicBezTo>
                    <a:cubicBezTo>
                      <a:pt x="116" y="43"/>
                      <a:pt x="115" y="44"/>
                      <a:pt x="115" y="45"/>
                    </a:cubicBezTo>
                    <a:cubicBezTo>
                      <a:pt x="115" y="45"/>
                      <a:pt x="115" y="45"/>
                      <a:pt x="115" y="45"/>
                    </a:cubicBezTo>
                    <a:cubicBezTo>
                      <a:pt x="114" y="49"/>
                      <a:pt x="115" y="60"/>
                      <a:pt x="112" y="69"/>
                    </a:cubicBezTo>
                    <a:cubicBezTo>
                      <a:pt x="109" y="77"/>
                      <a:pt x="100" y="90"/>
                      <a:pt x="95" y="97"/>
                    </a:cubicBezTo>
                    <a:cubicBezTo>
                      <a:pt x="91" y="74"/>
                      <a:pt x="87" y="67"/>
                      <a:pt x="85" y="52"/>
                    </a:cubicBezTo>
                    <a:cubicBezTo>
                      <a:pt x="85" y="46"/>
                      <a:pt x="85" y="40"/>
                      <a:pt x="85" y="34"/>
                    </a:cubicBezTo>
                    <a:cubicBezTo>
                      <a:pt x="85" y="22"/>
                      <a:pt x="85" y="9"/>
                      <a:pt x="85" y="2"/>
                    </a:cubicBezTo>
                    <a:cubicBezTo>
                      <a:pt x="85" y="1"/>
                      <a:pt x="85" y="0"/>
                      <a:pt x="83" y="0"/>
                    </a:cubicBezTo>
                    <a:cubicBezTo>
                      <a:pt x="82" y="0"/>
                      <a:pt x="81" y="1"/>
                      <a:pt x="81" y="2"/>
                    </a:cubicBezTo>
                    <a:cubicBezTo>
                      <a:pt x="81" y="9"/>
                      <a:pt x="81" y="22"/>
                      <a:pt x="81" y="34"/>
                    </a:cubicBezTo>
                    <a:cubicBezTo>
                      <a:pt x="81" y="40"/>
                      <a:pt x="81" y="47"/>
                      <a:pt x="81" y="52"/>
                    </a:cubicBezTo>
                    <a:cubicBezTo>
                      <a:pt x="83" y="69"/>
                      <a:pt x="88" y="76"/>
                      <a:pt x="92" y="100"/>
                    </a:cubicBezTo>
                    <a:cubicBezTo>
                      <a:pt x="96" y="124"/>
                      <a:pt x="109" y="159"/>
                      <a:pt x="109" y="192"/>
                    </a:cubicBezTo>
                    <a:cubicBezTo>
                      <a:pt x="109" y="196"/>
                      <a:pt x="109" y="199"/>
                      <a:pt x="109" y="202"/>
                    </a:cubicBezTo>
                    <a:cubicBezTo>
                      <a:pt x="106" y="238"/>
                      <a:pt x="91" y="289"/>
                      <a:pt x="73" y="319"/>
                    </a:cubicBezTo>
                    <a:cubicBezTo>
                      <a:pt x="56" y="350"/>
                      <a:pt x="14" y="382"/>
                      <a:pt x="2" y="385"/>
                    </a:cubicBezTo>
                    <a:cubicBezTo>
                      <a:pt x="0" y="385"/>
                      <a:pt x="0" y="387"/>
                      <a:pt x="0" y="388"/>
                    </a:cubicBezTo>
                    <a:cubicBezTo>
                      <a:pt x="0" y="389"/>
                      <a:pt x="1" y="389"/>
                      <a:pt x="2" y="389"/>
                    </a:cubicBezTo>
                    <a:cubicBezTo>
                      <a:pt x="2" y="389"/>
                      <a:pt x="2" y="389"/>
                      <a:pt x="3" y="389"/>
                    </a:cubicBezTo>
                    <a:cubicBezTo>
                      <a:pt x="3" y="389"/>
                      <a:pt x="3" y="389"/>
                      <a:pt x="3" y="389"/>
                    </a:cubicBezTo>
                    <a:cubicBezTo>
                      <a:pt x="18" y="385"/>
                      <a:pt x="58" y="353"/>
                      <a:pt x="77" y="321"/>
                    </a:cubicBezTo>
                    <a:cubicBezTo>
                      <a:pt x="95" y="290"/>
                      <a:pt x="110" y="239"/>
                      <a:pt x="113" y="202"/>
                    </a:cubicBezTo>
                    <a:cubicBezTo>
                      <a:pt x="113" y="199"/>
                      <a:pt x="113" y="196"/>
                      <a:pt x="113" y="192"/>
                    </a:cubicBezTo>
                    <a:cubicBezTo>
                      <a:pt x="113" y="160"/>
                      <a:pt x="101" y="126"/>
                      <a:pt x="97" y="103"/>
                    </a:cubicBezTo>
                    <a:cubicBezTo>
                      <a:pt x="97" y="103"/>
                      <a:pt x="97" y="103"/>
                      <a:pt x="97" y="103"/>
                    </a:cubicBezTo>
                    <a:cubicBezTo>
                      <a:pt x="101" y="96"/>
                      <a:pt x="112" y="81"/>
                      <a:pt x="115" y="71"/>
                    </a:cubicBezTo>
                    <a:close/>
                  </a:path>
                </a:pathLst>
              </a:custGeom>
              <a:solidFill>
                <a:srgbClr val="FF0000"/>
              </a:solidFill>
              <a:ln w="9525">
                <a:noFill/>
                <a:round/>
                <a:headEnd/>
                <a:tailEnd/>
              </a:ln>
            </p:spPr>
            <p:txBody>
              <a:bodyPr/>
              <a:lstStyle/>
              <a:p>
                <a:endParaRPr lang="en-US"/>
              </a:p>
            </p:txBody>
          </p:sp>
          <p:sp>
            <p:nvSpPr>
              <p:cNvPr id="40991" name="Freeform 30"/>
              <p:cNvSpPr>
                <a:spLocks noChangeAspect="1"/>
              </p:cNvSpPr>
              <p:nvPr/>
            </p:nvSpPr>
            <p:spPr bwMode="auto">
              <a:xfrm>
                <a:off x="2478" y="2316"/>
                <a:ext cx="147" cy="677"/>
              </a:xfrm>
              <a:custGeom>
                <a:avLst/>
                <a:gdLst>
                  <a:gd name="T0" fmla="*/ 1183 w 87"/>
                  <a:gd name="T1" fmla="*/ 5511 h 400"/>
                  <a:gd name="T2" fmla="*/ 580 w 87"/>
                  <a:gd name="T3" fmla="*/ 4775 h 400"/>
                  <a:gd name="T4" fmla="*/ 117 w 87"/>
                  <a:gd name="T5" fmla="*/ 3414 h 400"/>
                  <a:gd name="T6" fmla="*/ 57 w 87"/>
                  <a:gd name="T7" fmla="*/ 2735 h 400"/>
                  <a:gd name="T8" fmla="*/ 96 w 87"/>
                  <a:gd name="T9" fmla="*/ 2100 h 400"/>
                  <a:gd name="T10" fmla="*/ 154 w 87"/>
                  <a:gd name="T11" fmla="*/ 1804 h 400"/>
                  <a:gd name="T12" fmla="*/ 154 w 87"/>
                  <a:gd name="T13" fmla="*/ 1791 h 400"/>
                  <a:gd name="T14" fmla="*/ 154 w 87"/>
                  <a:gd name="T15" fmla="*/ 1791 h 400"/>
                  <a:gd name="T16" fmla="*/ 357 w 87"/>
                  <a:gd name="T17" fmla="*/ 1126 h 400"/>
                  <a:gd name="T18" fmla="*/ 580 w 87"/>
                  <a:gd name="T19" fmla="*/ 567 h 400"/>
                  <a:gd name="T20" fmla="*/ 659 w 87"/>
                  <a:gd name="T21" fmla="*/ 24 h 400"/>
                  <a:gd name="T22" fmla="*/ 637 w 87"/>
                  <a:gd name="T23" fmla="*/ 0 h 400"/>
                  <a:gd name="T24" fmla="*/ 603 w 87"/>
                  <a:gd name="T25" fmla="*/ 24 h 400"/>
                  <a:gd name="T26" fmla="*/ 520 w 87"/>
                  <a:gd name="T27" fmla="*/ 559 h 400"/>
                  <a:gd name="T28" fmla="*/ 302 w 87"/>
                  <a:gd name="T29" fmla="*/ 1100 h 400"/>
                  <a:gd name="T30" fmla="*/ 203 w 87"/>
                  <a:gd name="T31" fmla="*/ 1386 h 400"/>
                  <a:gd name="T32" fmla="*/ 237 w 87"/>
                  <a:gd name="T33" fmla="*/ 1126 h 400"/>
                  <a:gd name="T34" fmla="*/ 154 w 87"/>
                  <a:gd name="T35" fmla="*/ 460 h 400"/>
                  <a:gd name="T36" fmla="*/ 120 w 87"/>
                  <a:gd name="T37" fmla="*/ 427 h 400"/>
                  <a:gd name="T38" fmla="*/ 96 w 87"/>
                  <a:gd name="T39" fmla="*/ 460 h 400"/>
                  <a:gd name="T40" fmla="*/ 179 w 87"/>
                  <a:gd name="T41" fmla="*/ 1126 h 400"/>
                  <a:gd name="T42" fmla="*/ 96 w 87"/>
                  <a:gd name="T43" fmla="*/ 1779 h 400"/>
                  <a:gd name="T44" fmla="*/ 41 w 87"/>
                  <a:gd name="T45" fmla="*/ 2085 h 400"/>
                  <a:gd name="T46" fmla="*/ 0 w 87"/>
                  <a:gd name="T47" fmla="*/ 2735 h 400"/>
                  <a:gd name="T48" fmla="*/ 57 w 87"/>
                  <a:gd name="T49" fmla="*/ 3429 h 400"/>
                  <a:gd name="T50" fmla="*/ 520 w 87"/>
                  <a:gd name="T51" fmla="*/ 4810 h 400"/>
                  <a:gd name="T52" fmla="*/ 1142 w 87"/>
                  <a:gd name="T53" fmla="*/ 5538 h 400"/>
                  <a:gd name="T54" fmla="*/ 1173 w 87"/>
                  <a:gd name="T55" fmla="*/ 5556 h 400"/>
                  <a:gd name="T56" fmla="*/ 1183 w 87"/>
                  <a:gd name="T57" fmla="*/ 5556 h 400"/>
                  <a:gd name="T58" fmla="*/ 1183 w 87"/>
                  <a:gd name="T59" fmla="*/ 5511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400"/>
                  <a:gd name="T92" fmla="*/ 87 w 87"/>
                  <a:gd name="T93" fmla="*/ 400 h 4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400">
                    <a:moveTo>
                      <a:pt x="86" y="397"/>
                    </a:moveTo>
                    <a:cubicBezTo>
                      <a:pt x="77" y="386"/>
                      <a:pt x="54" y="369"/>
                      <a:pt x="42" y="344"/>
                    </a:cubicBezTo>
                    <a:cubicBezTo>
                      <a:pt x="29" y="319"/>
                      <a:pt x="14" y="278"/>
                      <a:pt x="8" y="246"/>
                    </a:cubicBezTo>
                    <a:cubicBezTo>
                      <a:pt x="5" y="230"/>
                      <a:pt x="4" y="213"/>
                      <a:pt x="4" y="197"/>
                    </a:cubicBezTo>
                    <a:cubicBezTo>
                      <a:pt x="4" y="180"/>
                      <a:pt x="5" y="165"/>
                      <a:pt x="7" y="151"/>
                    </a:cubicBezTo>
                    <a:cubicBezTo>
                      <a:pt x="8" y="144"/>
                      <a:pt x="9" y="137"/>
                      <a:pt x="11" y="130"/>
                    </a:cubicBezTo>
                    <a:cubicBezTo>
                      <a:pt x="11" y="130"/>
                      <a:pt x="11" y="130"/>
                      <a:pt x="11" y="129"/>
                    </a:cubicBezTo>
                    <a:cubicBezTo>
                      <a:pt x="11" y="129"/>
                      <a:pt x="11" y="129"/>
                      <a:pt x="11" y="129"/>
                    </a:cubicBezTo>
                    <a:cubicBezTo>
                      <a:pt x="15" y="110"/>
                      <a:pt x="22" y="94"/>
                      <a:pt x="26" y="81"/>
                    </a:cubicBezTo>
                    <a:cubicBezTo>
                      <a:pt x="32" y="62"/>
                      <a:pt x="38" y="54"/>
                      <a:pt x="42" y="41"/>
                    </a:cubicBezTo>
                    <a:cubicBezTo>
                      <a:pt x="45" y="27"/>
                      <a:pt x="47" y="9"/>
                      <a:pt x="48" y="2"/>
                    </a:cubicBezTo>
                    <a:cubicBezTo>
                      <a:pt x="48" y="1"/>
                      <a:pt x="47" y="0"/>
                      <a:pt x="46" y="0"/>
                    </a:cubicBezTo>
                    <a:cubicBezTo>
                      <a:pt x="45" y="0"/>
                      <a:pt x="44" y="1"/>
                      <a:pt x="44" y="2"/>
                    </a:cubicBezTo>
                    <a:cubicBezTo>
                      <a:pt x="43" y="8"/>
                      <a:pt x="41" y="27"/>
                      <a:pt x="38" y="40"/>
                    </a:cubicBezTo>
                    <a:cubicBezTo>
                      <a:pt x="35" y="52"/>
                      <a:pt x="29" y="61"/>
                      <a:pt x="22" y="79"/>
                    </a:cubicBezTo>
                    <a:cubicBezTo>
                      <a:pt x="20" y="86"/>
                      <a:pt x="18" y="93"/>
                      <a:pt x="15" y="100"/>
                    </a:cubicBezTo>
                    <a:cubicBezTo>
                      <a:pt x="16" y="94"/>
                      <a:pt x="17" y="87"/>
                      <a:pt x="17" y="81"/>
                    </a:cubicBezTo>
                    <a:cubicBezTo>
                      <a:pt x="17" y="65"/>
                      <a:pt x="12" y="41"/>
                      <a:pt x="11" y="33"/>
                    </a:cubicBezTo>
                    <a:cubicBezTo>
                      <a:pt x="11" y="32"/>
                      <a:pt x="10" y="31"/>
                      <a:pt x="9" y="31"/>
                    </a:cubicBezTo>
                    <a:cubicBezTo>
                      <a:pt x="7" y="31"/>
                      <a:pt x="7" y="32"/>
                      <a:pt x="7" y="33"/>
                    </a:cubicBezTo>
                    <a:cubicBezTo>
                      <a:pt x="8" y="41"/>
                      <a:pt x="13" y="65"/>
                      <a:pt x="13" y="81"/>
                    </a:cubicBezTo>
                    <a:cubicBezTo>
                      <a:pt x="13" y="96"/>
                      <a:pt x="8" y="117"/>
                      <a:pt x="7" y="128"/>
                    </a:cubicBezTo>
                    <a:cubicBezTo>
                      <a:pt x="5" y="135"/>
                      <a:pt x="4" y="143"/>
                      <a:pt x="3" y="150"/>
                    </a:cubicBezTo>
                    <a:cubicBezTo>
                      <a:pt x="1" y="164"/>
                      <a:pt x="0" y="180"/>
                      <a:pt x="0" y="197"/>
                    </a:cubicBezTo>
                    <a:cubicBezTo>
                      <a:pt x="0" y="213"/>
                      <a:pt x="1" y="231"/>
                      <a:pt x="4" y="247"/>
                    </a:cubicBezTo>
                    <a:cubicBezTo>
                      <a:pt x="10" y="280"/>
                      <a:pt x="25" y="321"/>
                      <a:pt x="38" y="346"/>
                    </a:cubicBezTo>
                    <a:cubicBezTo>
                      <a:pt x="51" y="372"/>
                      <a:pt x="74" y="389"/>
                      <a:pt x="83" y="399"/>
                    </a:cubicBezTo>
                    <a:cubicBezTo>
                      <a:pt x="84" y="400"/>
                      <a:pt x="84" y="400"/>
                      <a:pt x="85" y="400"/>
                    </a:cubicBezTo>
                    <a:cubicBezTo>
                      <a:pt x="85" y="400"/>
                      <a:pt x="86" y="400"/>
                      <a:pt x="86" y="400"/>
                    </a:cubicBezTo>
                    <a:cubicBezTo>
                      <a:pt x="87" y="399"/>
                      <a:pt x="87" y="398"/>
                      <a:pt x="86" y="397"/>
                    </a:cubicBezTo>
                    <a:close/>
                  </a:path>
                </a:pathLst>
              </a:custGeom>
              <a:solidFill>
                <a:srgbClr val="FF0000"/>
              </a:solidFill>
              <a:ln w="9525">
                <a:noFill/>
                <a:round/>
                <a:headEnd/>
                <a:tailEnd/>
              </a:ln>
            </p:spPr>
            <p:txBody>
              <a:bodyPr/>
              <a:lstStyle/>
              <a:p>
                <a:endParaRPr lang="en-US"/>
              </a:p>
            </p:txBody>
          </p:sp>
          <p:sp>
            <p:nvSpPr>
              <p:cNvPr id="40992" name="Freeform 32"/>
              <p:cNvSpPr>
                <a:spLocks noChangeAspect="1"/>
              </p:cNvSpPr>
              <p:nvPr/>
            </p:nvSpPr>
            <p:spPr bwMode="auto">
              <a:xfrm>
                <a:off x="2608" y="2885"/>
                <a:ext cx="63" cy="676"/>
              </a:xfrm>
              <a:custGeom>
                <a:avLst/>
                <a:gdLst>
                  <a:gd name="T0" fmla="*/ 409 w 37"/>
                  <a:gd name="T1" fmla="*/ 0 h 400"/>
                  <a:gd name="T2" fmla="*/ 128 w 37"/>
                  <a:gd name="T3" fmla="*/ 1225 h 400"/>
                  <a:gd name="T4" fmla="*/ 26 w 37"/>
                  <a:gd name="T5" fmla="*/ 2777 h 400"/>
                  <a:gd name="T6" fmla="*/ 26 w 37"/>
                  <a:gd name="T7" fmla="*/ 5513 h 400"/>
                  <a:gd name="T8" fmla="*/ 240 w 37"/>
                  <a:gd name="T9" fmla="*/ 5498 h 400"/>
                  <a:gd name="T10" fmla="*/ 240 w 37"/>
                  <a:gd name="T11" fmla="*/ 4022 h 400"/>
                  <a:gd name="T12" fmla="*/ 371 w 37"/>
                  <a:gd name="T13" fmla="*/ 1442 h 400"/>
                  <a:gd name="T14" fmla="*/ 528 w 37"/>
                  <a:gd name="T15" fmla="*/ 414 h 400"/>
                  <a:gd name="T16" fmla="*/ 409 w 37"/>
                  <a:gd name="T17" fmla="*/ 0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400"/>
                  <a:gd name="T29" fmla="*/ 37 w 37"/>
                  <a:gd name="T30" fmla="*/ 400 h 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400">
                    <a:moveTo>
                      <a:pt x="29" y="0"/>
                    </a:moveTo>
                    <a:cubicBezTo>
                      <a:pt x="25" y="10"/>
                      <a:pt x="14" y="56"/>
                      <a:pt x="9" y="89"/>
                    </a:cubicBezTo>
                    <a:cubicBezTo>
                      <a:pt x="5" y="123"/>
                      <a:pt x="3" y="150"/>
                      <a:pt x="2" y="201"/>
                    </a:cubicBezTo>
                    <a:cubicBezTo>
                      <a:pt x="1" y="253"/>
                      <a:pt x="0" y="367"/>
                      <a:pt x="2" y="400"/>
                    </a:cubicBezTo>
                    <a:cubicBezTo>
                      <a:pt x="17" y="399"/>
                      <a:pt x="17" y="399"/>
                      <a:pt x="17" y="399"/>
                    </a:cubicBezTo>
                    <a:cubicBezTo>
                      <a:pt x="19" y="381"/>
                      <a:pt x="15" y="341"/>
                      <a:pt x="17" y="292"/>
                    </a:cubicBezTo>
                    <a:cubicBezTo>
                      <a:pt x="18" y="243"/>
                      <a:pt x="23" y="149"/>
                      <a:pt x="26" y="105"/>
                    </a:cubicBezTo>
                    <a:cubicBezTo>
                      <a:pt x="30" y="62"/>
                      <a:pt x="37" y="48"/>
                      <a:pt x="37" y="30"/>
                    </a:cubicBezTo>
                    <a:cubicBezTo>
                      <a:pt x="29" y="0"/>
                      <a:pt x="29" y="0"/>
                      <a:pt x="29" y="0"/>
                    </a:cubicBezTo>
                    <a:close/>
                  </a:path>
                </a:pathLst>
              </a:custGeom>
              <a:noFill/>
              <a:ln w="6350" cap="rnd">
                <a:solidFill>
                  <a:srgbClr val="FF0000"/>
                </a:solidFill>
                <a:prstDash val="solid"/>
                <a:round/>
                <a:headEnd/>
                <a:tailEnd/>
              </a:ln>
            </p:spPr>
            <p:txBody>
              <a:bodyPr/>
              <a:lstStyle/>
              <a:p>
                <a:endParaRPr lang="en-US"/>
              </a:p>
            </p:txBody>
          </p:sp>
          <p:sp>
            <p:nvSpPr>
              <p:cNvPr id="40993" name="Freeform 33"/>
              <p:cNvSpPr>
                <a:spLocks noChangeAspect="1"/>
              </p:cNvSpPr>
              <p:nvPr/>
            </p:nvSpPr>
            <p:spPr bwMode="auto">
              <a:xfrm>
                <a:off x="3020" y="2889"/>
                <a:ext cx="48" cy="699"/>
              </a:xfrm>
              <a:custGeom>
                <a:avLst/>
                <a:gdLst>
                  <a:gd name="T0" fmla="*/ 15 w 28"/>
                  <a:gd name="T1" fmla="*/ 359 h 413"/>
                  <a:gd name="T2" fmla="*/ 86 w 28"/>
                  <a:gd name="T3" fmla="*/ 1017 h 413"/>
                  <a:gd name="T4" fmla="*/ 132 w 28"/>
                  <a:gd name="T5" fmla="*/ 2226 h 413"/>
                  <a:gd name="T6" fmla="*/ 120 w 28"/>
                  <a:gd name="T7" fmla="*/ 4067 h 413"/>
                  <a:gd name="T8" fmla="*/ 231 w 28"/>
                  <a:gd name="T9" fmla="*/ 5734 h 413"/>
                  <a:gd name="T10" fmla="*/ 396 w 28"/>
                  <a:gd name="T11" fmla="*/ 5734 h 413"/>
                  <a:gd name="T12" fmla="*/ 338 w 28"/>
                  <a:gd name="T13" fmla="*/ 3913 h 413"/>
                  <a:gd name="T14" fmla="*/ 374 w 28"/>
                  <a:gd name="T15" fmla="*/ 1804 h 413"/>
                  <a:gd name="T16" fmla="*/ 353 w 28"/>
                  <a:gd name="T17" fmla="*/ 902 h 413"/>
                  <a:gd name="T18" fmla="*/ 206 w 28"/>
                  <a:gd name="T19" fmla="*/ 0 h 413"/>
                  <a:gd name="T20" fmla="*/ 15 w 28"/>
                  <a:gd name="T21" fmla="*/ 359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413"/>
                  <a:gd name="T35" fmla="*/ 28 w 28"/>
                  <a:gd name="T36" fmla="*/ 413 h 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413">
                    <a:moveTo>
                      <a:pt x="1" y="26"/>
                    </a:moveTo>
                    <a:cubicBezTo>
                      <a:pt x="0" y="38"/>
                      <a:pt x="5" y="51"/>
                      <a:pt x="6" y="73"/>
                    </a:cubicBezTo>
                    <a:cubicBezTo>
                      <a:pt x="7" y="95"/>
                      <a:pt x="9" y="123"/>
                      <a:pt x="9" y="160"/>
                    </a:cubicBezTo>
                    <a:cubicBezTo>
                      <a:pt x="9" y="196"/>
                      <a:pt x="7" y="251"/>
                      <a:pt x="8" y="293"/>
                    </a:cubicBezTo>
                    <a:cubicBezTo>
                      <a:pt x="9" y="335"/>
                      <a:pt x="13" y="393"/>
                      <a:pt x="16" y="413"/>
                    </a:cubicBezTo>
                    <a:cubicBezTo>
                      <a:pt x="27" y="413"/>
                      <a:pt x="27" y="413"/>
                      <a:pt x="27" y="413"/>
                    </a:cubicBezTo>
                    <a:cubicBezTo>
                      <a:pt x="28" y="391"/>
                      <a:pt x="24" y="329"/>
                      <a:pt x="23" y="282"/>
                    </a:cubicBezTo>
                    <a:cubicBezTo>
                      <a:pt x="23" y="235"/>
                      <a:pt x="25" y="166"/>
                      <a:pt x="25" y="130"/>
                    </a:cubicBezTo>
                    <a:cubicBezTo>
                      <a:pt x="25" y="94"/>
                      <a:pt x="26" y="86"/>
                      <a:pt x="24" y="65"/>
                    </a:cubicBezTo>
                    <a:cubicBezTo>
                      <a:pt x="22" y="43"/>
                      <a:pt x="18" y="6"/>
                      <a:pt x="14" y="0"/>
                    </a:cubicBezTo>
                    <a:cubicBezTo>
                      <a:pt x="1" y="26"/>
                      <a:pt x="1" y="26"/>
                      <a:pt x="1" y="26"/>
                    </a:cubicBezTo>
                    <a:close/>
                  </a:path>
                </a:pathLst>
              </a:custGeom>
              <a:noFill/>
              <a:ln w="6350" cap="rnd">
                <a:solidFill>
                  <a:srgbClr val="FF0000"/>
                </a:solidFill>
                <a:prstDash val="solid"/>
                <a:round/>
                <a:headEnd/>
                <a:tailEnd/>
              </a:ln>
            </p:spPr>
            <p:txBody>
              <a:bodyPr/>
              <a:lstStyle/>
              <a:p>
                <a:endParaRPr lang="en-US"/>
              </a:p>
            </p:txBody>
          </p:sp>
          <p:sp>
            <p:nvSpPr>
              <p:cNvPr id="40994" name="Freeform 36"/>
              <p:cNvSpPr>
                <a:spLocks noChangeAspect="1"/>
              </p:cNvSpPr>
              <p:nvPr/>
            </p:nvSpPr>
            <p:spPr bwMode="auto">
              <a:xfrm>
                <a:off x="2417" y="2885"/>
                <a:ext cx="254" cy="679"/>
              </a:xfrm>
              <a:custGeom>
                <a:avLst/>
                <a:gdLst>
                  <a:gd name="T0" fmla="*/ 1703 w 150"/>
                  <a:gd name="T1" fmla="*/ 1218 h 402"/>
                  <a:gd name="T2" fmla="*/ 1612 w 150"/>
                  <a:gd name="T3" fmla="*/ 2189 h 402"/>
                  <a:gd name="T4" fmla="*/ 1267 w 150"/>
                  <a:gd name="T5" fmla="*/ 2410 h 402"/>
                  <a:gd name="T6" fmla="*/ 1126 w 150"/>
                  <a:gd name="T7" fmla="*/ 2419 h 402"/>
                  <a:gd name="T8" fmla="*/ 708 w 150"/>
                  <a:gd name="T9" fmla="*/ 2410 h 402"/>
                  <a:gd name="T10" fmla="*/ 603 w 150"/>
                  <a:gd name="T11" fmla="*/ 2410 h 402"/>
                  <a:gd name="T12" fmla="*/ 203 w 150"/>
                  <a:gd name="T13" fmla="*/ 2637 h 402"/>
                  <a:gd name="T14" fmla="*/ 0 w 150"/>
                  <a:gd name="T15" fmla="*/ 3050 h 402"/>
                  <a:gd name="T16" fmla="*/ 0 w 150"/>
                  <a:gd name="T17" fmla="*/ 3069 h 402"/>
                  <a:gd name="T18" fmla="*/ 261 w 150"/>
                  <a:gd name="T19" fmla="*/ 3412 h 402"/>
                  <a:gd name="T20" fmla="*/ 295 w 150"/>
                  <a:gd name="T21" fmla="*/ 3427 h 402"/>
                  <a:gd name="T22" fmla="*/ 306 w 150"/>
                  <a:gd name="T23" fmla="*/ 3412 h 402"/>
                  <a:gd name="T24" fmla="*/ 306 w 150"/>
                  <a:gd name="T25" fmla="*/ 3370 h 402"/>
                  <a:gd name="T26" fmla="*/ 58 w 150"/>
                  <a:gd name="T27" fmla="*/ 3069 h 402"/>
                  <a:gd name="T28" fmla="*/ 58 w 150"/>
                  <a:gd name="T29" fmla="*/ 3050 h 402"/>
                  <a:gd name="T30" fmla="*/ 247 w 150"/>
                  <a:gd name="T31" fmla="*/ 2679 h 402"/>
                  <a:gd name="T32" fmla="*/ 616 w 150"/>
                  <a:gd name="T33" fmla="*/ 2456 h 402"/>
                  <a:gd name="T34" fmla="*/ 708 w 150"/>
                  <a:gd name="T35" fmla="*/ 2456 h 402"/>
                  <a:gd name="T36" fmla="*/ 1030 w 150"/>
                  <a:gd name="T37" fmla="*/ 2471 h 402"/>
                  <a:gd name="T38" fmla="*/ 1087 w 150"/>
                  <a:gd name="T39" fmla="*/ 2657 h 402"/>
                  <a:gd name="T40" fmla="*/ 1058 w 150"/>
                  <a:gd name="T41" fmla="*/ 2775 h 402"/>
                  <a:gd name="T42" fmla="*/ 567 w 150"/>
                  <a:gd name="T43" fmla="*/ 3735 h 402"/>
                  <a:gd name="T44" fmla="*/ 295 w 150"/>
                  <a:gd name="T45" fmla="*/ 4645 h 402"/>
                  <a:gd name="T46" fmla="*/ 281 w 150"/>
                  <a:gd name="T47" fmla="*/ 4951 h 402"/>
                  <a:gd name="T48" fmla="*/ 295 w 150"/>
                  <a:gd name="T49" fmla="*/ 5432 h 402"/>
                  <a:gd name="T50" fmla="*/ 322 w 150"/>
                  <a:gd name="T51" fmla="*/ 5461 h 402"/>
                  <a:gd name="T52" fmla="*/ 344 w 150"/>
                  <a:gd name="T53" fmla="*/ 5432 h 402"/>
                  <a:gd name="T54" fmla="*/ 335 w 150"/>
                  <a:gd name="T55" fmla="*/ 4951 h 402"/>
                  <a:gd name="T56" fmla="*/ 344 w 150"/>
                  <a:gd name="T57" fmla="*/ 4665 h 402"/>
                  <a:gd name="T58" fmla="*/ 625 w 150"/>
                  <a:gd name="T59" fmla="*/ 3768 h 402"/>
                  <a:gd name="T60" fmla="*/ 1113 w 150"/>
                  <a:gd name="T61" fmla="*/ 2790 h 402"/>
                  <a:gd name="T62" fmla="*/ 1141 w 150"/>
                  <a:gd name="T63" fmla="*/ 2657 h 402"/>
                  <a:gd name="T64" fmla="*/ 1087 w 150"/>
                  <a:gd name="T65" fmla="*/ 2471 h 402"/>
                  <a:gd name="T66" fmla="*/ 1126 w 150"/>
                  <a:gd name="T67" fmla="*/ 2471 h 402"/>
                  <a:gd name="T68" fmla="*/ 1282 w 150"/>
                  <a:gd name="T69" fmla="*/ 2456 h 402"/>
                  <a:gd name="T70" fmla="*/ 1434 w 150"/>
                  <a:gd name="T71" fmla="*/ 2393 h 402"/>
                  <a:gd name="T72" fmla="*/ 1365 w 150"/>
                  <a:gd name="T73" fmla="*/ 2517 h 402"/>
                  <a:gd name="T74" fmla="*/ 1248 w 150"/>
                  <a:gd name="T75" fmla="*/ 3258 h 402"/>
                  <a:gd name="T76" fmla="*/ 1248 w 150"/>
                  <a:gd name="T77" fmla="*/ 3309 h 402"/>
                  <a:gd name="T78" fmla="*/ 1324 w 150"/>
                  <a:gd name="T79" fmla="*/ 4674 h 402"/>
                  <a:gd name="T80" fmla="*/ 1324 w 150"/>
                  <a:gd name="T81" fmla="*/ 4728 h 402"/>
                  <a:gd name="T82" fmla="*/ 1224 w 150"/>
                  <a:gd name="T83" fmla="*/ 5503 h 402"/>
                  <a:gd name="T84" fmla="*/ 1248 w 150"/>
                  <a:gd name="T85" fmla="*/ 5527 h 402"/>
                  <a:gd name="T86" fmla="*/ 1248 w 150"/>
                  <a:gd name="T87" fmla="*/ 5527 h 402"/>
                  <a:gd name="T88" fmla="*/ 1282 w 150"/>
                  <a:gd name="T89" fmla="*/ 5503 h 402"/>
                  <a:gd name="T90" fmla="*/ 1378 w 150"/>
                  <a:gd name="T91" fmla="*/ 4728 h 402"/>
                  <a:gd name="T92" fmla="*/ 1378 w 150"/>
                  <a:gd name="T93" fmla="*/ 4674 h 402"/>
                  <a:gd name="T94" fmla="*/ 1307 w 150"/>
                  <a:gd name="T95" fmla="*/ 3309 h 402"/>
                  <a:gd name="T96" fmla="*/ 1307 w 150"/>
                  <a:gd name="T97" fmla="*/ 3258 h 402"/>
                  <a:gd name="T98" fmla="*/ 1422 w 150"/>
                  <a:gd name="T99" fmla="*/ 2530 h 402"/>
                  <a:gd name="T100" fmla="*/ 1612 w 150"/>
                  <a:gd name="T101" fmla="*/ 2280 h 402"/>
                  <a:gd name="T102" fmla="*/ 1604 w 150"/>
                  <a:gd name="T103" fmla="*/ 2767 h 402"/>
                  <a:gd name="T104" fmla="*/ 1604 w 150"/>
                  <a:gd name="T105" fmla="*/ 5503 h 402"/>
                  <a:gd name="T106" fmla="*/ 1812 w 150"/>
                  <a:gd name="T107" fmla="*/ 5483 h 402"/>
                  <a:gd name="T108" fmla="*/ 1812 w 150"/>
                  <a:gd name="T109" fmla="*/ 4015 h 402"/>
                  <a:gd name="T110" fmla="*/ 1932 w 150"/>
                  <a:gd name="T111" fmla="*/ 1441 h 402"/>
                  <a:gd name="T112" fmla="*/ 2088 w 150"/>
                  <a:gd name="T113" fmla="*/ 414 h 402"/>
                  <a:gd name="T114" fmla="*/ 1969 w 150"/>
                  <a:gd name="T115" fmla="*/ 0 h 402"/>
                  <a:gd name="T116" fmla="*/ 1703 w 150"/>
                  <a:gd name="T117" fmla="*/ 1218 h 4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402"/>
                  <a:gd name="T179" fmla="*/ 150 w 150"/>
                  <a:gd name="T180" fmla="*/ 402 h 4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402">
                    <a:moveTo>
                      <a:pt x="122" y="89"/>
                    </a:moveTo>
                    <a:cubicBezTo>
                      <a:pt x="119" y="112"/>
                      <a:pt x="118" y="132"/>
                      <a:pt x="116" y="159"/>
                    </a:cubicBezTo>
                    <a:cubicBezTo>
                      <a:pt x="110" y="164"/>
                      <a:pt x="100" y="173"/>
                      <a:pt x="91" y="175"/>
                    </a:cubicBezTo>
                    <a:cubicBezTo>
                      <a:pt x="88" y="176"/>
                      <a:pt x="84" y="176"/>
                      <a:pt x="81" y="176"/>
                    </a:cubicBezTo>
                    <a:cubicBezTo>
                      <a:pt x="71" y="176"/>
                      <a:pt x="60" y="175"/>
                      <a:pt x="51" y="175"/>
                    </a:cubicBezTo>
                    <a:cubicBezTo>
                      <a:pt x="48" y="175"/>
                      <a:pt x="45" y="175"/>
                      <a:pt x="43" y="175"/>
                    </a:cubicBezTo>
                    <a:cubicBezTo>
                      <a:pt x="30" y="178"/>
                      <a:pt x="22" y="184"/>
                      <a:pt x="15" y="192"/>
                    </a:cubicBezTo>
                    <a:cubicBezTo>
                      <a:pt x="8" y="199"/>
                      <a:pt x="0" y="212"/>
                      <a:pt x="0" y="222"/>
                    </a:cubicBezTo>
                    <a:cubicBezTo>
                      <a:pt x="0" y="222"/>
                      <a:pt x="0" y="223"/>
                      <a:pt x="0" y="223"/>
                    </a:cubicBezTo>
                    <a:cubicBezTo>
                      <a:pt x="1" y="234"/>
                      <a:pt x="16" y="243"/>
                      <a:pt x="19" y="248"/>
                    </a:cubicBezTo>
                    <a:cubicBezTo>
                      <a:pt x="20" y="248"/>
                      <a:pt x="20" y="249"/>
                      <a:pt x="21" y="249"/>
                    </a:cubicBezTo>
                    <a:cubicBezTo>
                      <a:pt x="21" y="249"/>
                      <a:pt x="22" y="249"/>
                      <a:pt x="22" y="248"/>
                    </a:cubicBezTo>
                    <a:cubicBezTo>
                      <a:pt x="23" y="248"/>
                      <a:pt x="23" y="246"/>
                      <a:pt x="22" y="245"/>
                    </a:cubicBezTo>
                    <a:cubicBezTo>
                      <a:pt x="18" y="240"/>
                      <a:pt x="4" y="230"/>
                      <a:pt x="4" y="223"/>
                    </a:cubicBezTo>
                    <a:cubicBezTo>
                      <a:pt x="4" y="222"/>
                      <a:pt x="4" y="222"/>
                      <a:pt x="4" y="222"/>
                    </a:cubicBezTo>
                    <a:cubicBezTo>
                      <a:pt x="4" y="214"/>
                      <a:pt x="12" y="201"/>
                      <a:pt x="18" y="195"/>
                    </a:cubicBezTo>
                    <a:cubicBezTo>
                      <a:pt x="25" y="187"/>
                      <a:pt x="32" y="182"/>
                      <a:pt x="44" y="179"/>
                    </a:cubicBezTo>
                    <a:cubicBezTo>
                      <a:pt x="46" y="179"/>
                      <a:pt x="48" y="179"/>
                      <a:pt x="51" y="179"/>
                    </a:cubicBezTo>
                    <a:cubicBezTo>
                      <a:pt x="58" y="179"/>
                      <a:pt x="66" y="180"/>
                      <a:pt x="74" y="180"/>
                    </a:cubicBezTo>
                    <a:cubicBezTo>
                      <a:pt x="75" y="184"/>
                      <a:pt x="78" y="186"/>
                      <a:pt x="78" y="193"/>
                    </a:cubicBezTo>
                    <a:cubicBezTo>
                      <a:pt x="78" y="195"/>
                      <a:pt x="78" y="198"/>
                      <a:pt x="76" y="202"/>
                    </a:cubicBezTo>
                    <a:cubicBezTo>
                      <a:pt x="71" y="218"/>
                      <a:pt x="51" y="250"/>
                      <a:pt x="41" y="272"/>
                    </a:cubicBezTo>
                    <a:cubicBezTo>
                      <a:pt x="32" y="295"/>
                      <a:pt x="25" y="318"/>
                      <a:pt x="21" y="338"/>
                    </a:cubicBezTo>
                    <a:cubicBezTo>
                      <a:pt x="20" y="345"/>
                      <a:pt x="20" y="352"/>
                      <a:pt x="20" y="360"/>
                    </a:cubicBezTo>
                    <a:cubicBezTo>
                      <a:pt x="20" y="374"/>
                      <a:pt x="21" y="387"/>
                      <a:pt x="21" y="395"/>
                    </a:cubicBezTo>
                    <a:cubicBezTo>
                      <a:pt x="21" y="396"/>
                      <a:pt x="22" y="397"/>
                      <a:pt x="23" y="397"/>
                    </a:cubicBezTo>
                    <a:cubicBezTo>
                      <a:pt x="24" y="397"/>
                      <a:pt x="25" y="396"/>
                      <a:pt x="25" y="395"/>
                    </a:cubicBezTo>
                    <a:cubicBezTo>
                      <a:pt x="25" y="387"/>
                      <a:pt x="24" y="373"/>
                      <a:pt x="24" y="360"/>
                    </a:cubicBezTo>
                    <a:cubicBezTo>
                      <a:pt x="24" y="353"/>
                      <a:pt x="24" y="346"/>
                      <a:pt x="25" y="339"/>
                    </a:cubicBezTo>
                    <a:cubicBezTo>
                      <a:pt x="29" y="319"/>
                      <a:pt x="36" y="296"/>
                      <a:pt x="45" y="274"/>
                    </a:cubicBezTo>
                    <a:cubicBezTo>
                      <a:pt x="54" y="252"/>
                      <a:pt x="75" y="220"/>
                      <a:pt x="80" y="203"/>
                    </a:cubicBezTo>
                    <a:cubicBezTo>
                      <a:pt x="82" y="199"/>
                      <a:pt x="82" y="196"/>
                      <a:pt x="82" y="193"/>
                    </a:cubicBezTo>
                    <a:cubicBezTo>
                      <a:pt x="82" y="187"/>
                      <a:pt x="80" y="183"/>
                      <a:pt x="78" y="180"/>
                    </a:cubicBezTo>
                    <a:cubicBezTo>
                      <a:pt x="79" y="180"/>
                      <a:pt x="80" y="180"/>
                      <a:pt x="81" y="180"/>
                    </a:cubicBezTo>
                    <a:cubicBezTo>
                      <a:pt x="85" y="180"/>
                      <a:pt x="88" y="180"/>
                      <a:pt x="92" y="179"/>
                    </a:cubicBezTo>
                    <a:cubicBezTo>
                      <a:pt x="96" y="178"/>
                      <a:pt x="99" y="176"/>
                      <a:pt x="103" y="174"/>
                    </a:cubicBezTo>
                    <a:cubicBezTo>
                      <a:pt x="101" y="177"/>
                      <a:pt x="99" y="180"/>
                      <a:pt x="98" y="183"/>
                    </a:cubicBezTo>
                    <a:cubicBezTo>
                      <a:pt x="94" y="196"/>
                      <a:pt x="91" y="211"/>
                      <a:pt x="90" y="237"/>
                    </a:cubicBezTo>
                    <a:cubicBezTo>
                      <a:pt x="90" y="238"/>
                      <a:pt x="90" y="239"/>
                      <a:pt x="90" y="241"/>
                    </a:cubicBezTo>
                    <a:cubicBezTo>
                      <a:pt x="90" y="267"/>
                      <a:pt x="95" y="314"/>
                      <a:pt x="95" y="340"/>
                    </a:cubicBezTo>
                    <a:cubicBezTo>
                      <a:pt x="95" y="341"/>
                      <a:pt x="95" y="343"/>
                      <a:pt x="95" y="344"/>
                    </a:cubicBezTo>
                    <a:cubicBezTo>
                      <a:pt x="94" y="370"/>
                      <a:pt x="90" y="388"/>
                      <a:pt x="88" y="400"/>
                    </a:cubicBezTo>
                    <a:cubicBezTo>
                      <a:pt x="88" y="401"/>
                      <a:pt x="89" y="402"/>
                      <a:pt x="90" y="402"/>
                    </a:cubicBezTo>
                    <a:cubicBezTo>
                      <a:pt x="90" y="402"/>
                      <a:pt x="90" y="402"/>
                      <a:pt x="90" y="402"/>
                    </a:cubicBezTo>
                    <a:cubicBezTo>
                      <a:pt x="91" y="402"/>
                      <a:pt x="92" y="401"/>
                      <a:pt x="92" y="400"/>
                    </a:cubicBezTo>
                    <a:cubicBezTo>
                      <a:pt x="94" y="389"/>
                      <a:pt x="98" y="371"/>
                      <a:pt x="99" y="344"/>
                    </a:cubicBezTo>
                    <a:cubicBezTo>
                      <a:pt x="99" y="343"/>
                      <a:pt x="99" y="341"/>
                      <a:pt x="99" y="340"/>
                    </a:cubicBezTo>
                    <a:cubicBezTo>
                      <a:pt x="99" y="313"/>
                      <a:pt x="94" y="267"/>
                      <a:pt x="94" y="241"/>
                    </a:cubicBezTo>
                    <a:cubicBezTo>
                      <a:pt x="94" y="239"/>
                      <a:pt x="94" y="238"/>
                      <a:pt x="94" y="237"/>
                    </a:cubicBezTo>
                    <a:cubicBezTo>
                      <a:pt x="95" y="211"/>
                      <a:pt x="98" y="197"/>
                      <a:pt x="102" y="184"/>
                    </a:cubicBezTo>
                    <a:cubicBezTo>
                      <a:pt x="105" y="174"/>
                      <a:pt x="112" y="170"/>
                      <a:pt x="116" y="166"/>
                    </a:cubicBezTo>
                    <a:cubicBezTo>
                      <a:pt x="116" y="176"/>
                      <a:pt x="116" y="188"/>
                      <a:pt x="115" y="201"/>
                    </a:cubicBezTo>
                    <a:cubicBezTo>
                      <a:pt x="114" y="253"/>
                      <a:pt x="113" y="367"/>
                      <a:pt x="115" y="400"/>
                    </a:cubicBezTo>
                    <a:cubicBezTo>
                      <a:pt x="130" y="399"/>
                      <a:pt x="130" y="399"/>
                      <a:pt x="130" y="399"/>
                    </a:cubicBezTo>
                    <a:cubicBezTo>
                      <a:pt x="132" y="381"/>
                      <a:pt x="128" y="341"/>
                      <a:pt x="130" y="292"/>
                    </a:cubicBezTo>
                    <a:cubicBezTo>
                      <a:pt x="131" y="243"/>
                      <a:pt x="136" y="149"/>
                      <a:pt x="139" y="105"/>
                    </a:cubicBezTo>
                    <a:cubicBezTo>
                      <a:pt x="143" y="62"/>
                      <a:pt x="150" y="48"/>
                      <a:pt x="150" y="30"/>
                    </a:cubicBezTo>
                    <a:cubicBezTo>
                      <a:pt x="142" y="0"/>
                      <a:pt x="142" y="0"/>
                      <a:pt x="142" y="0"/>
                    </a:cubicBezTo>
                    <a:cubicBezTo>
                      <a:pt x="138" y="10"/>
                      <a:pt x="127" y="56"/>
                      <a:pt x="122" y="89"/>
                    </a:cubicBezTo>
                    <a:close/>
                  </a:path>
                </a:pathLst>
              </a:custGeom>
              <a:solidFill>
                <a:srgbClr val="FF0000"/>
              </a:solidFill>
              <a:ln w="9525">
                <a:noFill/>
                <a:round/>
                <a:headEnd/>
                <a:tailEnd/>
              </a:ln>
            </p:spPr>
            <p:txBody>
              <a:bodyPr/>
              <a:lstStyle/>
              <a:p>
                <a:endParaRPr lang="en-US"/>
              </a:p>
            </p:txBody>
          </p:sp>
          <p:sp>
            <p:nvSpPr>
              <p:cNvPr id="40995" name="Freeform 37"/>
              <p:cNvSpPr>
                <a:spLocks noChangeAspect="1"/>
              </p:cNvSpPr>
              <p:nvPr/>
            </p:nvSpPr>
            <p:spPr bwMode="auto">
              <a:xfrm>
                <a:off x="3020" y="2889"/>
                <a:ext cx="280" cy="706"/>
              </a:xfrm>
              <a:custGeom>
                <a:avLst/>
                <a:gdLst>
                  <a:gd name="T0" fmla="*/ 2013 w 165"/>
                  <a:gd name="T1" fmla="*/ 2668 h 417"/>
                  <a:gd name="T2" fmla="*/ 1108 w 165"/>
                  <a:gd name="T3" fmla="*/ 2394 h 417"/>
                  <a:gd name="T4" fmla="*/ 631 w 165"/>
                  <a:gd name="T5" fmla="*/ 2126 h 417"/>
                  <a:gd name="T6" fmla="*/ 346 w 165"/>
                  <a:gd name="T7" fmla="*/ 1849 h 417"/>
                  <a:gd name="T8" fmla="*/ 346 w 165"/>
                  <a:gd name="T9" fmla="*/ 1806 h 417"/>
                  <a:gd name="T10" fmla="*/ 343 w 165"/>
                  <a:gd name="T11" fmla="*/ 902 h 417"/>
                  <a:gd name="T12" fmla="*/ 202 w 165"/>
                  <a:gd name="T13" fmla="*/ 0 h 417"/>
                  <a:gd name="T14" fmla="*/ 14 w 165"/>
                  <a:gd name="T15" fmla="*/ 359 h 417"/>
                  <a:gd name="T16" fmla="*/ 83 w 165"/>
                  <a:gd name="T17" fmla="*/ 1021 h 417"/>
                  <a:gd name="T18" fmla="*/ 120 w 165"/>
                  <a:gd name="T19" fmla="*/ 2226 h 417"/>
                  <a:gd name="T20" fmla="*/ 119 w 165"/>
                  <a:gd name="T21" fmla="*/ 4077 h 417"/>
                  <a:gd name="T22" fmla="*/ 224 w 165"/>
                  <a:gd name="T23" fmla="*/ 5741 h 417"/>
                  <a:gd name="T24" fmla="*/ 380 w 165"/>
                  <a:gd name="T25" fmla="*/ 5741 h 417"/>
                  <a:gd name="T26" fmla="*/ 322 w 165"/>
                  <a:gd name="T27" fmla="*/ 3921 h 417"/>
                  <a:gd name="T28" fmla="*/ 346 w 165"/>
                  <a:gd name="T29" fmla="*/ 2003 h 417"/>
                  <a:gd name="T30" fmla="*/ 479 w 165"/>
                  <a:gd name="T31" fmla="*/ 2126 h 417"/>
                  <a:gd name="T32" fmla="*/ 723 w 165"/>
                  <a:gd name="T33" fmla="*/ 2506 h 417"/>
                  <a:gd name="T34" fmla="*/ 806 w 165"/>
                  <a:gd name="T35" fmla="*/ 3235 h 417"/>
                  <a:gd name="T36" fmla="*/ 806 w 165"/>
                  <a:gd name="T37" fmla="*/ 3411 h 417"/>
                  <a:gd name="T38" fmla="*/ 604 w 165"/>
                  <a:gd name="T39" fmla="*/ 4993 h 417"/>
                  <a:gd name="T40" fmla="*/ 587 w 165"/>
                  <a:gd name="T41" fmla="*/ 5232 h 417"/>
                  <a:gd name="T42" fmla="*/ 623 w 165"/>
                  <a:gd name="T43" fmla="*/ 5761 h 417"/>
                  <a:gd name="T44" fmla="*/ 645 w 165"/>
                  <a:gd name="T45" fmla="*/ 5785 h 417"/>
                  <a:gd name="T46" fmla="*/ 669 w 165"/>
                  <a:gd name="T47" fmla="*/ 5761 h 417"/>
                  <a:gd name="T48" fmla="*/ 645 w 165"/>
                  <a:gd name="T49" fmla="*/ 5232 h 417"/>
                  <a:gd name="T50" fmla="*/ 665 w 165"/>
                  <a:gd name="T51" fmla="*/ 4993 h 417"/>
                  <a:gd name="T52" fmla="*/ 860 w 165"/>
                  <a:gd name="T53" fmla="*/ 3411 h 417"/>
                  <a:gd name="T54" fmla="*/ 860 w 165"/>
                  <a:gd name="T55" fmla="*/ 3235 h 417"/>
                  <a:gd name="T56" fmla="*/ 772 w 165"/>
                  <a:gd name="T57" fmla="*/ 2490 h 417"/>
                  <a:gd name="T58" fmla="*/ 582 w 165"/>
                  <a:gd name="T59" fmla="*/ 2143 h 417"/>
                  <a:gd name="T60" fmla="*/ 587 w 165"/>
                  <a:gd name="T61" fmla="*/ 2170 h 417"/>
                  <a:gd name="T62" fmla="*/ 904 w 165"/>
                  <a:gd name="T63" fmla="*/ 2367 h 417"/>
                  <a:gd name="T64" fmla="*/ 904 w 165"/>
                  <a:gd name="T65" fmla="*/ 2367 h 417"/>
                  <a:gd name="T66" fmla="*/ 904 w 165"/>
                  <a:gd name="T67" fmla="*/ 2367 h 417"/>
                  <a:gd name="T68" fmla="*/ 1235 w 165"/>
                  <a:gd name="T69" fmla="*/ 2907 h 417"/>
                  <a:gd name="T70" fmla="*/ 1408 w 165"/>
                  <a:gd name="T71" fmla="*/ 4371 h 417"/>
                  <a:gd name="T72" fmla="*/ 1534 w 165"/>
                  <a:gd name="T73" fmla="*/ 5120 h 417"/>
                  <a:gd name="T74" fmla="*/ 1534 w 165"/>
                  <a:gd name="T75" fmla="*/ 5194 h 417"/>
                  <a:gd name="T76" fmla="*/ 1492 w 165"/>
                  <a:gd name="T77" fmla="*/ 5775 h 417"/>
                  <a:gd name="T78" fmla="*/ 1509 w 165"/>
                  <a:gd name="T79" fmla="*/ 5799 h 417"/>
                  <a:gd name="T80" fmla="*/ 1509 w 165"/>
                  <a:gd name="T81" fmla="*/ 5799 h 417"/>
                  <a:gd name="T82" fmla="*/ 1534 w 165"/>
                  <a:gd name="T83" fmla="*/ 5775 h 417"/>
                  <a:gd name="T84" fmla="*/ 1592 w 165"/>
                  <a:gd name="T85" fmla="*/ 5194 h 417"/>
                  <a:gd name="T86" fmla="*/ 1592 w 165"/>
                  <a:gd name="T87" fmla="*/ 5120 h 417"/>
                  <a:gd name="T88" fmla="*/ 1459 w 165"/>
                  <a:gd name="T89" fmla="*/ 4371 h 417"/>
                  <a:gd name="T90" fmla="*/ 1296 w 165"/>
                  <a:gd name="T91" fmla="*/ 2892 h 417"/>
                  <a:gd name="T92" fmla="*/ 1025 w 165"/>
                  <a:gd name="T93" fmla="*/ 2423 h 417"/>
                  <a:gd name="T94" fmla="*/ 1086 w 165"/>
                  <a:gd name="T95" fmla="*/ 2452 h 417"/>
                  <a:gd name="T96" fmla="*/ 1984 w 165"/>
                  <a:gd name="T97" fmla="*/ 2726 h 417"/>
                  <a:gd name="T98" fmla="*/ 2264 w 165"/>
                  <a:gd name="T99" fmla="*/ 3032 h 417"/>
                  <a:gd name="T100" fmla="*/ 2153 w 165"/>
                  <a:gd name="T101" fmla="*/ 3188 h 417"/>
                  <a:gd name="T102" fmla="*/ 1999 w 165"/>
                  <a:gd name="T103" fmla="*/ 3329 h 417"/>
                  <a:gd name="T104" fmla="*/ 1999 w 165"/>
                  <a:gd name="T105" fmla="*/ 3367 h 417"/>
                  <a:gd name="T106" fmla="*/ 2013 w 165"/>
                  <a:gd name="T107" fmla="*/ 3376 h 417"/>
                  <a:gd name="T108" fmla="*/ 2038 w 165"/>
                  <a:gd name="T109" fmla="*/ 3367 h 417"/>
                  <a:gd name="T110" fmla="*/ 2199 w 165"/>
                  <a:gd name="T111" fmla="*/ 3227 h 417"/>
                  <a:gd name="T112" fmla="*/ 2321 w 165"/>
                  <a:gd name="T113" fmla="*/ 3032 h 417"/>
                  <a:gd name="T114" fmla="*/ 2013 w 165"/>
                  <a:gd name="T115" fmla="*/ 2668 h 4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417"/>
                  <a:gd name="T176" fmla="*/ 165 w 165"/>
                  <a:gd name="T177" fmla="*/ 417 h 4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417">
                    <a:moveTo>
                      <a:pt x="143" y="192"/>
                    </a:moveTo>
                    <a:cubicBezTo>
                      <a:pt x="128" y="185"/>
                      <a:pt x="95" y="179"/>
                      <a:pt x="79" y="172"/>
                    </a:cubicBezTo>
                    <a:cubicBezTo>
                      <a:pt x="62" y="166"/>
                      <a:pt x="55" y="160"/>
                      <a:pt x="45" y="153"/>
                    </a:cubicBezTo>
                    <a:cubicBezTo>
                      <a:pt x="38" y="147"/>
                      <a:pt x="30" y="139"/>
                      <a:pt x="25" y="133"/>
                    </a:cubicBezTo>
                    <a:cubicBezTo>
                      <a:pt x="25" y="132"/>
                      <a:pt x="25" y="131"/>
                      <a:pt x="25" y="130"/>
                    </a:cubicBezTo>
                    <a:cubicBezTo>
                      <a:pt x="25" y="94"/>
                      <a:pt x="26" y="86"/>
                      <a:pt x="24" y="65"/>
                    </a:cubicBezTo>
                    <a:cubicBezTo>
                      <a:pt x="22" y="43"/>
                      <a:pt x="18" y="6"/>
                      <a:pt x="14" y="0"/>
                    </a:cubicBezTo>
                    <a:cubicBezTo>
                      <a:pt x="1" y="26"/>
                      <a:pt x="1" y="26"/>
                      <a:pt x="1" y="26"/>
                    </a:cubicBezTo>
                    <a:cubicBezTo>
                      <a:pt x="0" y="38"/>
                      <a:pt x="5" y="51"/>
                      <a:pt x="6" y="73"/>
                    </a:cubicBezTo>
                    <a:cubicBezTo>
                      <a:pt x="7" y="95"/>
                      <a:pt x="9" y="123"/>
                      <a:pt x="9" y="160"/>
                    </a:cubicBezTo>
                    <a:cubicBezTo>
                      <a:pt x="9" y="196"/>
                      <a:pt x="7" y="251"/>
                      <a:pt x="8" y="293"/>
                    </a:cubicBezTo>
                    <a:cubicBezTo>
                      <a:pt x="9" y="335"/>
                      <a:pt x="13" y="393"/>
                      <a:pt x="16" y="413"/>
                    </a:cubicBezTo>
                    <a:cubicBezTo>
                      <a:pt x="27" y="413"/>
                      <a:pt x="27" y="413"/>
                      <a:pt x="27" y="413"/>
                    </a:cubicBezTo>
                    <a:cubicBezTo>
                      <a:pt x="28" y="391"/>
                      <a:pt x="24" y="329"/>
                      <a:pt x="23" y="282"/>
                    </a:cubicBezTo>
                    <a:cubicBezTo>
                      <a:pt x="23" y="241"/>
                      <a:pt x="24" y="182"/>
                      <a:pt x="25" y="144"/>
                    </a:cubicBezTo>
                    <a:cubicBezTo>
                      <a:pt x="28" y="147"/>
                      <a:pt x="31" y="149"/>
                      <a:pt x="34" y="153"/>
                    </a:cubicBezTo>
                    <a:cubicBezTo>
                      <a:pt x="40" y="160"/>
                      <a:pt x="47" y="165"/>
                      <a:pt x="51" y="180"/>
                    </a:cubicBezTo>
                    <a:cubicBezTo>
                      <a:pt x="54" y="193"/>
                      <a:pt x="57" y="210"/>
                      <a:pt x="57" y="233"/>
                    </a:cubicBezTo>
                    <a:cubicBezTo>
                      <a:pt x="57" y="237"/>
                      <a:pt x="57" y="241"/>
                      <a:pt x="57" y="245"/>
                    </a:cubicBezTo>
                    <a:cubicBezTo>
                      <a:pt x="56" y="275"/>
                      <a:pt x="45" y="331"/>
                      <a:pt x="43" y="359"/>
                    </a:cubicBezTo>
                    <a:cubicBezTo>
                      <a:pt x="42" y="365"/>
                      <a:pt x="42" y="371"/>
                      <a:pt x="42" y="376"/>
                    </a:cubicBezTo>
                    <a:cubicBezTo>
                      <a:pt x="42" y="394"/>
                      <a:pt x="44" y="406"/>
                      <a:pt x="44" y="414"/>
                    </a:cubicBezTo>
                    <a:cubicBezTo>
                      <a:pt x="44" y="415"/>
                      <a:pt x="45" y="416"/>
                      <a:pt x="46" y="416"/>
                    </a:cubicBezTo>
                    <a:cubicBezTo>
                      <a:pt x="47" y="416"/>
                      <a:pt x="48" y="415"/>
                      <a:pt x="48" y="414"/>
                    </a:cubicBezTo>
                    <a:cubicBezTo>
                      <a:pt x="48" y="405"/>
                      <a:pt x="46" y="394"/>
                      <a:pt x="46" y="376"/>
                    </a:cubicBezTo>
                    <a:cubicBezTo>
                      <a:pt x="46" y="371"/>
                      <a:pt x="46" y="366"/>
                      <a:pt x="47" y="359"/>
                    </a:cubicBezTo>
                    <a:cubicBezTo>
                      <a:pt x="49" y="332"/>
                      <a:pt x="59" y="276"/>
                      <a:pt x="61" y="245"/>
                    </a:cubicBezTo>
                    <a:cubicBezTo>
                      <a:pt x="61" y="241"/>
                      <a:pt x="61" y="237"/>
                      <a:pt x="61" y="233"/>
                    </a:cubicBezTo>
                    <a:cubicBezTo>
                      <a:pt x="61" y="209"/>
                      <a:pt x="58" y="192"/>
                      <a:pt x="55" y="179"/>
                    </a:cubicBezTo>
                    <a:cubicBezTo>
                      <a:pt x="51" y="166"/>
                      <a:pt x="46" y="160"/>
                      <a:pt x="41" y="154"/>
                    </a:cubicBezTo>
                    <a:cubicBezTo>
                      <a:pt x="41" y="155"/>
                      <a:pt x="42" y="155"/>
                      <a:pt x="42" y="156"/>
                    </a:cubicBezTo>
                    <a:cubicBezTo>
                      <a:pt x="49" y="161"/>
                      <a:pt x="56" y="166"/>
                      <a:pt x="64" y="170"/>
                    </a:cubicBezTo>
                    <a:cubicBezTo>
                      <a:pt x="64" y="170"/>
                      <a:pt x="64" y="170"/>
                      <a:pt x="64" y="170"/>
                    </a:cubicBezTo>
                    <a:cubicBezTo>
                      <a:pt x="64" y="170"/>
                      <a:pt x="64" y="170"/>
                      <a:pt x="64" y="170"/>
                    </a:cubicBezTo>
                    <a:cubicBezTo>
                      <a:pt x="69" y="178"/>
                      <a:pt x="82" y="186"/>
                      <a:pt x="88" y="209"/>
                    </a:cubicBezTo>
                    <a:cubicBezTo>
                      <a:pt x="94" y="233"/>
                      <a:pt x="97" y="288"/>
                      <a:pt x="100" y="314"/>
                    </a:cubicBezTo>
                    <a:cubicBezTo>
                      <a:pt x="104" y="341"/>
                      <a:pt x="108" y="351"/>
                      <a:pt x="109" y="368"/>
                    </a:cubicBezTo>
                    <a:cubicBezTo>
                      <a:pt x="109" y="370"/>
                      <a:pt x="109" y="371"/>
                      <a:pt x="109" y="373"/>
                    </a:cubicBezTo>
                    <a:cubicBezTo>
                      <a:pt x="109" y="389"/>
                      <a:pt x="106" y="406"/>
                      <a:pt x="106" y="415"/>
                    </a:cubicBezTo>
                    <a:cubicBezTo>
                      <a:pt x="105" y="416"/>
                      <a:pt x="106" y="417"/>
                      <a:pt x="107" y="417"/>
                    </a:cubicBezTo>
                    <a:cubicBezTo>
                      <a:pt x="107" y="417"/>
                      <a:pt x="107" y="417"/>
                      <a:pt x="107" y="417"/>
                    </a:cubicBezTo>
                    <a:cubicBezTo>
                      <a:pt x="109" y="417"/>
                      <a:pt x="109" y="416"/>
                      <a:pt x="109" y="415"/>
                    </a:cubicBezTo>
                    <a:cubicBezTo>
                      <a:pt x="110" y="407"/>
                      <a:pt x="113" y="389"/>
                      <a:pt x="113" y="373"/>
                    </a:cubicBezTo>
                    <a:cubicBezTo>
                      <a:pt x="113" y="371"/>
                      <a:pt x="113" y="370"/>
                      <a:pt x="113" y="368"/>
                    </a:cubicBezTo>
                    <a:cubicBezTo>
                      <a:pt x="112" y="350"/>
                      <a:pt x="107" y="340"/>
                      <a:pt x="104" y="314"/>
                    </a:cubicBezTo>
                    <a:cubicBezTo>
                      <a:pt x="100" y="288"/>
                      <a:pt x="98" y="233"/>
                      <a:pt x="92" y="208"/>
                    </a:cubicBezTo>
                    <a:cubicBezTo>
                      <a:pt x="88" y="190"/>
                      <a:pt x="79" y="180"/>
                      <a:pt x="73" y="174"/>
                    </a:cubicBezTo>
                    <a:cubicBezTo>
                      <a:pt x="74" y="175"/>
                      <a:pt x="76" y="175"/>
                      <a:pt x="77" y="176"/>
                    </a:cubicBezTo>
                    <a:cubicBezTo>
                      <a:pt x="94" y="183"/>
                      <a:pt x="128" y="189"/>
                      <a:pt x="141" y="196"/>
                    </a:cubicBezTo>
                    <a:cubicBezTo>
                      <a:pt x="155" y="203"/>
                      <a:pt x="161" y="212"/>
                      <a:pt x="161" y="218"/>
                    </a:cubicBezTo>
                    <a:cubicBezTo>
                      <a:pt x="161" y="221"/>
                      <a:pt x="158" y="225"/>
                      <a:pt x="153" y="229"/>
                    </a:cubicBezTo>
                    <a:cubicBezTo>
                      <a:pt x="149" y="233"/>
                      <a:pt x="144" y="237"/>
                      <a:pt x="142" y="239"/>
                    </a:cubicBezTo>
                    <a:cubicBezTo>
                      <a:pt x="141" y="240"/>
                      <a:pt x="141" y="241"/>
                      <a:pt x="142" y="242"/>
                    </a:cubicBezTo>
                    <a:cubicBezTo>
                      <a:pt x="142" y="243"/>
                      <a:pt x="143" y="243"/>
                      <a:pt x="143" y="243"/>
                    </a:cubicBezTo>
                    <a:cubicBezTo>
                      <a:pt x="144" y="243"/>
                      <a:pt x="145" y="242"/>
                      <a:pt x="145" y="242"/>
                    </a:cubicBezTo>
                    <a:cubicBezTo>
                      <a:pt x="147" y="240"/>
                      <a:pt x="152" y="236"/>
                      <a:pt x="156" y="232"/>
                    </a:cubicBezTo>
                    <a:cubicBezTo>
                      <a:pt x="160" y="228"/>
                      <a:pt x="165" y="223"/>
                      <a:pt x="165" y="218"/>
                    </a:cubicBezTo>
                    <a:cubicBezTo>
                      <a:pt x="165" y="209"/>
                      <a:pt x="157" y="200"/>
                      <a:pt x="143" y="192"/>
                    </a:cubicBezTo>
                    <a:close/>
                  </a:path>
                </a:pathLst>
              </a:custGeom>
              <a:solidFill>
                <a:srgbClr val="FF0000"/>
              </a:solidFill>
              <a:ln w="9525">
                <a:noFill/>
                <a:round/>
                <a:headEnd/>
                <a:tailEnd/>
              </a:ln>
            </p:spPr>
            <p:txBody>
              <a:bodyPr/>
              <a:lstStyle/>
              <a:p>
                <a:endParaRPr lang="en-US"/>
              </a:p>
            </p:txBody>
          </p:sp>
          <p:sp>
            <p:nvSpPr>
              <p:cNvPr id="40996" name="Freeform 38"/>
              <p:cNvSpPr>
                <a:spLocks noChangeAspect="1" noEditPoints="1"/>
              </p:cNvSpPr>
              <p:nvPr/>
            </p:nvSpPr>
            <p:spPr bwMode="auto">
              <a:xfrm>
                <a:off x="2378" y="768"/>
                <a:ext cx="1012" cy="2484"/>
              </a:xfrm>
              <a:custGeom>
                <a:avLst/>
                <a:gdLst>
                  <a:gd name="T0" fmla="*/ 8233 w 598"/>
                  <a:gd name="T1" fmla="*/ 6193 h 1468"/>
                  <a:gd name="T2" fmla="*/ 6702 w 598"/>
                  <a:gd name="T3" fmla="*/ 6328 h 1468"/>
                  <a:gd name="T4" fmla="*/ 5552 w 598"/>
                  <a:gd name="T5" fmla="*/ 5518 h 1468"/>
                  <a:gd name="T6" fmla="*/ 5568 w 598"/>
                  <a:gd name="T7" fmla="*/ 5452 h 1468"/>
                  <a:gd name="T8" fmla="*/ 5710 w 598"/>
                  <a:gd name="T9" fmla="*/ 5286 h 1468"/>
                  <a:gd name="T10" fmla="*/ 5167 w 598"/>
                  <a:gd name="T11" fmla="*/ 5391 h 1468"/>
                  <a:gd name="T12" fmla="*/ 4537 w 598"/>
                  <a:gd name="T13" fmla="*/ 5838 h 1468"/>
                  <a:gd name="T14" fmla="*/ 3765 w 598"/>
                  <a:gd name="T15" fmla="*/ 3768 h 1468"/>
                  <a:gd name="T16" fmla="*/ 5840 w 598"/>
                  <a:gd name="T17" fmla="*/ 1443 h 1468"/>
                  <a:gd name="T18" fmla="*/ 5747 w 598"/>
                  <a:gd name="T19" fmla="*/ 1139 h 1468"/>
                  <a:gd name="T20" fmla="*/ 5026 w 598"/>
                  <a:gd name="T21" fmla="*/ 1027 h 1468"/>
                  <a:gd name="T22" fmla="*/ 5791 w 598"/>
                  <a:gd name="T23" fmla="*/ 1443 h 1468"/>
                  <a:gd name="T24" fmla="*/ 3765 w 598"/>
                  <a:gd name="T25" fmla="*/ 3687 h 1468"/>
                  <a:gd name="T26" fmla="*/ 5439 w 598"/>
                  <a:gd name="T27" fmla="*/ 558 h 1468"/>
                  <a:gd name="T28" fmla="*/ 5151 w 598"/>
                  <a:gd name="T29" fmla="*/ 58 h 1468"/>
                  <a:gd name="T30" fmla="*/ 4026 w 598"/>
                  <a:gd name="T31" fmla="*/ 1360 h 1468"/>
                  <a:gd name="T32" fmla="*/ 3772 w 598"/>
                  <a:gd name="T33" fmla="*/ 24 h 1468"/>
                  <a:gd name="T34" fmla="*/ 3451 w 598"/>
                  <a:gd name="T35" fmla="*/ 418 h 1468"/>
                  <a:gd name="T36" fmla="*/ 2870 w 598"/>
                  <a:gd name="T37" fmla="*/ 525 h 1468"/>
                  <a:gd name="T38" fmla="*/ 2544 w 598"/>
                  <a:gd name="T39" fmla="*/ 778 h 1468"/>
                  <a:gd name="T40" fmla="*/ 3317 w 598"/>
                  <a:gd name="T41" fmla="*/ 1377 h 1468"/>
                  <a:gd name="T42" fmla="*/ 2569 w 598"/>
                  <a:gd name="T43" fmla="*/ 2785 h 1468"/>
                  <a:gd name="T44" fmla="*/ 2904 w 598"/>
                  <a:gd name="T45" fmla="*/ 1484 h 1468"/>
                  <a:gd name="T46" fmla="*/ 2569 w 598"/>
                  <a:gd name="T47" fmla="*/ 2345 h 1468"/>
                  <a:gd name="T48" fmla="*/ 2288 w 598"/>
                  <a:gd name="T49" fmla="*/ 1743 h 1468"/>
                  <a:gd name="T50" fmla="*/ 3446 w 598"/>
                  <a:gd name="T51" fmla="*/ 3289 h 1468"/>
                  <a:gd name="T52" fmla="*/ 3814 w 598"/>
                  <a:gd name="T53" fmla="*/ 5970 h 1468"/>
                  <a:gd name="T54" fmla="*/ 2466 w 598"/>
                  <a:gd name="T55" fmla="*/ 5257 h 1468"/>
                  <a:gd name="T56" fmla="*/ 2890 w 598"/>
                  <a:gd name="T57" fmla="*/ 5552 h 1468"/>
                  <a:gd name="T58" fmla="*/ 426 w 598"/>
                  <a:gd name="T59" fmla="*/ 6511 h 1468"/>
                  <a:gd name="T60" fmla="*/ 484 w 598"/>
                  <a:gd name="T61" fmla="*/ 6560 h 1468"/>
                  <a:gd name="T62" fmla="*/ 401 w 598"/>
                  <a:gd name="T63" fmla="*/ 6657 h 1468"/>
                  <a:gd name="T64" fmla="*/ 1560 w 598"/>
                  <a:gd name="T65" fmla="*/ 6511 h 1468"/>
                  <a:gd name="T66" fmla="*/ 748 w 598"/>
                  <a:gd name="T67" fmla="*/ 9574 h 1468"/>
                  <a:gd name="T68" fmla="*/ 1163 w 598"/>
                  <a:gd name="T69" fmla="*/ 7533 h 1468"/>
                  <a:gd name="T70" fmla="*/ 1328 w 598"/>
                  <a:gd name="T71" fmla="*/ 8584 h 1468"/>
                  <a:gd name="T72" fmla="*/ 2953 w 598"/>
                  <a:gd name="T73" fmla="*/ 10484 h 1468"/>
                  <a:gd name="T74" fmla="*/ 3569 w 598"/>
                  <a:gd name="T75" fmla="*/ 6337 h 1468"/>
                  <a:gd name="T76" fmla="*/ 3402 w 598"/>
                  <a:gd name="T77" fmla="*/ 9254 h 1468"/>
                  <a:gd name="T78" fmla="*/ 3082 w 598"/>
                  <a:gd name="T79" fmla="*/ 13586 h 1468"/>
                  <a:gd name="T80" fmla="*/ 3271 w 598"/>
                  <a:gd name="T81" fmla="*/ 17992 h 1468"/>
                  <a:gd name="T82" fmla="*/ 3674 w 598"/>
                  <a:gd name="T83" fmla="*/ 20246 h 1468"/>
                  <a:gd name="T84" fmla="*/ 3165 w 598"/>
                  <a:gd name="T85" fmla="*/ 19755 h 1468"/>
                  <a:gd name="T86" fmla="*/ 3772 w 598"/>
                  <a:gd name="T87" fmla="*/ 16312 h 1468"/>
                  <a:gd name="T88" fmla="*/ 3946 w 598"/>
                  <a:gd name="T89" fmla="*/ 17979 h 1468"/>
                  <a:gd name="T90" fmla="*/ 4551 w 598"/>
                  <a:gd name="T91" fmla="*/ 16358 h 1468"/>
                  <a:gd name="T92" fmla="*/ 4026 w 598"/>
                  <a:gd name="T93" fmla="*/ 19263 h 1468"/>
                  <a:gd name="T94" fmla="*/ 4173 w 598"/>
                  <a:gd name="T95" fmla="*/ 19398 h 1468"/>
                  <a:gd name="T96" fmla="*/ 5332 w 598"/>
                  <a:gd name="T97" fmla="*/ 17060 h 1468"/>
                  <a:gd name="T98" fmla="*/ 5109 w 598"/>
                  <a:gd name="T99" fmla="*/ 13428 h 1468"/>
                  <a:gd name="T100" fmla="*/ 5273 w 598"/>
                  <a:gd name="T101" fmla="*/ 9640 h 1468"/>
                  <a:gd name="T102" fmla="*/ 4576 w 598"/>
                  <a:gd name="T103" fmla="*/ 6880 h 1468"/>
                  <a:gd name="T104" fmla="*/ 4955 w 598"/>
                  <a:gd name="T105" fmla="*/ 6114 h 1468"/>
                  <a:gd name="T106" fmla="*/ 6659 w 598"/>
                  <a:gd name="T107" fmla="*/ 8337 h 1468"/>
                  <a:gd name="T108" fmla="*/ 7285 w 598"/>
                  <a:gd name="T109" fmla="*/ 8315 h 1468"/>
                  <a:gd name="T110" fmla="*/ 7619 w 598"/>
                  <a:gd name="T111" fmla="*/ 9618 h 1468"/>
                  <a:gd name="T112" fmla="*/ 7202 w 598"/>
                  <a:gd name="T113" fmla="*/ 7476 h 1468"/>
                  <a:gd name="T114" fmla="*/ 7120 w 598"/>
                  <a:gd name="T115" fmla="*/ 6477 h 1468"/>
                  <a:gd name="T116" fmla="*/ 7925 w 598"/>
                  <a:gd name="T117" fmla="*/ 6411 h 1468"/>
                  <a:gd name="T118" fmla="*/ 3913 w 598"/>
                  <a:gd name="T119" fmla="*/ 7379 h 1468"/>
                  <a:gd name="T120" fmla="*/ 4430 w 598"/>
                  <a:gd name="T121" fmla="*/ 7356 h 14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8"/>
                  <a:gd name="T184" fmla="*/ 0 h 1468"/>
                  <a:gd name="T185" fmla="*/ 598 w 598"/>
                  <a:gd name="T186" fmla="*/ 1468 h 14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8" h="1468">
                    <a:moveTo>
                      <a:pt x="597" y="452"/>
                    </a:moveTo>
                    <a:cubicBezTo>
                      <a:pt x="595" y="452"/>
                      <a:pt x="590" y="452"/>
                      <a:pt x="587" y="453"/>
                    </a:cubicBezTo>
                    <a:cubicBezTo>
                      <a:pt x="585" y="454"/>
                      <a:pt x="583" y="457"/>
                      <a:pt x="581" y="458"/>
                    </a:cubicBezTo>
                    <a:cubicBezTo>
                      <a:pt x="578" y="459"/>
                      <a:pt x="576" y="460"/>
                      <a:pt x="572" y="460"/>
                    </a:cubicBezTo>
                    <a:cubicBezTo>
                      <a:pt x="571" y="460"/>
                      <a:pt x="569" y="460"/>
                      <a:pt x="567" y="460"/>
                    </a:cubicBezTo>
                    <a:cubicBezTo>
                      <a:pt x="567" y="459"/>
                      <a:pt x="566" y="459"/>
                      <a:pt x="566" y="458"/>
                    </a:cubicBezTo>
                    <a:cubicBezTo>
                      <a:pt x="566" y="458"/>
                      <a:pt x="567" y="458"/>
                      <a:pt x="567" y="458"/>
                    </a:cubicBezTo>
                    <a:cubicBezTo>
                      <a:pt x="572" y="456"/>
                      <a:pt x="571" y="453"/>
                      <a:pt x="574" y="453"/>
                    </a:cubicBezTo>
                    <a:cubicBezTo>
                      <a:pt x="577" y="452"/>
                      <a:pt x="581" y="451"/>
                      <a:pt x="585" y="450"/>
                    </a:cubicBezTo>
                    <a:cubicBezTo>
                      <a:pt x="588" y="449"/>
                      <a:pt x="592" y="448"/>
                      <a:pt x="594" y="448"/>
                    </a:cubicBezTo>
                    <a:cubicBezTo>
                      <a:pt x="594" y="448"/>
                      <a:pt x="594" y="447"/>
                      <a:pt x="594" y="447"/>
                    </a:cubicBezTo>
                    <a:cubicBezTo>
                      <a:pt x="594" y="446"/>
                      <a:pt x="594" y="446"/>
                      <a:pt x="593" y="446"/>
                    </a:cubicBezTo>
                    <a:cubicBezTo>
                      <a:pt x="591" y="446"/>
                      <a:pt x="588" y="447"/>
                      <a:pt x="584" y="448"/>
                    </a:cubicBezTo>
                    <a:cubicBezTo>
                      <a:pt x="581" y="449"/>
                      <a:pt x="576" y="450"/>
                      <a:pt x="573" y="451"/>
                    </a:cubicBezTo>
                    <a:cubicBezTo>
                      <a:pt x="569" y="452"/>
                      <a:pt x="570" y="455"/>
                      <a:pt x="567" y="456"/>
                    </a:cubicBezTo>
                    <a:cubicBezTo>
                      <a:pt x="564" y="457"/>
                      <a:pt x="556" y="458"/>
                      <a:pt x="551" y="459"/>
                    </a:cubicBezTo>
                    <a:cubicBezTo>
                      <a:pt x="548" y="458"/>
                      <a:pt x="544" y="457"/>
                      <a:pt x="540" y="457"/>
                    </a:cubicBezTo>
                    <a:cubicBezTo>
                      <a:pt x="536" y="457"/>
                      <a:pt x="534" y="457"/>
                      <a:pt x="530" y="458"/>
                    </a:cubicBezTo>
                    <a:cubicBezTo>
                      <a:pt x="526" y="459"/>
                      <a:pt x="522" y="462"/>
                      <a:pt x="518" y="463"/>
                    </a:cubicBezTo>
                    <a:cubicBezTo>
                      <a:pt x="516" y="463"/>
                      <a:pt x="514" y="463"/>
                      <a:pt x="513" y="463"/>
                    </a:cubicBezTo>
                    <a:cubicBezTo>
                      <a:pt x="510" y="463"/>
                      <a:pt x="508" y="463"/>
                      <a:pt x="505" y="462"/>
                    </a:cubicBezTo>
                    <a:cubicBezTo>
                      <a:pt x="501" y="462"/>
                      <a:pt x="495" y="458"/>
                      <a:pt x="490" y="457"/>
                    </a:cubicBezTo>
                    <a:cubicBezTo>
                      <a:pt x="488" y="457"/>
                      <a:pt x="486" y="456"/>
                      <a:pt x="484" y="456"/>
                    </a:cubicBezTo>
                    <a:cubicBezTo>
                      <a:pt x="484" y="456"/>
                      <a:pt x="484" y="456"/>
                      <a:pt x="483" y="456"/>
                    </a:cubicBezTo>
                    <a:cubicBezTo>
                      <a:pt x="467" y="439"/>
                      <a:pt x="444" y="427"/>
                      <a:pt x="426" y="420"/>
                    </a:cubicBezTo>
                    <a:cubicBezTo>
                      <a:pt x="408" y="413"/>
                      <a:pt x="388" y="411"/>
                      <a:pt x="376" y="413"/>
                    </a:cubicBezTo>
                    <a:cubicBezTo>
                      <a:pt x="371" y="409"/>
                      <a:pt x="369" y="402"/>
                      <a:pt x="367" y="395"/>
                    </a:cubicBezTo>
                    <a:cubicBezTo>
                      <a:pt x="367" y="395"/>
                      <a:pt x="367" y="395"/>
                      <a:pt x="367" y="395"/>
                    </a:cubicBezTo>
                    <a:cubicBezTo>
                      <a:pt x="367" y="395"/>
                      <a:pt x="369" y="395"/>
                      <a:pt x="370" y="395"/>
                    </a:cubicBezTo>
                    <a:cubicBezTo>
                      <a:pt x="371" y="395"/>
                      <a:pt x="373" y="395"/>
                      <a:pt x="375" y="394"/>
                    </a:cubicBezTo>
                    <a:cubicBezTo>
                      <a:pt x="378" y="393"/>
                      <a:pt x="383" y="390"/>
                      <a:pt x="385" y="389"/>
                    </a:cubicBezTo>
                    <a:cubicBezTo>
                      <a:pt x="386" y="389"/>
                      <a:pt x="386" y="389"/>
                      <a:pt x="387" y="389"/>
                    </a:cubicBezTo>
                    <a:cubicBezTo>
                      <a:pt x="389" y="389"/>
                      <a:pt x="391" y="390"/>
                      <a:pt x="393" y="390"/>
                    </a:cubicBezTo>
                    <a:cubicBezTo>
                      <a:pt x="395" y="390"/>
                      <a:pt x="395" y="391"/>
                      <a:pt x="397" y="392"/>
                    </a:cubicBezTo>
                    <a:cubicBezTo>
                      <a:pt x="397" y="392"/>
                      <a:pt x="397" y="393"/>
                      <a:pt x="397" y="394"/>
                    </a:cubicBezTo>
                    <a:cubicBezTo>
                      <a:pt x="397" y="395"/>
                      <a:pt x="398" y="397"/>
                      <a:pt x="400" y="398"/>
                    </a:cubicBezTo>
                    <a:cubicBezTo>
                      <a:pt x="403" y="399"/>
                      <a:pt x="409" y="400"/>
                      <a:pt x="412" y="400"/>
                    </a:cubicBezTo>
                    <a:cubicBezTo>
                      <a:pt x="415" y="400"/>
                      <a:pt x="417" y="399"/>
                      <a:pt x="417" y="399"/>
                    </a:cubicBezTo>
                    <a:cubicBezTo>
                      <a:pt x="417" y="399"/>
                      <a:pt x="417" y="399"/>
                      <a:pt x="418" y="399"/>
                    </a:cubicBezTo>
                    <a:cubicBezTo>
                      <a:pt x="418" y="399"/>
                      <a:pt x="421" y="402"/>
                      <a:pt x="422" y="403"/>
                    </a:cubicBezTo>
                    <a:cubicBezTo>
                      <a:pt x="423" y="403"/>
                      <a:pt x="423" y="403"/>
                      <a:pt x="424" y="403"/>
                    </a:cubicBezTo>
                    <a:cubicBezTo>
                      <a:pt x="424" y="403"/>
                      <a:pt x="425" y="403"/>
                      <a:pt x="425" y="403"/>
                    </a:cubicBezTo>
                    <a:cubicBezTo>
                      <a:pt x="426" y="402"/>
                      <a:pt x="426" y="401"/>
                      <a:pt x="425" y="400"/>
                    </a:cubicBezTo>
                    <a:cubicBezTo>
                      <a:pt x="424" y="399"/>
                      <a:pt x="422" y="396"/>
                      <a:pt x="418" y="395"/>
                    </a:cubicBezTo>
                    <a:cubicBezTo>
                      <a:pt x="418" y="395"/>
                      <a:pt x="418" y="395"/>
                      <a:pt x="417" y="395"/>
                    </a:cubicBezTo>
                    <a:cubicBezTo>
                      <a:pt x="415" y="395"/>
                      <a:pt x="414" y="396"/>
                      <a:pt x="412" y="396"/>
                    </a:cubicBezTo>
                    <a:cubicBezTo>
                      <a:pt x="409" y="396"/>
                      <a:pt x="404" y="395"/>
                      <a:pt x="402" y="394"/>
                    </a:cubicBezTo>
                    <a:cubicBezTo>
                      <a:pt x="401" y="394"/>
                      <a:pt x="401" y="394"/>
                      <a:pt x="401" y="393"/>
                    </a:cubicBezTo>
                    <a:cubicBezTo>
                      <a:pt x="401" y="392"/>
                      <a:pt x="401" y="390"/>
                      <a:pt x="399" y="389"/>
                    </a:cubicBezTo>
                    <a:cubicBezTo>
                      <a:pt x="398" y="387"/>
                      <a:pt x="396" y="386"/>
                      <a:pt x="393" y="386"/>
                    </a:cubicBezTo>
                    <a:cubicBezTo>
                      <a:pt x="392" y="386"/>
                      <a:pt x="390" y="385"/>
                      <a:pt x="387" y="385"/>
                    </a:cubicBezTo>
                    <a:cubicBezTo>
                      <a:pt x="386" y="385"/>
                      <a:pt x="385" y="385"/>
                      <a:pt x="384" y="385"/>
                    </a:cubicBezTo>
                    <a:cubicBezTo>
                      <a:pt x="383" y="386"/>
                      <a:pt x="382" y="386"/>
                      <a:pt x="381" y="386"/>
                    </a:cubicBezTo>
                    <a:cubicBezTo>
                      <a:pt x="384" y="384"/>
                      <a:pt x="386" y="380"/>
                      <a:pt x="387" y="379"/>
                    </a:cubicBezTo>
                    <a:cubicBezTo>
                      <a:pt x="388" y="379"/>
                      <a:pt x="388" y="379"/>
                      <a:pt x="389" y="379"/>
                    </a:cubicBezTo>
                    <a:cubicBezTo>
                      <a:pt x="390" y="379"/>
                      <a:pt x="392" y="379"/>
                      <a:pt x="393" y="379"/>
                    </a:cubicBezTo>
                    <a:cubicBezTo>
                      <a:pt x="394" y="379"/>
                      <a:pt x="395" y="382"/>
                      <a:pt x="399" y="382"/>
                    </a:cubicBezTo>
                    <a:cubicBezTo>
                      <a:pt x="400" y="382"/>
                      <a:pt x="400" y="383"/>
                      <a:pt x="401" y="383"/>
                    </a:cubicBezTo>
                    <a:cubicBezTo>
                      <a:pt x="404" y="382"/>
                      <a:pt x="407" y="381"/>
                      <a:pt x="410" y="381"/>
                    </a:cubicBezTo>
                    <a:cubicBezTo>
                      <a:pt x="410" y="381"/>
                      <a:pt x="410" y="381"/>
                      <a:pt x="411" y="381"/>
                    </a:cubicBezTo>
                    <a:cubicBezTo>
                      <a:pt x="414" y="382"/>
                      <a:pt x="417" y="384"/>
                      <a:pt x="420" y="384"/>
                    </a:cubicBezTo>
                    <a:cubicBezTo>
                      <a:pt x="421" y="385"/>
                      <a:pt x="422" y="384"/>
                      <a:pt x="422" y="383"/>
                    </a:cubicBezTo>
                    <a:cubicBezTo>
                      <a:pt x="422" y="382"/>
                      <a:pt x="422" y="381"/>
                      <a:pt x="420" y="380"/>
                    </a:cubicBezTo>
                    <a:cubicBezTo>
                      <a:pt x="419" y="380"/>
                      <a:pt x="415" y="378"/>
                      <a:pt x="411" y="377"/>
                    </a:cubicBezTo>
                    <a:cubicBezTo>
                      <a:pt x="411" y="377"/>
                      <a:pt x="410" y="377"/>
                      <a:pt x="410" y="377"/>
                    </a:cubicBezTo>
                    <a:cubicBezTo>
                      <a:pt x="406" y="377"/>
                      <a:pt x="403" y="379"/>
                      <a:pt x="401" y="378"/>
                    </a:cubicBezTo>
                    <a:cubicBezTo>
                      <a:pt x="400" y="378"/>
                      <a:pt x="400" y="378"/>
                      <a:pt x="400" y="378"/>
                    </a:cubicBezTo>
                    <a:cubicBezTo>
                      <a:pt x="398" y="378"/>
                      <a:pt x="397" y="376"/>
                      <a:pt x="394" y="375"/>
                    </a:cubicBezTo>
                    <a:cubicBezTo>
                      <a:pt x="393" y="375"/>
                      <a:pt x="391" y="375"/>
                      <a:pt x="389" y="375"/>
                    </a:cubicBezTo>
                    <a:cubicBezTo>
                      <a:pt x="388" y="375"/>
                      <a:pt x="386" y="375"/>
                      <a:pt x="385" y="376"/>
                    </a:cubicBezTo>
                    <a:cubicBezTo>
                      <a:pt x="382" y="378"/>
                      <a:pt x="379" y="383"/>
                      <a:pt x="377" y="385"/>
                    </a:cubicBezTo>
                    <a:cubicBezTo>
                      <a:pt x="375" y="387"/>
                      <a:pt x="373" y="388"/>
                      <a:pt x="372" y="389"/>
                    </a:cubicBezTo>
                    <a:cubicBezTo>
                      <a:pt x="371" y="389"/>
                      <a:pt x="370" y="389"/>
                      <a:pt x="370" y="389"/>
                    </a:cubicBezTo>
                    <a:cubicBezTo>
                      <a:pt x="368" y="389"/>
                      <a:pt x="366" y="388"/>
                      <a:pt x="365" y="388"/>
                    </a:cubicBezTo>
                    <a:cubicBezTo>
                      <a:pt x="364" y="379"/>
                      <a:pt x="363" y="369"/>
                      <a:pt x="361" y="365"/>
                    </a:cubicBezTo>
                    <a:cubicBezTo>
                      <a:pt x="355" y="365"/>
                      <a:pt x="355" y="365"/>
                      <a:pt x="355" y="365"/>
                    </a:cubicBezTo>
                    <a:cubicBezTo>
                      <a:pt x="355" y="373"/>
                      <a:pt x="363" y="405"/>
                      <a:pt x="363" y="414"/>
                    </a:cubicBezTo>
                    <a:cubicBezTo>
                      <a:pt x="363" y="422"/>
                      <a:pt x="357" y="423"/>
                      <a:pt x="354" y="416"/>
                    </a:cubicBezTo>
                    <a:cubicBezTo>
                      <a:pt x="352" y="408"/>
                      <a:pt x="350" y="377"/>
                      <a:pt x="348" y="370"/>
                    </a:cubicBezTo>
                    <a:cubicBezTo>
                      <a:pt x="342" y="371"/>
                      <a:pt x="342" y="371"/>
                      <a:pt x="342" y="371"/>
                    </a:cubicBezTo>
                    <a:cubicBezTo>
                      <a:pt x="342" y="380"/>
                      <a:pt x="348" y="413"/>
                      <a:pt x="345" y="427"/>
                    </a:cubicBezTo>
                    <a:cubicBezTo>
                      <a:pt x="332" y="445"/>
                      <a:pt x="318" y="475"/>
                      <a:pt x="312" y="486"/>
                    </a:cubicBezTo>
                    <a:cubicBezTo>
                      <a:pt x="311" y="485"/>
                      <a:pt x="310" y="485"/>
                      <a:pt x="308" y="485"/>
                    </a:cubicBezTo>
                    <a:cubicBezTo>
                      <a:pt x="314" y="468"/>
                      <a:pt x="323" y="440"/>
                      <a:pt x="327" y="421"/>
                    </a:cubicBezTo>
                    <a:cubicBezTo>
                      <a:pt x="332" y="399"/>
                      <a:pt x="335" y="379"/>
                      <a:pt x="337" y="359"/>
                    </a:cubicBezTo>
                    <a:cubicBezTo>
                      <a:pt x="340" y="338"/>
                      <a:pt x="344" y="308"/>
                      <a:pt x="343" y="298"/>
                    </a:cubicBezTo>
                    <a:cubicBezTo>
                      <a:pt x="334" y="297"/>
                      <a:pt x="334" y="297"/>
                      <a:pt x="334" y="297"/>
                    </a:cubicBezTo>
                    <a:cubicBezTo>
                      <a:pt x="331" y="307"/>
                      <a:pt x="330" y="337"/>
                      <a:pt x="326" y="357"/>
                    </a:cubicBezTo>
                    <a:cubicBezTo>
                      <a:pt x="323" y="378"/>
                      <a:pt x="319" y="400"/>
                      <a:pt x="313" y="421"/>
                    </a:cubicBezTo>
                    <a:cubicBezTo>
                      <a:pt x="307" y="442"/>
                      <a:pt x="296" y="473"/>
                      <a:pt x="292" y="486"/>
                    </a:cubicBezTo>
                    <a:cubicBezTo>
                      <a:pt x="292" y="486"/>
                      <a:pt x="291" y="486"/>
                      <a:pt x="291" y="486"/>
                    </a:cubicBezTo>
                    <a:cubicBezTo>
                      <a:pt x="291" y="475"/>
                      <a:pt x="290" y="455"/>
                      <a:pt x="289" y="439"/>
                    </a:cubicBezTo>
                    <a:cubicBezTo>
                      <a:pt x="287" y="420"/>
                      <a:pt x="281" y="397"/>
                      <a:pt x="278" y="378"/>
                    </a:cubicBezTo>
                    <a:cubicBezTo>
                      <a:pt x="275" y="360"/>
                      <a:pt x="273" y="347"/>
                      <a:pt x="272" y="326"/>
                    </a:cubicBezTo>
                    <a:cubicBezTo>
                      <a:pt x="271" y="316"/>
                      <a:pt x="271" y="303"/>
                      <a:pt x="271" y="290"/>
                    </a:cubicBezTo>
                    <a:cubicBezTo>
                      <a:pt x="271" y="284"/>
                      <a:pt x="271" y="278"/>
                      <a:pt x="271" y="272"/>
                    </a:cubicBezTo>
                    <a:cubicBezTo>
                      <a:pt x="275" y="268"/>
                      <a:pt x="281" y="261"/>
                      <a:pt x="287" y="261"/>
                    </a:cubicBezTo>
                    <a:cubicBezTo>
                      <a:pt x="287" y="261"/>
                      <a:pt x="287" y="261"/>
                      <a:pt x="287" y="261"/>
                    </a:cubicBezTo>
                    <a:cubicBezTo>
                      <a:pt x="291" y="261"/>
                      <a:pt x="297" y="265"/>
                      <a:pt x="303" y="270"/>
                    </a:cubicBezTo>
                    <a:cubicBezTo>
                      <a:pt x="309" y="274"/>
                      <a:pt x="316" y="279"/>
                      <a:pt x="322" y="279"/>
                    </a:cubicBezTo>
                    <a:cubicBezTo>
                      <a:pt x="322" y="279"/>
                      <a:pt x="323" y="279"/>
                      <a:pt x="323" y="279"/>
                    </a:cubicBezTo>
                    <a:cubicBezTo>
                      <a:pt x="334" y="279"/>
                      <a:pt x="343" y="272"/>
                      <a:pt x="351" y="264"/>
                    </a:cubicBezTo>
                    <a:cubicBezTo>
                      <a:pt x="360" y="255"/>
                      <a:pt x="368" y="239"/>
                      <a:pt x="375" y="229"/>
                    </a:cubicBezTo>
                    <a:cubicBezTo>
                      <a:pt x="381" y="219"/>
                      <a:pt x="384" y="212"/>
                      <a:pt x="390" y="203"/>
                    </a:cubicBezTo>
                    <a:cubicBezTo>
                      <a:pt x="396" y="195"/>
                      <a:pt x="405" y="187"/>
                      <a:pt x="411" y="176"/>
                    </a:cubicBezTo>
                    <a:cubicBezTo>
                      <a:pt x="416" y="165"/>
                      <a:pt x="421" y="150"/>
                      <a:pt x="423" y="138"/>
                    </a:cubicBezTo>
                    <a:cubicBezTo>
                      <a:pt x="423" y="134"/>
                      <a:pt x="423" y="131"/>
                      <a:pt x="423" y="128"/>
                    </a:cubicBezTo>
                    <a:cubicBezTo>
                      <a:pt x="423" y="119"/>
                      <a:pt x="422" y="110"/>
                      <a:pt x="421" y="104"/>
                    </a:cubicBezTo>
                    <a:cubicBezTo>
                      <a:pt x="420" y="96"/>
                      <a:pt x="417" y="91"/>
                      <a:pt x="417" y="87"/>
                    </a:cubicBezTo>
                    <a:cubicBezTo>
                      <a:pt x="417" y="87"/>
                      <a:pt x="417" y="86"/>
                      <a:pt x="417" y="86"/>
                    </a:cubicBezTo>
                    <a:cubicBezTo>
                      <a:pt x="418" y="83"/>
                      <a:pt x="420" y="80"/>
                      <a:pt x="422" y="77"/>
                    </a:cubicBezTo>
                    <a:cubicBezTo>
                      <a:pt x="425" y="74"/>
                      <a:pt x="427" y="70"/>
                      <a:pt x="427" y="67"/>
                    </a:cubicBezTo>
                    <a:cubicBezTo>
                      <a:pt x="427" y="60"/>
                      <a:pt x="419" y="57"/>
                      <a:pt x="418" y="54"/>
                    </a:cubicBezTo>
                    <a:cubicBezTo>
                      <a:pt x="417" y="50"/>
                      <a:pt x="416" y="45"/>
                      <a:pt x="414" y="42"/>
                    </a:cubicBezTo>
                    <a:cubicBezTo>
                      <a:pt x="414" y="41"/>
                      <a:pt x="413" y="40"/>
                      <a:pt x="412" y="41"/>
                    </a:cubicBezTo>
                    <a:cubicBezTo>
                      <a:pt x="411" y="41"/>
                      <a:pt x="410" y="42"/>
                      <a:pt x="411" y="43"/>
                    </a:cubicBezTo>
                    <a:cubicBezTo>
                      <a:pt x="412" y="45"/>
                      <a:pt x="413" y="51"/>
                      <a:pt x="415" y="56"/>
                    </a:cubicBezTo>
                    <a:cubicBezTo>
                      <a:pt x="418" y="61"/>
                      <a:pt x="423" y="64"/>
                      <a:pt x="423" y="67"/>
                    </a:cubicBezTo>
                    <a:cubicBezTo>
                      <a:pt x="423" y="68"/>
                      <a:pt x="421" y="71"/>
                      <a:pt x="419" y="75"/>
                    </a:cubicBezTo>
                    <a:cubicBezTo>
                      <a:pt x="417" y="77"/>
                      <a:pt x="415" y="80"/>
                      <a:pt x="414" y="82"/>
                    </a:cubicBezTo>
                    <a:cubicBezTo>
                      <a:pt x="412" y="81"/>
                      <a:pt x="409" y="80"/>
                      <a:pt x="406" y="79"/>
                    </a:cubicBezTo>
                    <a:cubicBezTo>
                      <a:pt x="406" y="79"/>
                      <a:pt x="406" y="79"/>
                      <a:pt x="405" y="79"/>
                    </a:cubicBezTo>
                    <a:cubicBezTo>
                      <a:pt x="402" y="79"/>
                      <a:pt x="399" y="81"/>
                      <a:pt x="397" y="81"/>
                    </a:cubicBezTo>
                    <a:cubicBezTo>
                      <a:pt x="397" y="81"/>
                      <a:pt x="396" y="81"/>
                      <a:pt x="396" y="81"/>
                    </a:cubicBezTo>
                    <a:cubicBezTo>
                      <a:pt x="396" y="81"/>
                      <a:pt x="395" y="79"/>
                      <a:pt x="394" y="76"/>
                    </a:cubicBezTo>
                    <a:cubicBezTo>
                      <a:pt x="393" y="74"/>
                      <a:pt x="393" y="71"/>
                      <a:pt x="390" y="69"/>
                    </a:cubicBezTo>
                    <a:cubicBezTo>
                      <a:pt x="386" y="66"/>
                      <a:pt x="379" y="66"/>
                      <a:pt x="376" y="65"/>
                    </a:cubicBezTo>
                    <a:cubicBezTo>
                      <a:pt x="375" y="65"/>
                      <a:pt x="374" y="65"/>
                      <a:pt x="374" y="66"/>
                    </a:cubicBezTo>
                    <a:cubicBezTo>
                      <a:pt x="373" y="67"/>
                      <a:pt x="374" y="68"/>
                      <a:pt x="375" y="69"/>
                    </a:cubicBezTo>
                    <a:cubicBezTo>
                      <a:pt x="377" y="69"/>
                      <a:pt x="381" y="70"/>
                      <a:pt x="384" y="71"/>
                    </a:cubicBezTo>
                    <a:cubicBezTo>
                      <a:pt x="383" y="72"/>
                      <a:pt x="382" y="72"/>
                      <a:pt x="380" y="73"/>
                    </a:cubicBezTo>
                    <a:cubicBezTo>
                      <a:pt x="376" y="74"/>
                      <a:pt x="366" y="74"/>
                      <a:pt x="362" y="74"/>
                    </a:cubicBezTo>
                    <a:cubicBezTo>
                      <a:pt x="360" y="74"/>
                      <a:pt x="360" y="75"/>
                      <a:pt x="360" y="76"/>
                    </a:cubicBezTo>
                    <a:cubicBezTo>
                      <a:pt x="360" y="77"/>
                      <a:pt x="360" y="78"/>
                      <a:pt x="362" y="78"/>
                    </a:cubicBezTo>
                    <a:cubicBezTo>
                      <a:pt x="366" y="78"/>
                      <a:pt x="376" y="78"/>
                      <a:pt x="381" y="77"/>
                    </a:cubicBezTo>
                    <a:cubicBezTo>
                      <a:pt x="385" y="76"/>
                      <a:pt x="387" y="74"/>
                      <a:pt x="388" y="73"/>
                    </a:cubicBezTo>
                    <a:cubicBezTo>
                      <a:pt x="389" y="74"/>
                      <a:pt x="390" y="76"/>
                      <a:pt x="390" y="78"/>
                    </a:cubicBezTo>
                    <a:cubicBezTo>
                      <a:pt x="391" y="80"/>
                      <a:pt x="391" y="83"/>
                      <a:pt x="394" y="84"/>
                    </a:cubicBezTo>
                    <a:cubicBezTo>
                      <a:pt x="395" y="85"/>
                      <a:pt x="396" y="85"/>
                      <a:pt x="397" y="85"/>
                    </a:cubicBezTo>
                    <a:cubicBezTo>
                      <a:pt x="400" y="85"/>
                      <a:pt x="403" y="83"/>
                      <a:pt x="405" y="83"/>
                    </a:cubicBezTo>
                    <a:cubicBezTo>
                      <a:pt x="405" y="83"/>
                      <a:pt x="406" y="83"/>
                      <a:pt x="406" y="83"/>
                    </a:cubicBezTo>
                    <a:cubicBezTo>
                      <a:pt x="408" y="84"/>
                      <a:pt x="411" y="85"/>
                      <a:pt x="413" y="86"/>
                    </a:cubicBezTo>
                    <a:cubicBezTo>
                      <a:pt x="413" y="87"/>
                      <a:pt x="413" y="87"/>
                      <a:pt x="413" y="87"/>
                    </a:cubicBezTo>
                    <a:cubicBezTo>
                      <a:pt x="413" y="93"/>
                      <a:pt x="416" y="97"/>
                      <a:pt x="417" y="104"/>
                    </a:cubicBezTo>
                    <a:cubicBezTo>
                      <a:pt x="418" y="110"/>
                      <a:pt x="419" y="119"/>
                      <a:pt x="419" y="128"/>
                    </a:cubicBezTo>
                    <a:cubicBezTo>
                      <a:pt x="419" y="131"/>
                      <a:pt x="419" y="134"/>
                      <a:pt x="419" y="137"/>
                    </a:cubicBezTo>
                    <a:cubicBezTo>
                      <a:pt x="417" y="149"/>
                      <a:pt x="413" y="163"/>
                      <a:pt x="407" y="174"/>
                    </a:cubicBezTo>
                    <a:cubicBezTo>
                      <a:pt x="402" y="184"/>
                      <a:pt x="393" y="192"/>
                      <a:pt x="387" y="201"/>
                    </a:cubicBezTo>
                    <a:cubicBezTo>
                      <a:pt x="381" y="210"/>
                      <a:pt x="378" y="217"/>
                      <a:pt x="371" y="227"/>
                    </a:cubicBezTo>
                    <a:cubicBezTo>
                      <a:pt x="365" y="237"/>
                      <a:pt x="357" y="253"/>
                      <a:pt x="349" y="261"/>
                    </a:cubicBezTo>
                    <a:cubicBezTo>
                      <a:pt x="341" y="269"/>
                      <a:pt x="332" y="275"/>
                      <a:pt x="323" y="275"/>
                    </a:cubicBezTo>
                    <a:cubicBezTo>
                      <a:pt x="323" y="275"/>
                      <a:pt x="323" y="275"/>
                      <a:pt x="322" y="275"/>
                    </a:cubicBezTo>
                    <a:cubicBezTo>
                      <a:pt x="318" y="275"/>
                      <a:pt x="312" y="271"/>
                      <a:pt x="306" y="267"/>
                    </a:cubicBezTo>
                    <a:cubicBezTo>
                      <a:pt x="299" y="262"/>
                      <a:pt x="293" y="257"/>
                      <a:pt x="288" y="257"/>
                    </a:cubicBezTo>
                    <a:cubicBezTo>
                      <a:pt x="288" y="257"/>
                      <a:pt x="287" y="257"/>
                      <a:pt x="287" y="257"/>
                    </a:cubicBezTo>
                    <a:cubicBezTo>
                      <a:pt x="281" y="257"/>
                      <a:pt x="275" y="262"/>
                      <a:pt x="271" y="266"/>
                    </a:cubicBezTo>
                    <a:cubicBezTo>
                      <a:pt x="271" y="262"/>
                      <a:pt x="271" y="258"/>
                      <a:pt x="271" y="253"/>
                    </a:cubicBezTo>
                    <a:cubicBezTo>
                      <a:pt x="271" y="230"/>
                      <a:pt x="271" y="204"/>
                      <a:pt x="270" y="189"/>
                    </a:cubicBezTo>
                    <a:cubicBezTo>
                      <a:pt x="270" y="173"/>
                      <a:pt x="268" y="171"/>
                      <a:pt x="268" y="161"/>
                    </a:cubicBezTo>
                    <a:cubicBezTo>
                      <a:pt x="268" y="152"/>
                      <a:pt x="270" y="134"/>
                      <a:pt x="271" y="126"/>
                    </a:cubicBezTo>
                    <a:cubicBezTo>
                      <a:pt x="273" y="121"/>
                      <a:pt x="276" y="115"/>
                      <a:pt x="278" y="112"/>
                    </a:cubicBezTo>
                    <a:cubicBezTo>
                      <a:pt x="282" y="107"/>
                      <a:pt x="287" y="105"/>
                      <a:pt x="292" y="102"/>
                    </a:cubicBezTo>
                    <a:cubicBezTo>
                      <a:pt x="296" y="99"/>
                      <a:pt x="302" y="99"/>
                      <a:pt x="309" y="94"/>
                    </a:cubicBezTo>
                    <a:cubicBezTo>
                      <a:pt x="316" y="90"/>
                      <a:pt x="324" y="79"/>
                      <a:pt x="331" y="75"/>
                    </a:cubicBezTo>
                    <a:cubicBezTo>
                      <a:pt x="337" y="71"/>
                      <a:pt x="343" y="72"/>
                      <a:pt x="352" y="69"/>
                    </a:cubicBezTo>
                    <a:cubicBezTo>
                      <a:pt x="360" y="65"/>
                      <a:pt x="376" y="62"/>
                      <a:pt x="381" y="54"/>
                    </a:cubicBezTo>
                    <a:cubicBezTo>
                      <a:pt x="381" y="53"/>
                      <a:pt x="382" y="52"/>
                      <a:pt x="382" y="51"/>
                    </a:cubicBezTo>
                    <a:cubicBezTo>
                      <a:pt x="383" y="49"/>
                      <a:pt x="390" y="44"/>
                      <a:pt x="392" y="40"/>
                    </a:cubicBezTo>
                    <a:cubicBezTo>
                      <a:pt x="394" y="35"/>
                      <a:pt x="393" y="27"/>
                      <a:pt x="394" y="25"/>
                    </a:cubicBezTo>
                    <a:cubicBezTo>
                      <a:pt x="396" y="22"/>
                      <a:pt x="399" y="20"/>
                      <a:pt x="400" y="18"/>
                    </a:cubicBezTo>
                    <a:cubicBezTo>
                      <a:pt x="401" y="17"/>
                      <a:pt x="401" y="16"/>
                      <a:pt x="400" y="15"/>
                    </a:cubicBezTo>
                    <a:cubicBezTo>
                      <a:pt x="400" y="15"/>
                      <a:pt x="398" y="15"/>
                      <a:pt x="398" y="15"/>
                    </a:cubicBezTo>
                    <a:cubicBezTo>
                      <a:pt x="397" y="17"/>
                      <a:pt x="393" y="19"/>
                      <a:pt x="391" y="23"/>
                    </a:cubicBezTo>
                    <a:cubicBezTo>
                      <a:pt x="389" y="28"/>
                      <a:pt x="390" y="35"/>
                      <a:pt x="388" y="38"/>
                    </a:cubicBezTo>
                    <a:cubicBezTo>
                      <a:pt x="387" y="40"/>
                      <a:pt x="384" y="43"/>
                      <a:pt x="381" y="46"/>
                    </a:cubicBezTo>
                    <a:cubicBezTo>
                      <a:pt x="380" y="39"/>
                      <a:pt x="375" y="31"/>
                      <a:pt x="375" y="28"/>
                    </a:cubicBezTo>
                    <a:cubicBezTo>
                      <a:pt x="374" y="27"/>
                      <a:pt x="374" y="26"/>
                      <a:pt x="374" y="25"/>
                    </a:cubicBezTo>
                    <a:cubicBezTo>
                      <a:pt x="374" y="21"/>
                      <a:pt x="376" y="18"/>
                      <a:pt x="376" y="14"/>
                    </a:cubicBezTo>
                    <a:cubicBezTo>
                      <a:pt x="376" y="14"/>
                      <a:pt x="376" y="14"/>
                      <a:pt x="376" y="13"/>
                    </a:cubicBezTo>
                    <a:cubicBezTo>
                      <a:pt x="375" y="8"/>
                      <a:pt x="372" y="5"/>
                      <a:pt x="371" y="4"/>
                    </a:cubicBezTo>
                    <a:cubicBezTo>
                      <a:pt x="371" y="3"/>
                      <a:pt x="370" y="3"/>
                      <a:pt x="369" y="3"/>
                    </a:cubicBezTo>
                    <a:cubicBezTo>
                      <a:pt x="368" y="4"/>
                      <a:pt x="367" y="5"/>
                      <a:pt x="368" y="6"/>
                    </a:cubicBezTo>
                    <a:cubicBezTo>
                      <a:pt x="369" y="8"/>
                      <a:pt x="371" y="10"/>
                      <a:pt x="372" y="14"/>
                    </a:cubicBezTo>
                    <a:cubicBezTo>
                      <a:pt x="372" y="14"/>
                      <a:pt x="372" y="14"/>
                      <a:pt x="372" y="14"/>
                    </a:cubicBezTo>
                    <a:cubicBezTo>
                      <a:pt x="372" y="17"/>
                      <a:pt x="370" y="20"/>
                      <a:pt x="370" y="25"/>
                    </a:cubicBezTo>
                    <a:cubicBezTo>
                      <a:pt x="370" y="26"/>
                      <a:pt x="370" y="27"/>
                      <a:pt x="371" y="28"/>
                    </a:cubicBezTo>
                    <a:cubicBezTo>
                      <a:pt x="372" y="34"/>
                      <a:pt x="378" y="44"/>
                      <a:pt x="378" y="49"/>
                    </a:cubicBezTo>
                    <a:cubicBezTo>
                      <a:pt x="378" y="50"/>
                      <a:pt x="378" y="51"/>
                      <a:pt x="377" y="52"/>
                    </a:cubicBezTo>
                    <a:cubicBezTo>
                      <a:pt x="375" y="57"/>
                      <a:pt x="359" y="62"/>
                      <a:pt x="350" y="65"/>
                    </a:cubicBezTo>
                    <a:cubicBezTo>
                      <a:pt x="343" y="68"/>
                      <a:pt x="336" y="67"/>
                      <a:pt x="329" y="72"/>
                    </a:cubicBezTo>
                    <a:cubicBezTo>
                      <a:pt x="321" y="76"/>
                      <a:pt x="313" y="87"/>
                      <a:pt x="307" y="91"/>
                    </a:cubicBezTo>
                    <a:cubicBezTo>
                      <a:pt x="301" y="95"/>
                      <a:pt x="296" y="95"/>
                      <a:pt x="290" y="98"/>
                    </a:cubicBezTo>
                    <a:cubicBezTo>
                      <a:pt x="285" y="101"/>
                      <a:pt x="279" y="104"/>
                      <a:pt x="275" y="109"/>
                    </a:cubicBezTo>
                    <a:cubicBezTo>
                      <a:pt x="272" y="113"/>
                      <a:pt x="269" y="120"/>
                      <a:pt x="267" y="125"/>
                    </a:cubicBezTo>
                    <a:cubicBezTo>
                      <a:pt x="267" y="125"/>
                      <a:pt x="267" y="125"/>
                      <a:pt x="267" y="125"/>
                    </a:cubicBezTo>
                    <a:cubicBezTo>
                      <a:pt x="266" y="121"/>
                      <a:pt x="264" y="112"/>
                      <a:pt x="260" y="106"/>
                    </a:cubicBezTo>
                    <a:cubicBezTo>
                      <a:pt x="255" y="101"/>
                      <a:pt x="246" y="98"/>
                      <a:pt x="240" y="95"/>
                    </a:cubicBezTo>
                    <a:cubicBezTo>
                      <a:pt x="239" y="89"/>
                      <a:pt x="236" y="79"/>
                      <a:pt x="236" y="71"/>
                    </a:cubicBezTo>
                    <a:cubicBezTo>
                      <a:pt x="236" y="70"/>
                      <a:pt x="236" y="68"/>
                      <a:pt x="236" y="67"/>
                    </a:cubicBezTo>
                    <a:cubicBezTo>
                      <a:pt x="238" y="60"/>
                      <a:pt x="248" y="54"/>
                      <a:pt x="252" y="46"/>
                    </a:cubicBezTo>
                    <a:cubicBezTo>
                      <a:pt x="253" y="43"/>
                      <a:pt x="254" y="39"/>
                      <a:pt x="254" y="36"/>
                    </a:cubicBezTo>
                    <a:cubicBezTo>
                      <a:pt x="254" y="35"/>
                      <a:pt x="253" y="33"/>
                      <a:pt x="253" y="31"/>
                    </a:cubicBezTo>
                    <a:cubicBezTo>
                      <a:pt x="256" y="29"/>
                      <a:pt x="265" y="25"/>
                      <a:pt x="269" y="20"/>
                    </a:cubicBezTo>
                    <a:cubicBezTo>
                      <a:pt x="272" y="15"/>
                      <a:pt x="271" y="5"/>
                      <a:pt x="272" y="2"/>
                    </a:cubicBezTo>
                    <a:cubicBezTo>
                      <a:pt x="272" y="1"/>
                      <a:pt x="271" y="0"/>
                      <a:pt x="270" y="0"/>
                    </a:cubicBezTo>
                    <a:cubicBezTo>
                      <a:pt x="269" y="0"/>
                      <a:pt x="268" y="0"/>
                      <a:pt x="268" y="2"/>
                    </a:cubicBezTo>
                    <a:cubicBezTo>
                      <a:pt x="267" y="6"/>
                      <a:pt x="268" y="15"/>
                      <a:pt x="265" y="18"/>
                    </a:cubicBezTo>
                    <a:cubicBezTo>
                      <a:pt x="264" y="21"/>
                      <a:pt x="257" y="24"/>
                      <a:pt x="253" y="27"/>
                    </a:cubicBezTo>
                    <a:cubicBezTo>
                      <a:pt x="253" y="26"/>
                      <a:pt x="253" y="25"/>
                      <a:pt x="253" y="25"/>
                    </a:cubicBezTo>
                    <a:cubicBezTo>
                      <a:pt x="253" y="24"/>
                      <a:pt x="253" y="23"/>
                      <a:pt x="253" y="22"/>
                    </a:cubicBezTo>
                    <a:cubicBezTo>
                      <a:pt x="254" y="15"/>
                      <a:pt x="257" y="9"/>
                      <a:pt x="258" y="6"/>
                    </a:cubicBezTo>
                    <a:cubicBezTo>
                      <a:pt x="258" y="5"/>
                      <a:pt x="257" y="4"/>
                      <a:pt x="256" y="3"/>
                    </a:cubicBezTo>
                    <a:cubicBezTo>
                      <a:pt x="255" y="3"/>
                      <a:pt x="254" y="4"/>
                      <a:pt x="254" y="5"/>
                    </a:cubicBezTo>
                    <a:cubicBezTo>
                      <a:pt x="253" y="7"/>
                      <a:pt x="250" y="14"/>
                      <a:pt x="249" y="21"/>
                    </a:cubicBezTo>
                    <a:cubicBezTo>
                      <a:pt x="249" y="22"/>
                      <a:pt x="249" y="23"/>
                      <a:pt x="249" y="25"/>
                    </a:cubicBezTo>
                    <a:cubicBezTo>
                      <a:pt x="249" y="26"/>
                      <a:pt x="249" y="28"/>
                      <a:pt x="249" y="30"/>
                    </a:cubicBezTo>
                    <a:cubicBezTo>
                      <a:pt x="249" y="30"/>
                      <a:pt x="249" y="31"/>
                      <a:pt x="249" y="31"/>
                    </a:cubicBezTo>
                    <a:cubicBezTo>
                      <a:pt x="249" y="33"/>
                      <a:pt x="250" y="35"/>
                      <a:pt x="250" y="36"/>
                    </a:cubicBezTo>
                    <a:cubicBezTo>
                      <a:pt x="250" y="39"/>
                      <a:pt x="249" y="42"/>
                      <a:pt x="248" y="44"/>
                    </a:cubicBezTo>
                    <a:cubicBezTo>
                      <a:pt x="246" y="51"/>
                      <a:pt x="235" y="57"/>
                      <a:pt x="232" y="66"/>
                    </a:cubicBezTo>
                    <a:cubicBezTo>
                      <a:pt x="232" y="68"/>
                      <a:pt x="232" y="69"/>
                      <a:pt x="232" y="71"/>
                    </a:cubicBezTo>
                    <a:cubicBezTo>
                      <a:pt x="232" y="78"/>
                      <a:pt x="234" y="86"/>
                      <a:pt x="235" y="92"/>
                    </a:cubicBezTo>
                    <a:cubicBezTo>
                      <a:pt x="229" y="88"/>
                      <a:pt x="221" y="83"/>
                      <a:pt x="217" y="79"/>
                    </a:cubicBezTo>
                    <a:cubicBezTo>
                      <a:pt x="213" y="74"/>
                      <a:pt x="210" y="68"/>
                      <a:pt x="209" y="65"/>
                    </a:cubicBezTo>
                    <a:cubicBezTo>
                      <a:pt x="209" y="64"/>
                      <a:pt x="209" y="64"/>
                      <a:pt x="209" y="64"/>
                    </a:cubicBezTo>
                    <a:cubicBezTo>
                      <a:pt x="209" y="62"/>
                      <a:pt x="213" y="59"/>
                      <a:pt x="213" y="53"/>
                    </a:cubicBezTo>
                    <a:cubicBezTo>
                      <a:pt x="213" y="53"/>
                      <a:pt x="213" y="53"/>
                      <a:pt x="213" y="53"/>
                    </a:cubicBezTo>
                    <a:cubicBezTo>
                      <a:pt x="212" y="47"/>
                      <a:pt x="207" y="43"/>
                      <a:pt x="207" y="38"/>
                    </a:cubicBezTo>
                    <a:cubicBezTo>
                      <a:pt x="207" y="33"/>
                      <a:pt x="213" y="23"/>
                      <a:pt x="215" y="18"/>
                    </a:cubicBezTo>
                    <a:cubicBezTo>
                      <a:pt x="215" y="17"/>
                      <a:pt x="214" y="16"/>
                      <a:pt x="213" y="15"/>
                    </a:cubicBezTo>
                    <a:cubicBezTo>
                      <a:pt x="212" y="15"/>
                      <a:pt x="211" y="16"/>
                      <a:pt x="211" y="17"/>
                    </a:cubicBezTo>
                    <a:cubicBezTo>
                      <a:pt x="209" y="21"/>
                      <a:pt x="203" y="31"/>
                      <a:pt x="203" y="38"/>
                    </a:cubicBezTo>
                    <a:cubicBezTo>
                      <a:pt x="203" y="46"/>
                      <a:pt x="209" y="50"/>
                      <a:pt x="209" y="53"/>
                    </a:cubicBezTo>
                    <a:cubicBezTo>
                      <a:pt x="209" y="53"/>
                      <a:pt x="209" y="53"/>
                      <a:pt x="209" y="53"/>
                    </a:cubicBezTo>
                    <a:cubicBezTo>
                      <a:pt x="210" y="56"/>
                      <a:pt x="205" y="59"/>
                      <a:pt x="205" y="64"/>
                    </a:cubicBezTo>
                    <a:cubicBezTo>
                      <a:pt x="205" y="65"/>
                      <a:pt x="205" y="65"/>
                      <a:pt x="205" y="65"/>
                    </a:cubicBezTo>
                    <a:cubicBezTo>
                      <a:pt x="205" y="66"/>
                      <a:pt x="206" y="67"/>
                      <a:pt x="206" y="68"/>
                    </a:cubicBezTo>
                    <a:cubicBezTo>
                      <a:pt x="203" y="69"/>
                      <a:pt x="200" y="69"/>
                      <a:pt x="196" y="69"/>
                    </a:cubicBezTo>
                    <a:cubicBezTo>
                      <a:pt x="194" y="69"/>
                      <a:pt x="192" y="69"/>
                      <a:pt x="191" y="68"/>
                    </a:cubicBezTo>
                    <a:cubicBezTo>
                      <a:pt x="188" y="67"/>
                      <a:pt x="185" y="59"/>
                      <a:pt x="183" y="56"/>
                    </a:cubicBezTo>
                    <a:cubicBezTo>
                      <a:pt x="182" y="55"/>
                      <a:pt x="181" y="55"/>
                      <a:pt x="180" y="56"/>
                    </a:cubicBezTo>
                    <a:cubicBezTo>
                      <a:pt x="179" y="56"/>
                      <a:pt x="179" y="58"/>
                      <a:pt x="180" y="59"/>
                    </a:cubicBezTo>
                    <a:cubicBezTo>
                      <a:pt x="181" y="60"/>
                      <a:pt x="184" y="69"/>
                      <a:pt x="189" y="72"/>
                    </a:cubicBezTo>
                    <a:cubicBezTo>
                      <a:pt x="191" y="73"/>
                      <a:pt x="194" y="73"/>
                      <a:pt x="196" y="73"/>
                    </a:cubicBezTo>
                    <a:cubicBezTo>
                      <a:pt x="201" y="73"/>
                      <a:pt x="206" y="73"/>
                      <a:pt x="208" y="72"/>
                    </a:cubicBezTo>
                    <a:cubicBezTo>
                      <a:pt x="209" y="75"/>
                      <a:pt x="212" y="78"/>
                      <a:pt x="214" y="81"/>
                    </a:cubicBezTo>
                    <a:cubicBezTo>
                      <a:pt x="219" y="87"/>
                      <a:pt x="228" y="92"/>
                      <a:pt x="235" y="97"/>
                    </a:cubicBezTo>
                    <a:cubicBezTo>
                      <a:pt x="235" y="97"/>
                      <a:pt x="236" y="97"/>
                      <a:pt x="236" y="97"/>
                    </a:cubicBezTo>
                    <a:cubicBezTo>
                      <a:pt x="236" y="97"/>
                      <a:pt x="236" y="98"/>
                      <a:pt x="236" y="98"/>
                    </a:cubicBezTo>
                    <a:cubicBezTo>
                      <a:pt x="236" y="99"/>
                      <a:pt x="237" y="99"/>
                      <a:pt x="238" y="99"/>
                    </a:cubicBezTo>
                    <a:cubicBezTo>
                      <a:pt x="238" y="99"/>
                      <a:pt x="238" y="99"/>
                      <a:pt x="238" y="99"/>
                    </a:cubicBezTo>
                    <a:cubicBezTo>
                      <a:pt x="239" y="99"/>
                      <a:pt x="239" y="99"/>
                      <a:pt x="239" y="99"/>
                    </a:cubicBezTo>
                    <a:cubicBezTo>
                      <a:pt x="246" y="102"/>
                      <a:pt x="253" y="105"/>
                      <a:pt x="257" y="109"/>
                    </a:cubicBezTo>
                    <a:cubicBezTo>
                      <a:pt x="260" y="113"/>
                      <a:pt x="262" y="120"/>
                      <a:pt x="263" y="125"/>
                    </a:cubicBezTo>
                    <a:cubicBezTo>
                      <a:pt x="263" y="131"/>
                      <a:pt x="260" y="151"/>
                      <a:pt x="260" y="161"/>
                    </a:cubicBezTo>
                    <a:cubicBezTo>
                      <a:pt x="260" y="173"/>
                      <a:pt x="262" y="174"/>
                      <a:pt x="262" y="189"/>
                    </a:cubicBezTo>
                    <a:cubicBezTo>
                      <a:pt x="263" y="201"/>
                      <a:pt x="263" y="219"/>
                      <a:pt x="263" y="237"/>
                    </a:cubicBezTo>
                    <a:cubicBezTo>
                      <a:pt x="260" y="236"/>
                      <a:pt x="256" y="234"/>
                      <a:pt x="252" y="233"/>
                    </a:cubicBezTo>
                    <a:cubicBezTo>
                      <a:pt x="251" y="233"/>
                      <a:pt x="250" y="233"/>
                      <a:pt x="248" y="233"/>
                    </a:cubicBezTo>
                    <a:cubicBezTo>
                      <a:pt x="246" y="233"/>
                      <a:pt x="243" y="233"/>
                      <a:pt x="240" y="233"/>
                    </a:cubicBezTo>
                    <a:cubicBezTo>
                      <a:pt x="238" y="233"/>
                      <a:pt x="235" y="233"/>
                      <a:pt x="234" y="232"/>
                    </a:cubicBezTo>
                    <a:cubicBezTo>
                      <a:pt x="229" y="230"/>
                      <a:pt x="226" y="219"/>
                      <a:pt x="219" y="214"/>
                    </a:cubicBezTo>
                    <a:cubicBezTo>
                      <a:pt x="213" y="210"/>
                      <a:pt x="205" y="211"/>
                      <a:pt x="200" y="209"/>
                    </a:cubicBezTo>
                    <a:cubicBezTo>
                      <a:pt x="195" y="207"/>
                      <a:pt x="190" y="204"/>
                      <a:pt x="185" y="201"/>
                    </a:cubicBezTo>
                    <a:cubicBezTo>
                      <a:pt x="183" y="200"/>
                      <a:pt x="182" y="199"/>
                      <a:pt x="180" y="197"/>
                    </a:cubicBezTo>
                    <a:cubicBezTo>
                      <a:pt x="179" y="195"/>
                      <a:pt x="177" y="191"/>
                      <a:pt x="177" y="187"/>
                    </a:cubicBezTo>
                    <a:cubicBezTo>
                      <a:pt x="177" y="187"/>
                      <a:pt x="177" y="186"/>
                      <a:pt x="178" y="186"/>
                    </a:cubicBezTo>
                    <a:cubicBezTo>
                      <a:pt x="179" y="182"/>
                      <a:pt x="185" y="177"/>
                      <a:pt x="188" y="171"/>
                    </a:cubicBezTo>
                    <a:cubicBezTo>
                      <a:pt x="191" y="166"/>
                      <a:pt x="196" y="159"/>
                      <a:pt x="196" y="153"/>
                    </a:cubicBezTo>
                    <a:cubicBezTo>
                      <a:pt x="196" y="153"/>
                      <a:pt x="196" y="152"/>
                      <a:pt x="196" y="151"/>
                    </a:cubicBezTo>
                    <a:cubicBezTo>
                      <a:pt x="199" y="147"/>
                      <a:pt x="210" y="139"/>
                      <a:pt x="213" y="132"/>
                    </a:cubicBezTo>
                    <a:cubicBezTo>
                      <a:pt x="215" y="128"/>
                      <a:pt x="215" y="124"/>
                      <a:pt x="215" y="120"/>
                    </a:cubicBezTo>
                    <a:cubicBezTo>
                      <a:pt x="215" y="116"/>
                      <a:pt x="214" y="111"/>
                      <a:pt x="213" y="106"/>
                    </a:cubicBezTo>
                    <a:cubicBezTo>
                      <a:pt x="213" y="105"/>
                      <a:pt x="212" y="105"/>
                      <a:pt x="211" y="105"/>
                    </a:cubicBezTo>
                    <a:cubicBezTo>
                      <a:pt x="210" y="105"/>
                      <a:pt x="209" y="106"/>
                      <a:pt x="209" y="107"/>
                    </a:cubicBezTo>
                    <a:cubicBezTo>
                      <a:pt x="209" y="107"/>
                      <a:pt x="209" y="107"/>
                      <a:pt x="209" y="107"/>
                    </a:cubicBezTo>
                    <a:cubicBezTo>
                      <a:pt x="210" y="112"/>
                      <a:pt x="211" y="116"/>
                      <a:pt x="211" y="120"/>
                    </a:cubicBezTo>
                    <a:cubicBezTo>
                      <a:pt x="211" y="124"/>
                      <a:pt x="211" y="127"/>
                      <a:pt x="209" y="130"/>
                    </a:cubicBezTo>
                    <a:cubicBezTo>
                      <a:pt x="207" y="136"/>
                      <a:pt x="198" y="143"/>
                      <a:pt x="194" y="147"/>
                    </a:cubicBezTo>
                    <a:cubicBezTo>
                      <a:pt x="194" y="147"/>
                      <a:pt x="193" y="146"/>
                      <a:pt x="193" y="145"/>
                    </a:cubicBezTo>
                    <a:cubicBezTo>
                      <a:pt x="191" y="143"/>
                      <a:pt x="190" y="141"/>
                      <a:pt x="190" y="140"/>
                    </a:cubicBezTo>
                    <a:cubicBezTo>
                      <a:pt x="190" y="136"/>
                      <a:pt x="194" y="127"/>
                      <a:pt x="195" y="123"/>
                    </a:cubicBezTo>
                    <a:cubicBezTo>
                      <a:pt x="195" y="122"/>
                      <a:pt x="195" y="121"/>
                      <a:pt x="194" y="120"/>
                    </a:cubicBezTo>
                    <a:cubicBezTo>
                      <a:pt x="193" y="120"/>
                      <a:pt x="192" y="121"/>
                      <a:pt x="191" y="122"/>
                    </a:cubicBezTo>
                    <a:cubicBezTo>
                      <a:pt x="190" y="125"/>
                      <a:pt x="186" y="134"/>
                      <a:pt x="186" y="140"/>
                    </a:cubicBezTo>
                    <a:cubicBezTo>
                      <a:pt x="186" y="143"/>
                      <a:pt x="188" y="146"/>
                      <a:pt x="189" y="148"/>
                    </a:cubicBezTo>
                    <a:cubicBezTo>
                      <a:pt x="191" y="150"/>
                      <a:pt x="192" y="152"/>
                      <a:pt x="192" y="153"/>
                    </a:cubicBezTo>
                    <a:cubicBezTo>
                      <a:pt x="192" y="157"/>
                      <a:pt x="188" y="164"/>
                      <a:pt x="185" y="169"/>
                    </a:cubicBezTo>
                    <a:cubicBezTo>
                      <a:pt x="182" y="174"/>
                      <a:pt x="176" y="179"/>
                      <a:pt x="174" y="184"/>
                    </a:cubicBezTo>
                    <a:cubicBezTo>
                      <a:pt x="173" y="185"/>
                      <a:pt x="173" y="186"/>
                      <a:pt x="173" y="187"/>
                    </a:cubicBezTo>
                    <a:cubicBezTo>
                      <a:pt x="173" y="189"/>
                      <a:pt x="174" y="190"/>
                      <a:pt x="174" y="192"/>
                    </a:cubicBezTo>
                    <a:cubicBezTo>
                      <a:pt x="173" y="191"/>
                      <a:pt x="173" y="190"/>
                      <a:pt x="172" y="188"/>
                    </a:cubicBezTo>
                    <a:cubicBezTo>
                      <a:pt x="172" y="187"/>
                      <a:pt x="172" y="186"/>
                      <a:pt x="172" y="184"/>
                    </a:cubicBezTo>
                    <a:cubicBezTo>
                      <a:pt x="172" y="179"/>
                      <a:pt x="173" y="172"/>
                      <a:pt x="173" y="166"/>
                    </a:cubicBezTo>
                    <a:cubicBezTo>
                      <a:pt x="173" y="165"/>
                      <a:pt x="173" y="164"/>
                      <a:pt x="173" y="163"/>
                    </a:cubicBezTo>
                    <a:cubicBezTo>
                      <a:pt x="172" y="154"/>
                      <a:pt x="167" y="144"/>
                      <a:pt x="167" y="139"/>
                    </a:cubicBezTo>
                    <a:cubicBezTo>
                      <a:pt x="167" y="138"/>
                      <a:pt x="167" y="138"/>
                      <a:pt x="167" y="137"/>
                    </a:cubicBezTo>
                    <a:cubicBezTo>
                      <a:pt x="167" y="133"/>
                      <a:pt x="169" y="130"/>
                      <a:pt x="169" y="127"/>
                    </a:cubicBezTo>
                    <a:cubicBezTo>
                      <a:pt x="169" y="126"/>
                      <a:pt x="169" y="125"/>
                      <a:pt x="168" y="124"/>
                    </a:cubicBezTo>
                    <a:cubicBezTo>
                      <a:pt x="167" y="124"/>
                      <a:pt x="166" y="125"/>
                      <a:pt x="165" y="126"/>
                    </a:cubicBezTo>
                    <a:cubicBezTo>
                      <a:pt x="165" y="128"/>
                      <a:pt x="163" y="132"/>
                      <a:pt x="163" y="137"/>
                    </a:cubicBezTo>
                    <a:cubicBezTo>
                      <a:pt x="163" y="138"/>
                      <a:pt x="163" y="138"/>
                      <a:pt x="163" y="139"/>
                    </a:cubicBezTo>
                    <a:cubicBezTo>
                      <a:pt x="163" y="146"/>
                      <a:pt x="168" y="155"/>
                      <a:pt x="169" y="163"/>
                    </a:cubicBezTo>
                    <a:cubicBezTo>
                      <a:pt x="169" y="164"/>
                      <a:pt x="169" y="165"/>
                      <a:pt x="169" y="166"/>
                    </a:cubicBezTo>
                    <a:cubicBezTo>
                      <a:pt x="169" y="172"/>
                      <a:pt x="168" y="178"/>
                      <a:pt x="168" y="184"/>
                    </a:cubicBezTo>
                    <a:cubicBezTo>
                      <a:pt x="168" y="186"/>
                      <a:pt x="168" y="188"/>
                      <a:pt x="168" y="189"/>
                    </a:cubicBezTo>
                    <a:cubicBezTo>
                      <a:pt x="171" y="197"/>
                      <a:pt x="178" y="201"/>
                      <a:pt x="183" y="204"/>
                    </a:cubicBezTo>
                    <a:cubicBezTo>
                      <a:pt x="188" y="208"/>
                      <a:pt x="193" y="211"/>
                      <a:pt x="199" y="213"/>
                    </a:cubicBezTo>
                    <a:cubicBezTo>
                      <a:pt x="205" y="215"/>
                      <a:pt x="212" y="214"/>
                      <a:pt x="217" y="218"/>
                    </a:cubicBezTo>
                    <a:cubicBezTo>
                      <a:pt x="222" y="220"/>
                      <a:pt x="225" y="231"/>
                      <a:pt x="232" y="235"/>
                    </a:cubicBezTo>
                    <a:cubicBezTo>
                      <a:pt x="234" y="237"/>
                      <a:pt x="237" y="237"/>
                      <a:pt x="240" y="237"/>
                    </a:cubicBezTo>
                    <a:cubicBezTo>
                      <a:pt x="243" y="237"/>
                      <a:pt x="246" y="237"/>
                      <a:pt x="248" y="237"/>
                    </a:cubicBezTo>
                    <a:cubicBezTo>
                      <a:pt x="249" y="237"/>
                      <a:pt x="250" y="237"/>
                      <a:pt x="251" y="237"/>
                    </a:cubicBezTo>
                    <a:cubicBezTo>
                      <a:pt x="256" y="238"/>
                      <a:pt x="260" y="241"/>
                      <a:pt x="263" y="242"/>
                    </a:cubicBezTo>
                    <a:cubicBezTo>
                      <a:pt x="263" y="246"/>
                      <a:pt x="263" y="250"/>
                      <a:pt x="263" y="253"/>
                    </a:cubicBezTo>
                    <a:cubicBezTo>
                      <a:pt x="263" y="265"/>
                      <a:pt x="263" y="277"/>
                      <a:pt x="263" y="290"/>
                    </a:cubicBezTo>
                    <a:cubicBezTo>
                      <a:pt x="263" y="303"/>
                      <a:pt x="263" y="316"/>
                      <a:pt x="264" y="327"/>
                    </a:cubicBezTo>
                    <a:cubicBezTo>
                      <a:pt x="264" y="342"/>
                      <a:pt x="266" y="354"/>
                      <a:pt x="268" y="366"/>
                    </a:cubicBezTo>
                    <a:cubicBezTo>
                      <a:pt x="264" y="349"/>
                      <a:pt x="261" y="333"/>
                      <a:pt x="259" y="314"/>
                    </a:cubicBezTo>
                    <a:cubicBezTo>
                      <a:pt x="257" y="294"/>
                      <a:pt x="256" y="256"/>
                      <a:pt x="256" y="245"/>
                    </a:cubicBezTo>
                    <a:cubicBezTo>
                      <a:pt x="248" y="245"/>
                      <a:pt x="248" y="245"/>
                      <a:pt x="248" y="245"/>
                    </a:cubicBezTo>
                    <a:cubicBezTo>
                      <a:pt x="248" y="256"/>
                      <a:pt x="249" y="294"/>
                      <a:pt x="251" y="315"/>
                    </a:cubicBezTo>
                    <a:cubicBezTo>
                      <a:pt x="253" y="337"/>
                      <a:pt x="257" y="354"/>
                      <a:pt x="261" y="373"/>
                    </a:cubicBezTo>
                    <a:cubicBezTo>
                      <a:pt x="265" y="392"/>
                      <a:pt x="272" y="411"/>
                      <a:pt x="275" y="430"/>
                    </a:cubicBezTo>
                    <a:cubicBezTo>
                      <a:pt x="277" y="439"/>
                      <a:pt x="277" y="451"/>
                      <a:pt x="278" y="462"/>
                    </a:cubicBezTo>
                    <a:cubicBezTo>
                      <a:pt x="272" y="449"/>
                      <a:pt x="263" y="434"/>
                      <a:pt x="247" y="423"/>
                    </a:cubicBezTo>
                    <a:cubicBezTo>
                      <a:pt x="246" y="404"/>
                      <a:pt x="256" y="383"/>
                      <a:pt x="257" y="374"/>
                    </a:cubicBezTo>
                    <a:cubicBezTo>
                      <a:pt x="249" y="373"/>
                      <a:pt x="249" y="373"/>
                      <a:pt x="249" y="373"/>
                    </a:cubicBezTo>
                    <a:cubicBezTo>
                      <a:pt x="246" y="380"/>
                      <a:pt x="240" y="410"/>
                      <a:pt x="237" y="417"/>
                    </a:cubicBezTo>
                    <a:cubicBezTo>
                      <a:pt x="234" y="424"/>
                      <a:pt x="229" y="424"/>
                      <a:pt x="230" y="414"/>
                    </a:cubicBezTo>
                    <a:cubicBezTo>
                      <a:pt x="231" y="405"/>
                      <a:pt x="243" y="369"/>
                      <a:pt x="244" y="360"/>
                    </a:cubicBezTo>
                    <a:cubicBezTo>
                      <a:pt x="236" y="360"/>
                      <a:pt x="236" y="360"/>
                      <a:pt x="236" y="360"/>
                    </a:cubicBezTo>
                    <a:cubicBezTo>
                      <a:pt x="233" y="367"/>
                      <a:pt x="232" y="385"/>
                      <a:pt x="226" y="400"/>
                    </a:cubicBezTo>
                    <a:cubicBezTo>
                      <a:pt x="223" y="399"/>
                      <a:pt x="219" y="398"/>
                      <a:pt x="214" y="397"/>
                    </a:cubicBezTo>
                    <a:cubicBezTo>
                      <a:pt x="211" y="395"/>
                      <a:pt x="208" y="388"/>
                      <a:pt x="202" y="385"/>
                    </a:cubicBezTo>
                    <a:cubicBezTo>
                      <a:pt x="195" y="381"/>
                      <a:pt x="182" y="380"/>
                      <a:pt x="178" y="379"/>
                    </a:cubicBezTo>
                    <a:cubicBezTo>
                      <a:pt x="177" y="379"/>
                      <a:pt x="176" y="380"/>
                      <a:pt x="176" y="381"/>
                    </a:cubicBezTo>
                    <a:cubicBezTo>
                      <a:pt x="176" y="382"/>
                      <a:pt x="176" y="383"/>
                      <a:pt x="177" y="383"/>
                    </a:cubicBezTo>
                    <a:cubicBezTo>
                      <a:pt x="182" y="384"/>
                      <a:pt x="195" y="386"/>
                      <a:pt x="200" y="388"/>
                    </a:cubicBezTo>
                    <a:cubicBezTo>
                      <a:pt x="203" y="390"/>
                      <a:pt x="206" y="393"/>
                      <a:pt x="208" y="396"/>
                    </a:cubicBezTo>
                    <a:cubicBezTo>
                      <a:pt x="200" y="397"/>
                      <a:pt x="190" y="400"/>
                      <a:pt x="183" y="400"/>
                    </a:cubicBezTo>
                    <a:cubicBezTo>
                      <a:pt x="181" y="401"/>
                      <a:pt x="179" y="401"/>
                      <a:pt x="176" y="401"/>
                    </a:cubicBezTo>
                    <a:cubicBezTo>
                      <a:pt x="172" y="401"/>
                      <a:pt x="168" y="400"/>
                      <a:pt x="165" y="400"/>
                    </a:cubicBezTo>
                    <a:cubicBezTo>
                      <a:pt x="164" y="400"/>
                      <a:pt x="163" y="401"/>
                      <a:pt x="163" y="402"/>
                    </a:cubicBezTo>
                    <a:cubicBezTo>
                      <a:pt x="163" y="404"/>
                      <a:pt x="164" y="404"/>
                      <a:pt x="165" y="404"/>
                    </a:cubicBezTo>
                    <a:cubicBezTo>
                      <a:pt x="167" y="404"/>
                      <a:pt x="172" y="405"/>
                      <a:pt x="176" y="405"/>
                    </a:cubicBezTo>
                    <a:cubicBezTo>
                      <a:pt x="179" y="405"/>
                      <a:pt x="181" y="405"/>
                      <a:pt x="183" y="404"/>
                    </a:cubicBezTo>
                    <a:cubicBezTo>
                      <a:pt x="191" y="404"/>
                      <a:pt x="201" y="400"/>
                      <a:pt x="208" y="400"/>
                    </a:cubicBezTo>
                    <a:cubicBezTo>
                      <a:pt x="214" y="400"/>
                      <a:pt x="220" y="402"/>
                      <a:pt x="224" y="403"/>
                    </a:cubicBezTo>
                    <a:cubicBezTo>
                      <a:pt x="222" y="408"/>
                      <a:pt x="219" y="413"/>
                      <a:pt x="216" y="416"/>
                    </a:cubicBezTo>
                    <a:cubicBezTo>
                      <a:pt x="196" y="422"/>
                      <a:pt x="169" y="426"/>
                      <a:pt x="144" y="447"/>
                    </a:cubicBezTo>
                    <a:cubicBezTo>
                      <a:pt x="139" y="451"/>
                      <a:pt x="133" y="457"/>
                      <a:pt x="127" y="462"/>
                    </a:cubicBezTo>
                    <a:cubicBezTo>
                      <a:pt x="124" y="463"/>
                      <a:pt x="117" y="465"/>
                      <a:pt x="112" y="465"/>
                    </a:cubicBezTo>
                    <a:cubicBezTo>
                      <a:pt x="106" y="465"/>
                      <a:pt x="98" y="462"/>
                      <a:pt x="91" y="462"/>
                    </a:cubicBezTo>
                    <a:cubicBezTo>
                      <a:pt x="86" y="462"/>
                      <a:pt x="81" y="461"/>
                      <a:pt x="76" y="461"/>
                    </a:cubicBezTo>
                    <a:cubicBezTo>
                      <a:pt x="75" y="461"/>
                      <a:pt x="73" y="461"/>
                      <a:pt x="71" y="461"/>
                    </a:cubicBezTo>
                    <a:cubicBezTo>
                      <a:pt x="64" y="462"/>
                      <a:pt x="54" y="467"/>
                      <a:pt x="48" y="469"/>
                    </a:cubicBezTo>
                    <a:cubicBezTo>
                      <a:pt x="43" y="470"/>
                      <a:pt x="40" y="471"/>
                      <a:pt x="37" y="472"/>
                    </a:cubicBezTo>
                    <a:cubicBezTo>
                      <a:pt x="36" y="471"/>
                      <a:pt x="34" y="470"/>
                      <a:pt x="33" y="469"/>
                    </a:cubicBezTo>
                    <a:cubicBezTo>
                      <a:pt x="32" y="469"/>
                      <a:pt x="31" y="469"/>
                      <a:pt x="31" y="469"/>
                    </a:cubicBezTo>
                    <a:cubicBezTo>
                      <a:pt x="29" y="469"/>
                      <a:pt x="28" y="469"/>
                      <a:pt x="27" y="469"/>
                    </a:cubicBezTo>
                    <a:cubicBezTo>
                      <a:pt x="26" y="469"/>
                      <a:pt x="25" y="469"/>
                      <a:pt x="25" y="469"/>
                    </a:cubicBezTo>
                    <a:cubicBezTo>
                      <a:pt x="23" y="468"/>
                      <a:pt x="23" y="467"/>
                      <a:pt x="21" y="465"/>
                    </a:cubicBezTo>
                    <a:cubicBezTo>
                      <a:pt x="20" y="463"/>
                      <a:pt x="16" y="459"/>
                      <a:pt x="15" y="458"/>
                    </a:cubicBezTo>
                    <a:cubicBezTo>
                      <a:pt x="15" y="457"/>
                      <a:pt x="14" y="457"/>
                      <a:pt x="14" y="458"/>
                    </a:cubicBezTo>
                    <a:cubicBezTo>
                      <a:pt x="13" y="458"/>
                      <a:pt x="13" y="459"/>
                      <a:pt x="14" y="459"/>
                    </a:cubicBezTo>
                    <a:cubicBezTo>
                      <a:pt x="15" y="461"/>
                      <a:pt x="18" y="464"/>
                      <a:pt x="20" y="466"/>
                    </a:cubicBezTo>
                    <a:cubicBezTo>
                      <a:pt x="21" y="468"/>
                      <a:pt x="22" y="470"/>
                      <a:pt x="24" y="471"/>
                    </a:cubicBezTo>
                    <a:cubicBezTo>
                      <a:pt x="25" y="471"/>
                      <a:pt x="26" y="471"/>
                      <a:pt x="27" y="471"/>
                    </a:cubicBezTo>
                    <a:cubicBezTo>
                      <a:pt x="28" y="471"/>
                      <a:pt x="30" y="471"/>
                      <a:pt x="31" y="471"/>
                    </a:cubicBezTo>
                    <a:cubicBezTo>
                      <a:pt x="31" y="471"/>
                      <a:pt x="32" y="471"/>
                      <a:pt x="32" y="471"/>
                    </a:cubicBezTo>
                    <a:cubicBezTo>
                      <a:pt x="33" y="472"/>
                      <a:pt x="34" y="472"/>
                      <a:pt x="35" y="473"/>
                    </a:cubicBezTo>
                    <a:cubicBezTo>
                      <a:pt x="35" y="473"/>
                      <a:pt x="35" y="473"/>
                      <a:pt x="35" y="474"/>
                    </a:cubicBezTo>
                    <a:cubicBezTo>
                      <a:pt x="32" y="474"/>
                      <a:pt x="28" y="474"/>
                      <a:pt x="25" y="474"/>
                    </a:cubicBezTo>
                    <a:cubicBezTo>
                      <a:pt x="24" y="474"/>
                      <a:pt x="23" y="474"/>
                      <a:pt x="23" y="474"/>
                    </a:cubicBezTo>
                    <a:cubicBezTo>
                      <a:pt x="19" y="474"/>
                      <a:pt x="17" y="471"/>
                      <a:pt x="13" y="469"/>
                    </a:cubicBezTo>
                    <a:cubicBezTo>
                      <a:pt x="10" y="468"/>
                      <a:pt x="3" y="468"/>
                      <a:pt x="1" y="467"/>
                    </a:cubicBezTo>
                    <a:cubicBezTo>
                      <a:pt x="1" y="467"/>
                      <a:pt x="0" y="468"/>
                      <a:pt x="0" y="468"/>
                    </a:cubicBezTo>
                    <a:cubicBezTo>
                      <a:pt x="0" y="469"/>
                      <a:pt x="0" y="469"/>
                      <a:pt x="1" y="469"/>
                    </a:cubicBezTo>
                    <a:cubicBezTo>
                      <a:pt x="3" y="470"/>
                      <a:pt x="9" y="470"/>
                      <a:pt x="13" y="471"/>
                    </a:cubicBezTo>
                    <a:cubicBezTo>
                      <a:pt x="16" y="472"/>
                      <a:pt x="18" y="475"/>
                      <a:pt x="22" y="476"/>
                    </a:cubicBezTo>
                    <a:cubicBezTo>
                      <a:pt x="23" y="476"/>
                      <a:pt x="24" y="476"/>
                      <a:pt x="25" y="476"/>
                    </a:cubicBezTo>
                    <a:cubicBezTo>
                      <a:pt x="29" y="476"/>
                      <a:pt x="33" y="476"/>
                      <a:pt x="36" y="476"/>
                    </a:cubicBezTo>
                    <a:cubicBezTo>
                      <a:pt x="33" y="477"/>
                      <a:pt x="31" y="479"/>
                      <a:pt x="29" y="480"/>
                    </a:cubicBezTo>
                    <a:cubicBezTo>
                      <a:pt x="25" y="483"/>
                      <a:pt x="20" y="489"/>
                      <a:pt x="18" y="491"/>
                    </a:cubicBezTo>
                    <a:cubicBezTo>
                      <a:pt x="17" y="491"/>
                      <a:pt x="17" y="492"/>
                      <a:pt x="18" y="493"/>
                    </a:cubicBezTo>
                    <a:cubicBezTo>
                      <a:pt x="18" y="493"/>
                      <a:pt x="18" y="493"/>
                      <a:pt x="18" y="493"/>
                    </a:cubicBezTo>
                    <a:cubicBezTo>
                      <a:pt x="19" y="493"/>
                      <a:pt x="19" y="493"/>
                      <a:pt x="19" y="493"/>
                    </a:cubicBezTo>
                    <a:cubicBezTo>
                      <a:pt x="22" y="491"/>
                      <a:pt x="26" y="485"/>
                      <a:pt x="30" y="482"/>
                    </a:cubicBezTo>
                    <a:cubicBezTo>
                      <a:pt x="33" y="480"/>
                      <a:pt x="37" y="477"/>
                      <a:pt x="40" y="475"/>
                    </a:cubicBezTo>
                    <a:cubicBezTo>
                      <a:pt x="40" y="475"/>
                      <a:pt x="40" y="475"/>
                      <a:pt x="40" y="475"/>
                    </a:cubicBezTo>
                    <a:cubicBezTo>
                      <a:pt x="42" y="475"/>
                      <a:pt x="46" y="474"/>
                      <a:pt x="50" y="472"/>
                    </a:cubicBezTo>
                    <a:cubicBezTo>
                      <a:pt x="55" y="470"/>
                      <a:pt x="65" y="466"/>
                      <a:pt x="72" y="465"/>
                    </a:cubicBezTo>
                    <a:cubicBezTo>
                      <a:pt x="73" y="465"/>
                      <a:pt x="75" y="465"/>
                      <a:pt x="76" y="465"/>
                    </a:cubicBezTo>
                    <a:cubicBezTo>
                      <a:pt x="81" y="465"/>
                      <a:pt x="85" y="466"/>
                      <a:pt x="91" y="466"/>
                    </a:cubicBezTo>
                    <a:cubicBezTo>
                      <a:pt x="97" y="466"/>
                      <a:pt x="105" y="469"/>
                      <a:pt x="112" y="469"/>
                    </a:cubicBezTo>
                    <a:cubicBezTo>
                      <a:pt x="115" y="469"/>
                      <a:pt x="119" y="468"/>
                      <a:pt x="121" y="468"/>
                    </a:cubicBezTo>
                    <a:cubicBezTo>
                      <a:pt x="105" y="485"/>
                      <a:pt x="88" y="506"/>
                      <a:pt x="74" y="531"/>
                    </a:cubicBezTo>
                    <a:cubicBezTo>
                      <a:pt x="55" y="568"/>
                      <a:pt x="39" y="627"/>
                      <a:pt x="28" y="665"/>
                    </a:cubicBezTo>
                    <a:cubicBezTo>
                      <a:pt x="17" y="703"/>
                      <a:pt x="11" y="744"/>
                      <a:pt x="9" y="760"/>
                    </a:cubicBezTo>
                    <a:cubicBezTo>
                      <a:pt x="19" y="760"/>
                      <a:pt x="19" y="760"/>
                      <a:pt x="19" y="760"/>
                    </a:cubicBezTo>
                    <a:cubicBezTo>
                      <a:pt x="24" y="745"/>
                      <a:pt x="29" y="700"/>
                      <a:pt x="38" y="667"/>
                    </a:cubicBezTo>
                    <a:cubicBezTo>
                      <a:pt x="46" y="639"/>
                      <a:pt x="57" y="605"/>
                      <a:pt x="68" y="577"/>
                    </a:cubicBezTo>
                    <a:cubicBezTo>
                      <a:pt x="70" y="580"/>
                      <a:pt x="73" y="584"/>
                      <a:pt x="73" y="589"/>
                    </a:cubicBezTo>
                    <a:cubicBezTo>
                      <a:pt x="74" y="591"/>
                      <a:pt x="74" y="593"/>
                      <a:pt x="74" y="595"/>
                    </a:cubicBezTo>
                    <a:cubicBezTo>
                      <a:pt x="74" y="602"/>
                      <a:pt x="73" y="609"/>
                      <a:pt x="70" y="621"/>
                    </a:cubicBezTo>
                    <a:cubicBezTo>
                      <a:pt x="67" y="635"/>
                      <a:pt x="56" y="661"/>
                      <a:pt x="54" y="680"/>
                    </a:cubicBezTo>
                    <a:cubicBezTo>
                      <a:pt x="54" y="683"/>
                      <a:pt x="54" y="687"/>
                      <a:pt x="54" y="690"/>
                    </a:cubicBezTo>
                    <a:cubicBezTo>
                      <a:pt x="54" y="705"/>
                      <a:pt x="57" y="720"/>
                      <a:pt x="57" y="728"/>
                    </a:cubicBezTo>
                    <a:cubicBezTo>
                      <a:pt x="57" y="729"/>
                      <a:pt x="58" y="730"/>
                      <a:pt x="59" y="730"/>
                    </a:cubicBezTo>
                    <a:cubicBezTo>
                      <a:pt x="59" y="730"/>
                      <a:pt x="59" y="730"/>
                      <a:pt x="60" y="730"/>
                    </a:cubicBezTo>
                    <a:cubicBezTo>
                      <a:pt x="61" y="730"/>
                      <a:pt x="61" y="729"/>
                      <a:pt x="61" y="728"/>
                    </a:cubicBezTo>
                    <a:cubicBezTo>
                      <a:pt x="61" y="719"/>
                      <a:pt x="58" y="705"/>
                      <a:pt x="58" y="690"/>
                    </a:cubicBezTo>
                    <a:cubicBezTo>
                      <a:pt x="58" y="687"/>
                      <a:pt x="58" y="683"/>
                      <a:pt x="58" y="680"/>
                    </a:cubicBezTo>
                    <a:cubicBezTo>
                      <a:pt x="60" y="663"/>
                      <a:pt x="71" y="637"/>
                      <a:pt x="74" y="621"/>
                    </a:cubicBezTo>
                    <a:cubicBezTo>
                      <a:pt x="77" y="610"/>
                      <a:pt x="78" y="602"/>
                      <a:pt x="78" y="595"/>
                    </a:cubicBezTo>
                    <a:cubicBezTo>
                      <a:pt x="78" y="593"/>
                      <a:pt x="78" y="590"/>
                      <a:pt x="77" y="588"/>
                    </a:cubicBezTo>
                    <a:cubicBezTo>
                      <a:pt x="77" y="581"/>
                      <a:pt x="73" y="576"/>
                      <a:pt x="70" y="572"/>
                    </a:cubicBezTo>
                    <a:cubicBezTo>
                      <a:pt x="72" y="569"/>
                      <a:pt x="73" y="565"/>
                      <a:pt x="75" y="561"/>
                    </a:cubicBezTo>
                    <a:cubicBezTo>
                      <a:pt x="78" y="555"/>
                      <a:pt x="81" y="549"/>
                      <a:pt x="84" y="543"/>
                    </a:cubicBezTo>
                    <a:cubicBezTo>
                      <a:pt x="85" y="550"/>
                      <a:pt x="87" y="559"/>
                      <a:pt x="88" y="564"/>
                    </a:cubicBezTo>
                    <a:cubicBezTo>
                      <a:pt x="91" y="572"/>
                      <a:pt x="93" y="575"/>
                      <a:pt x="94" y="580"/>
                    </a:cubicBezTo>
                    <a:cubicBezTo>
                      <a:pt x="94" y="580"/>
                      <a:pt x="94" y="581"/>
                      <a:pt x="94" y="581"/>
                    </a:cubicBezTo>
                    <a:cubicBezTo>
                      <a:pt x="94" y="585"/>
                      <a:pt x="91" y="589"/>
                      <a:pt x="91" y="596"/>
                    </a:cubicBezTo>
                    <a:cubicBezTo>
                      <a:pt x="91" y="603"/>
                      <a:pt x="92" y="611"/>
                      <a:pt x="92" y="619"/>
                    </a:cubicBezTo>
                    <a:cubicBezTo>
                      <a:pt x="93" y="627"/>
                      <a:pt x="93" y="636"/>
                      <a:pt x="95" y="645"/>
                    </a:cubicBezTo>
                    <a:cubicBezTo>
                      <a:pt x="97" y="654"/>
                      <a:pt x="104" y="665"/>
                      <a:pt x="105" y="670"/>
                    </a:cubicBezTo>
                    <a:cubicBezTo>
                      <a:pt x="106" y="671"/>
                      <a:pt x="107" y="671"/>
                      <a:pt x="107" y="671"/>
                    </a:cubicBezTo>
                    <a:cubicBezTo>
                      <a:pt x="108" y="671"/>
                      <a:pt x="108" y="671"/>
                      <a:pt x="108" y="671"/>
                    </a:cubicBezTo>
                    <a:cubicBezTo>
                      <a:pt x="109" y="670"/>
                      <a:pt x="110" y="669"/>
                      <a:pt x="109" y="668"/>
                    </a:cubicBezTo>
                    <a:cubicBezTo>
                      <a:pt x="107" y="663"/>
                      <a:pt x="101" y="652"/>
                      <a:pt x="99" y="644"/>
                    </a:cubicBezTo>
                    <a:cubicBezTo>
                      <a:pt x="97" y="636"/>
                      <a:pt x="97" y="627"/>
                      <a:pt x="96" y="619"/>
                    </a:cubicBezTo>
                    <a:cubicBezTo>
                      <a:pt x="96" y="611"/>
                      <a:pt x="95" y="602"/>
                      <a:pt x="95" y="596"/>
                    </a:cubicBezTo>
                    <a:cubicBezTo>
                      <a:pt x="95" y="591"/>
                      <a:pt x="98" y="587"/>
                      <a:pt x="98" y="581"/>
                    </a:cubicBezTo>
                    <a:cubicBezTo>
                      <a:pt x="98" y="581"/>
                      <a:pt x="98" y="580"/>
                      <a:pt x="98" y="580"/>
                    </a:cubicBezTo>
                    <a:cubicBezTo>
                      <a:pt x="97" y="574"/>
                      <a:pt x="94" y="570"/>
                      <a:pt x="92" y="563"/>
                    </a:cubicBezTo>
                    <a:cubicBezTo>
                      <a:pt x="90" y="557"/>
                      <a:pt x="88" y="542"/>
                      <a:pt x="87" y="537"/>
                    </a:cubicBezTo>
                    <a:cubicBezTo>
                      <a:pt x="98" y="518"/>
                      <a:pt x="109" y="501"/>
                      <a:pt x="121" y="486"/>
                    </a:cubicBezTo>
                    <a:cubicBezTo>
                      <a:pt x="138" y="467"/>
                      <a:pt x="159" y="451"/>
                      <a:pt x="178" y="443"/>
                    </a:cubicBezTo>
                    <a:cubicBezTo>
                      <a:pt x="197" y="435"/>
                      <a:pt x="220" y="435"/>
                      <a:pt x="234" y="438"/>
                    </a:cubicBezTo>
                    <a:cubicBezTo>
                      <a:pt x="241" y="440"/>
                      <a:pt x="246" y="445"/>
                      <a:pt x="251" y="450"/>
                    </a:cubicBezTo>
                    <a:cubicBezTo>
                      <a:pt x="244" y="464"/>
                      <a:pt x="229" y="490"/>
                      <a:pt x="223" y="521"/>
                    </a:cubicBezTo>
                    <a:cubicBezTo>
                      <a:pt x="217" y="558"/>
                      <a:pt x="217" y="623"/>
                      <a:pt x="216" y="662"/>
                    </a:cubicBezTo>
                    <a:cubicBezTo>
                      <a:pt x="214" y="701"/>
                      <a:pt x="215" y="730"/>
                      <a:pt x="213" y="756"/>
                    </a:cubicBezTo>
                    <a:cubicBezTo>
                      <a:pt x="211" y="782"/>
                      <a:pt x="205" y="799"/>
                      <a:pt x="203" y="822"/>
                    </a:cubicBezTo>
                    <a:cubicBezTo>
                      <a:pt x="200" y="844"/>
                      <a:pt x="202" y="864"/>
                      <a:pt x="199" y="888"/>
                    </a:cubicBezTo>
                    <a:cubicBezTo>
                      <a:pt x="198" y="895"/>
                      <a:pt x="197" y="904"/>
                      <a:pt x="196" y="913"/>
                    </a:cubicBezTo>
                    <a:cubicBezTo>
                      <a:pt x="195" y="915"/>
                      <a:pt x="197" y="917"/>
                      <a:pt x="199" y="917"/>
                    </a:cubicBezTo>
                    <a:cubicBezTo>
                      <a:pt x="199" y="917"/>
                      <a:pt x="199" y="917"/>
                      <a:pt x="200" y="917"/>
                    </a:cubicBezTo>
                    <a:cubicBezTo>
                      <a:pt x="201" y="917"/>
                      <a:pt x="203" y="916"/>
                      <a:pt x="204" y="914"/>
                    </a:cubicBezTo>
                    <a:cubicBezTo>
                      <a:pt x="205" y="905"/>
                      <a:pt x="206" y="897"/>
                      <a:pt x="207" y="888"/>
                    </a:cubicBezTo>
                    <a:cubicBezTo>
                      <a:pt x="210" y="864"/>
                      <a:pt x="208" y="844"/>
                      <a:pt x="211" y="822"/>
                    </a:cubicBezTo>
                    <a:cubicBezTo>
                      <a:pt x="213" y="801"/>
                      <a:pt x="219" y="783"/>
                      <a:pt x="221" y="756"/>
                    </a:cubicBezTo>
                    <a:cubicBezTo>
                      <a:pt x="223" y="730"/>
                      <a:pt x="222" y="702"/>
                      <a:pt x="224" y="663"/>
                    </a:cubicBezTo>
                    <a:cubicBezTo>
                      <a:pt x="225" y="624"/>
                      <a:pt x="225" y="558"/>
                      <a:pt x="231" y="523"/>
                    </a:cubicBezTo>
                    <a:cubicBezTo>
                      <a:pt x="236" y="495"/>
                      <a:pt x="249" y="472"/>
                      <a:pt x="257" y="457"/>
                    </a:cubicBezTo>
                    <a:cubicBezTo>
                      <a:pt x="259" y="459"/>
                      <a:pt x="260" y="462"/>
                      <a:pt x="262" y="465"/>
                    </a:cubicBezTo>
                    <a:cubicBezTo>
                      <a:pt x="268" y="473"/>
                      <a:pt x="270" y="486"/>
                      <a:pt x="272" y="494"/>
                    </a:cubicBezTo>
                    <a:cubicBezTo>
                      <a:pt x="272" y="494"/>
                      <a:pt x="271" y="494"/>
                      <a:pt x="271" y="495"/>
                    </a:cubicBezTo>
                    <a:cubicBezTo>
                      <a:pt x="271" y="495"/>
                      <a:pt x="271" y="495"/>
                      <a:pt x="271" y="495"/>
                    </a:cubicBezTo>
                    <a:cubicBezTo>
                      <a:pt x="264" y="501"/>
                      <a:pt x="259" y="509"/>
                      <a:pt x="256" y="518"/>
                    </a:cubicBezTo>
                    <a:cubicBezTo>
                      <a:pt x="254" y="523"/>
                      <a:pt x="254" y="527"/>
                      <a:pt x="254" y="532"/>
                    </a:cubicBezTo>
                    <a:cubicBezTo>
                      <a:pt x="254" y="537"/>
                      <a:pt x="254" y="542"/>
                      <a:pt x="256" y="547"/>
                    </a:cubicBezTo>
                    <a:cubicBezTo>
                      <a:pt x="256" y="548"/>
                      <a:pt x="256" y="548"/>
                      <a:pt x="256" y="548"/>
                    </a:cubicBezTo>
                    <a:cubicBezTo>
                      <a:pt x="257" y="550"/>
                      <a:pt x="258" y="552"/>
                      <a:pt x="259" y="555"/>
                    </a:cubicBezTo>
                    <a:cubicBezTo>
                      <a:pt x="256" y="556"/>
                      <a:pt x="253" y="558"/>
                      <a:pt x="251" y="560"/>
                    </a:cubicBezTo>
                    <a:cubicBezTo>
                      <a:pt x="239" y="571"/>
                      <a:pt x="233" y="597"/>
                      <a:pt x="232" y="615"/>
                    </a:cubicBezTo>
                    <a:cubicBezTo>
                      <a:pt x="231" y="633"/>
                      <a:pt x="235" y="653"/>
                      <a:pt x="245" y="667"/>
                    </a:cubicBezTo>
                    <a:cubicBezTo>
                      <a:pt x="255" y="680"/>
                      <a:pt x="268" y="691"/>
                      <a:pt x="288" y="696"/>
                    </a:cubicBezTo>
                    <a:cubicBezTo>
                      <a:pt x="284" y="696"/>
                      <a:pt x="284" y="696"/>
                      <a:pt x="284" y="696"/>
                    </a:cubicBezTo>
                    <a:cubicBezTo>
                      <a:pt x="281" y="715"/>
                      <a:pt x="278" y="780"/>
                      <a:pt x="266" y="807"/>
                    </a:cubicBezTo>
                    <a:cubicBezTo>
                      <a:pt x="254" y="835"/>
                      <a:pt x="219" y="852"/>
                      <a:pt x="211" y="862"/>
                    </a:cubicBezTo>
                    <a:cubicBezTo>
                      <a:pt x="217" y="866"/>
                      <a:pt x="217" y="866"/>
                      <a:pt x="217" y="866"/>
                    </a:cubicBezTo>
                    <a:cubicBezTo>
                      <a:pt x="226" y="862"/>
                      <a:pt x="257" y="834"/>
                      <a:pt x="264" y="838"/>
                    </a:cubicBezTo>
                    <a:cubicBezTo>
                      <a:pt x="271" y="842"/>
                      <a:pt x="272" y="873"/>
                      <a:pt x="258" y="889"/>
                    </a:cubicBezTo>
                    <a:cubicBezTo>
                      <a:pt x="243" y="904"/>
                      <a:pt x="189" y="923"/>
                      <a:pt x="176" y="931"/>
                    </a:cubicBezTo>
                    <a:cubicBezTo>
                      <a:pt x="178" y="939"/>
                      <a:pt x="178" y="939"/>
                      <a:pt x="178" y="939"/>
                    </a:cubicBezTo>
                    <a:cubicBezTo>
                      <a:pt x="192" y="935"/>
                      <a:pt x="248" y="908"/>
                      <a:pt x="261" y="908"/>
                    </a:cubicBezTo>
                    <a:cubicBezTo>
                      <a:pt x="274" y="909"/>
                      <a:pt x="264" y="931"/>
                      <a:pt x="257" y="943"/>
                    </a:cubicBezTo>
                    <a:cubicBezTo>
                      <a:pt x="251" y="955"/>
                      <a:pt x="227" y="972"/>
                      <a:pt x="222" y="979"/>
                    </a:cubicBezTo>
                    <a:cubicBezTo>
                      <a:pt x="226" y="986"/>
                      <a:pt x="226" y="986"/>
                      <a:pt x="226" y="986"/>
                    </a:cubicBezTo>
                    <a:cubicBezTo>
                      <a:pt x="233" y="983"/>
                      <a:pt x="260" y="943"/>
                      <a:pt x="265" y="960"/>
                    </a:cubicBezTo>
                    <a:cubicBezTo>
                      <a:pt x="270" y="977"/>
                      <a:pt x="264" y="1054"/>
                      <a:pt x="256" y="1087"/>
                    </a:cubicBezTo>
                    <a:cubicBezTo>
                      <a:pt x="248" y="1120"/>
                      <a:pt x="229" y="1136"/>
                      <a:pt x="216" y="1159"/>
                    </a:cubicBezTo>
                    <a:cubicBezTo>
                      <a:pt x="203" y="1182"/>
                      <a:pt x="183" y="1209"/>
                      <a:pt x="177" y="1225"/>
                    </a:cubicBezTo>
                    <a:cubicBezTo>
                      <a:pt x="183" y="1253"/>
                      <a:pt x="183" y="1253"/>
                      <a:pt x="183" y="1253"/>
                    </a:cubicBezTo>
                    <a:cubicBezTo>
                      <a:pt x="187" y="1252"/>
                      <a:pt x="195" y="1229"/>
                      <a:pt x="201" y="1219"/>
                    </a:cubicBezTo>
                    <a:cubicBezTo>
                      <a:pt x="208" y="1208"/>
                      <a:pt x="217" y="1190"/>
                      <a:pt x="221" y="1190"/>
                    </a:cubicBezTo>
                    <a:cubicBezTo>
                      <a:pt x="225" y="1190"/>
                      <a:pt x="223" y="1209"/>
                      <a:pt x="225" y="1217"/>
                    </a:cubicBezTo>
                    <a:cubicBezTo>
                      <a:pt x="226" y="1226"/>
                      <a:pt x="229" y="1233"/>
                      <a:pt x="232" y="1240"/>
                    </a:cubicBezTo>
                    <a:cubicBezTo>
                      <a:pt x="234" y="1248"/>
                      <a:pt x="240" y="1252"/>
                      <a:pt x="241" y="1262"/>
                    </a:cubicBezTo>
                    <a:cubicBezTo>
                      <a:pt x="241" y="1271"/>
                      <a:pt x="239" y="1280"/>
                      <a:pt x="236" y="1297"/>
                    </a:cubicBezTo>
                    <a:cubicBezTo>
                      <a:pt x="233" y="1314"/>
                      <a:pt x="224" y="1346"/>
                      <a:pt x="221" y="1365"/>
                    </a:cubicBezTo>
                    <a:cubicBezTo>
                      <a:pt x="218" y="1384"/>
                      <a:pt x="217" y="1401"/>
                      <a:pt x="218" y="1413"/>
                    </a:cubicBezTo>
                    <a:cubicBezTo>
                      <a:pt x="219" y="1424"/>
                      <a:pt x="224" y="1430"/>
                      <a:pt x="227" y="1433"/>
                    </a:cubicBezTo>
                    <a:cubicBezTo>
                      <a:pt x="231" y="1436"/>
                      <a:pt x="237" y="1434"/>
                      <a:pt x="241" y="1431"/>
                    </a:cubicBezTo>
                    <a:cubicBezTo>
                      <a:pt x="244" y="1429"/>
                      <a:pt x="246" y="1422"/>
                      <a:pt x="247" y="1417"/>
                    </a:cubicBezTo>
                    <a:cubicBezTo>
                      <a:pt x="249" y="1412"/>
                      <a:pt x="249" y="1405"/>
                      <a:pt x="251" y="1401"/>
                    </a:cubicBezTo>
                    <a:cubicBezTo>
                      <a:pt x="253" y="1398"/>
                      <a:pt x="256" y="1395"/>
                      <a:pt x="258" y="1394"/>
                    </a:cubicBezTo>
                    <a:cubicBezTo>
                      <a:pt x="261" y="1394"/>
                      <a:pt x="266" y="1393"/>
                      <a:pt x="267" y="1397"/>
                    </a:cubicBezTo>
                    <a:cubicBezTo>
                      <a:pt x="268" y="1401"/>
                      <a:pt x="264" y="1413"/>
                      <a:pt x="264" y="1419"/>
                    </a:cubicBezTo>
                    <a:cubicBezTo>
                      <a:pt x="263" y="1426"/>
                      <a:pt x="265" y="1430"/>
                      <a:pt x="265" y="1435"/>
                    </a:cubicBezTo>
                    <a:cubicBezTo>
                      <a:pt x="265" y="1440"/>
                      <a:pt x="262" y="1446"/>
                      <a:pt x="262" y="1450"/>
                    </a:cubicBezTo>
                    <a:cubicBezTo>
                      <a:pt x="262" y="1454"/>
                      <a:pt x="264" y="1458"/>
                      <a:pt x="265" y="1460"/>
                    </a:cubicBezTo>
                    <a:cubicBezTo>
                      <a:pt x="266" y="1463"/>
                      <a:pt x="267" y="1466"/>
                      <a:pt x="268" y="1466"/>
                    </a:cubicBezTo>
                    <a:cubicBezTo>
                      <a:pt x="270" y="1467"/>
                      <a:pt x="273" y="1465"/>
                      <a:pt x="273" y="1464"/>
                    </a:cubicBezTo>
                    <a:cubicBezTo>
                      <a:pt x="274" y="1462"/>
                      <a:pt x="272" y="1459"/>
                      <a:pt x="272" y="1456"/>
                    </a:cubicBezTo>
                    <a:cubicBezTo>
                      <a:pt x="271" y="1454"/>
                      <a:pt x="269" y="1452"/>
                      <a:pt x="269" y="1448"/>
                    </a:cubicBezTo>
                    <a:cubicBezTo>
                      <a:pt x="269" y="1444"/>
                      <a:pt x="271" y="1438"/>
                      <a:pt x="272" y="1433"/>
                    </a:cubicBezTo>
                    <a:cubicBezTo>
                      <a:pt x="272" y="1429"/>
                      <a:pt x="271" y="1427"/>
                      <a:pt x="271" y="1422"/>
                    </a:cubicBezTo>
                    <a:cubicBezTo>
                      <a:pt x="272" y="1416"/>
                      <a:pt x="275" y="1405"/>
                      <a:pt x="274" y="1399"/>
                    </a:cubicBezTo>
                    <a:cubicBezTo>
                      <a:pt x="273" y="1393"/>
                      <a:pt x="269" y="1389"/>
                      <a:pt x="266" y="1387"/>
                    </a:cubicBezTo>
                    <a:cubicBezTo>
                      <a:pt x="263" y="1385"/>
                      <a:pt x="259" y="1384"/>
                      <a:pt x="255" y="1386"/>
                    </a:cubicBezTo>
                    <a:cubicBezTo>
                      <a:pt x="252" y="1388"/>
                      <a:pt x="247" y="1393"/>
                      <a:pt x="244" y="1399"/>
                    </a:cubicBezTo>
                    <a:cubicBezTo>
                      <a:pt x="241" y="1405"/>
                      <a:pt x="241" y="1419"/>
                      <a:pt x="238" y="1423"/>
                    </a:cubicBezTo>
                    <a:cubicBezTo>
                      <a:pt x="236" y="1427"/>
                      <a:pt x="230" y="1429"/>
                      <a:pt x="228" y="1424"/>
                    </a:cubicBezTo>
                    <a:cubicBezTo>
                      <a:pt x="226" y="1419"/>
                      <a:pt x="224" y="1408"/>
                      <a:pt x="225" y="1393"/>
                    </a:cubicBezTo>
                    <a:cubicBezTo>
                      <a:pt x="226" y="1378"/>
                      <a:pt x="232" y="1352"/>
                      <a:pt x="235" y="1335"/>
                    </a:cubicBezTo>
                    <a:cubicBezTo>
                      <a:pt x="239" y="1318"/>
                      <a:pt x="243" y="1302"/>
                      <a:pt x="245" y="1291"/>
                    </a:cubicBezTo>
                    <a:cubicBezTo>
                      <a:pt x="248" y="1280"/>
                      <a:pt x="247" y="1270"/>
                      <a:pt x="249" y="1267"/>
                    </a:cubicBezTo>
                    <a:cubicBezTo>
                      <a:pt x="251" y="1264"/>
                      <a:pt x="256" y="1274"/>
                      <a:pt x="259" y="1274"/>
                    </a:cubicBezTo>
                    <a:cubicBezTo>
                      <a:pt x="264" y="1267"/>
                      <a:pt x="264" y="1267"/>
                      <a:pt x="264" y="1267"/>
                    </a:cubicBezTo>
                    <a:cubicBezTo>
                      <a:pt x="261" y="1259"/>
                      <a:pt x="246" y="1243"/>
                      <a:pt x="241" y="1227"/>
                    </a:cubicBezTo>
                    <a:cubicBezTo>
                      <a:pt x="237" y="1212"/>
                      <a:pt x="233" y="1189"/>
                      <a:pt x="237" y="1173"/>
                    </a:cubicBezTo>
                    <a:cubicBezTo>
                      <a:pt x="242" y="1156"/>
                      <a:pt x="258" y="1134"/>
                      <a:pt x="267" y="1127"/>
                    </a:cubicBezTo>
                    <a:cubicBezTo>
                      <a:pt x="275" y="1121"/>
                      <a:pt x="281" y="1121"/>
                      <a:pt x="289" y="1128"/>
                    </a:cubicBezTo>
                    <a:cubicBezTo>
                      <a:pt x="285" y="1134"/>
                      <a:pt x="277" y="1146"/>
                      <a:pt x="275" y="1156"/>
                    </a:cubicBezTo>
                    <a:cubicBezTo>
                      <a:pt x="273" y="1162"/>
                      <a:pt x="272" y="1169"/>
                      <a:pt x="272" y="1176"/>
                    </a:cubicBezTo>
                    <a:cubicBezTo>
                      <a:pt x="272" y="1181"/>
                      <a:pt x="273" y="1186"/>
                      <a:pt x="273" y="1191"/>
                    </a:cubicBezTo>
                    <a:cubicBezTo>
                      <a:pt x="274" y="1202"/>
                      <a:pt x="282" y="1209"/>
                      <a:pt x="282" y="1217"/>
                    </a:cubicBezTo>
                    <a:cubicBezTo>
                      <a:pt x="282" y="1226"/>
                      <a:pt x="275" y="1239"/>
                      <a:pt x="274" y="1247"/>
                    </a:cubicBezTo>
                    <a:cubicBezTo>
                      <a:pt x="274" y="1247"/>
                      <a:pt x="274" y="1248"/>
                      <a:pt x="274" y="1248"/>
                    </a:cubicBezTo>
                    <a:cubicBezTo>
                      <a:pt x="274" y="1256"/>
                      <a:pt x="280" y="1258"/>
                      <a:pt x="280" y="1261"/>
                    </a:cubicBezTo>
                    <a:cubicBezTo>
                      <a:pt x="281" y="1264"/>
                      <a:pt x="281" y="1268"/>
                      <a:pt x="281" y="1271"/>
                    </a:cubicBezTo>
                    <a:cubicBezTo>
                      <a:pt x="281" y="1273"/>
                      <a:pt x="281" y="1274"/>
                      <a:pt x="281" y="1275"/>
                    </a:cubicBezTo>
                    <a:cubicBezTo>
                      <a:pt x="281" y="1280"/>
                      <a:pt x="278" y="1285"/>
                      <a:pt x="278" y="1289"/>
                    </a:cubicBezTo>
                    <a:cubicBezTo>
                      <a:pt x="278" y="1293"/>
                      <a:pt x="280" y="1296"/>
                      <a:pt x="280" y="1297"/>
                    </a:cubicBezTo>
                    <a:cubicBezTo>
                      <a:pt x="280" y="1298"/>
                      <a:pt x="281" y="1299"/>
                      <a:pt x="282" y="1299"/>
                    </a:cubicBezTo>
                    <a:cubicBezTo>
                      <a:pt x="282" y="1299"/>
                      <a:pt x="283" y="1299"/>
                      <a:pt x="283" y="1299"/>
                    </a:cubicBezTo>
                    <a:cubicBezTo>
                      <a:pt x="284" y="1298"/>
                      <a:pt x="284" y="1297"/>
                      <a:pt x="284" y="1296"/>
                    </a:cubicBezTo>
                    <a:cubicBezTo>
                      <a:pt x="283" y="1294"/>
                      <a:pt x="282" y="1292"/>
                      <a:pt x="282" y="1289"/>
                    </a:cubicBezTo>
                    <a:cubicBezTo>
                      <a:pt x="282" y="1287"/>
                      <a:pt x="285" y="1281"/>
                      <a:pt x="285" y="1276"/>
                    </a:cubicBezTo>
                    <a:cubicBezTo>
                      <a:pt x="285" y="1274"/>
                      <a:pt x="285" y="1273"/>
                      <a:pt x="285" y="1271"/>
                    </a:cubicBezTo>
                    <a:cubicBezTo>
                      <a:pt x="285" y="1267"/>
                      <a:pt x="285" y="1263"/>
                      <a:pt x="284" y="1260"/>
                    </a:cubicBezTo>
                    <a:cubicBezTo>
                      <a:pt x="282" y="1254"/>
                      <a:pt x="278" y="1253"/>
                      <a:pt x="278" y="1248"/>
                    </a:cubicBezTo>
                    <a:cubicBezTo>
                      <a:pt x="278" y="1248"/>
                      <a:pt x="278" y="1248"/>
                      <a:pt x="278" y="1247"/>
                    </a:cubicBezTo>
                    <a:cubicBezTo>
                      <a:pt x="278" y="1241"/>
                      <a:pt x="286" y="1227"/>
                      <a:pt x="286" y="1217"/>
                    </a:cubicBezTo>
                    <a:cubicBezTo>
                      <a:pt x="286" y="1206"/>
                      <a:pt x="278" y="1199"/>
                      <a:pt x="277" y="1190"/>
                    </a:cubicBezTo>
                    <a:cubicBezTo>
                      <a:pt x="277" y="1186"/>
                      <a:pt x="276" y="1181"/>
                      <a:pt x="276" y="1176"/>
                    </a:cubicBezTo>
                    <a:cubicBezTo>
                      <a:pt x="276" y="1169"/>
                      <a:pt x="277" y="1162"/>
                      <a:pt x="279" y="1157"/>
                    </a:cubicBezTo>
                    <a:cubicBezTo>
                      <a:pt x="281" y="1148"/>
                      <a:pt x="288" y="1137"/>
                      <a:pt x="292" y="1130"/>
                    </a:cubicBezTo>
                    <a:cubicBezTo>
                      <a:pt x="302" y="1139"/>
                      <a:pt x="323" y="1163"/>
                      <a:pt x="328" y="1179"/>
                    </a:cubicBezTo>
                    <a:cubicBezTo>
                      <a:pt x="333" y="1196"/>
                      <a:pt x="327" y="1215"/>
                      <a:pt x="322" y="1231"/>
                    </a:cubicBezTo>
                    <a:cubicBezTo>
                      <a:pt x="317" y="1246"/>
                      <a:pt x="300" y="1264"/>
                      <a:pt x="297" y="1273"/>
                    </a:cubicBezTo>
                    <a:cubicBezTo>
                      <a:pt x="301" y="1284"/>
                      <a:pt x="301" y="1284"/>
                      <a:pt x="301" y="1284"/>
                    </a:cubicBezTo>
                    <a:cubicBezTo>
                      <a:pt x="303" y="1284"/>
                      <a:pt x="308" y="1270"/>
                      <a:pt x="310" y="1275"/>
                    </a:cubicBezTo>
                    <a:cubicBezTo>
                      <a:pt x="313" y="1279"/>
                      <a:pt x="315" y="1299"/>
                      <a:pt x="317" y="1311"/>
                    </a:cubicBezTo>
                    <a:cubicBezTo>
                      <a:pt x="319" y="1323"/>
                      <a:pt x="322" y="1332"/>
                      <a:pt x="324" y="1347"/>
                    </a:cubicBezTo>
                    <a:cubicBezTo>
                      <a:pt x="326" y="1362"/>
                      <a:pt x="329" y="1388"/>
                      <a:pt x="329" y="1402"/>
                    </a:cubicBezTo>
                    <a:cubicBezTo>
                      <a:pt x="329" y="1416"/>
                      <a:pt x="327" y="1427"/>
                      <a:pt x="324" y="1431"/>
                    </a:cubicBezTo>
                    <a:cubicBezTo>
                      <a:pt x="322" y="1436"/>
                      <a:pt x="316" y="1431"/>
                      <a:pt x="314" y="1428"/>
                    </a:cubicBezTo>
                    <a:cubicBezTo>
                      <a:pt x="312" y="1426"/>
                      <a:pt x="313" y="1422"/>
                      <a:pt x="311" y="1415"/>
                    </a:cubicBezTo>
                    <a:cubicBezTo>
                      <a:pt x="309" y="1409"/>
                      <a:pt x="307" y="1394"/>
                      <a:pt x="303" y="1389"/>
                    </a:cubicBezTo>
                    <a:cubicBezTo>
                      <a:pt x="300" y="1385"/>
                      <a:pt x="293" y="1388"/>
                      <a:pt x="290" y="1389"/>
                    </a:cubicBezTo>
                    <a:cubicBezTo>
                      <a:pt x="287" y="1390"/>
                      <a:pt x="285" y="1391"/>
                      <a:pt x="284" y="1396"/>
                    </a:cubicBezTo>
                    <a:cubicBezTo>
                      <a:pt x="283" y="1401"/>
                      <a:pt x="285" y="1414"/>
                      <a:pt x="284" y="1420"/>
                    </a:cubicBezTo>
                    <a:cubicBezTo>
                      <a:pt x="283" y="1426"/>
                      <a:pt x="280" y="1427"/>
                      <a:pt x="280" y="1432"/>
                    </a:cubicBezTo>
                    <a:cubicBezTo>
                      <a:pt x="279" y="1437"/>
                      <a:pt x="281" y="1445"/>
                      <a:pt x="281" y="1450"/>
                    </a:cubicBezTo>
                    <a:cubicBezTo>
                      <a:pt x="281" y="1455"/>
                      <a:pt x="278" y="1461"/>
                      <a:pt x="278" y="1464"/>
                    </a:cubicBezTo>
                    <a:cubicBezTo>
                      <a:pt x="279" y="1466"/>
                      <a:pt x="282" y="1468"/>
                      <a:pt x="284" y="1465"/>
                    </a:cubicBezTo>
                    <a:cubicBezTo>
                      <a:pt x="286" y="1462"/>
                      <a:pt x="289" y="1450"/>
                      <a:pt x="289" y="1444"/>
                    </a:cubicBezTo>
                    <a:cubicBezTo>
                      <a:pt x="290" y="1439"/>
                      <a:pt x="286" y="1435"/>
                      <a:pt x="286" y="1431"/>
                    </a:cubicBezTo>
                    <a:cubicBezTo>
                      <a:pt x="286" y="1427"/>
                      <a:pt x="290" y="1424"/>
                      <a:pt x="290" y="1419"/>
                    </a:cubicBezTo>
                    <a:cubicBezTo>
                      <a:pt x="291" y="1414"/>
                      <a:pt x="289" y="1404"/>
                      <a:pt x="290" y="1400"/>
                    </a:cubicBezTo>
                    <a:cubicBezTo>
                      <a:pt x="291" y="1397"/>
                      <a:pt x="293" y="1397"/>
                      <a:pt x="295" y="1396"/>
                    </a:cubicBezTo>
                    <a:cubicBezTo>
                      <a:pt x="297" y="1396"/>
                      <a:pt x="299" y="1393"/>
                      <a:pt x="301" y="1398"/>
                    </a:cubicBezTo>
                    <a:cubicBezTo>
                      <a:pt x="303" y="1403"/>
                      <a:pt x="304" y="1419"/>
                      <a:pt x="307" y="1426"/>
                    </a:cubicBezTo>
                    <a:cubicBezTo>
                      <a:pt x="309" y="1433"/>
                      <a:pt x="312" y="1437"/>
                      <a:pt x="315" y="1439"/>
                    </a:cubicBezTo>
                    <a:cubicBezTo>
                      <a:pt x="318" y="1442"/>
                      <a:pt x="322" y="1442"/>
                      <a:pt x="325" y="1440"/>
                    </a:cubicBezTo>
                    <a:cubicBezTo>
                      <a:pt x="328" y="1438"/>
                      <a:pt x="331" y="1434"/>
                      <a:pt x="332" y="1428"/>
                    </a:cubicBezTo>
                    <a:cubicBezTo>
                      <a:pt x="334" y="1422"/>
                      <a:pt x="336" y="1417"/>
                      <a:pt x="336" y="1404"/>
                    </a:cubicBezTo>
                    <a:cubicBezTo>
                      <a:pt x="336" y="1390"/>
                      <a:pt x="334" y="1369"/>
                      <a:pt x="331" y="1347"/>
                    </a:cubicBezTo>
                    <a:cubicBezTo>
                      <a:pt x="329" y="1325"/>
                      <a:pt x="318" y="1292"/>
                      <a:pt x="319" y="1271"/>
                    </a:cubicBezTo>
                    <a:cubicBezTo>
                      <a:pt x="321" y="1251"/>
                      <a:pt x="335" y="1234"/>
                      <a:pt x="339" y="1223"/>
                    </a:cubicBezTo>
                    <a:cubicBezTo>
                      <a:pt x="344" y="1212"/>
                      <a:pt x="343" y="1205"/>
                      <a:pt x="346" y="1204"/>
                    </a:cubicBezTo>
                    <a:cubicBezTo>
                      <a:pt x="349" y="1204"/>
                      <a:pt x="353" y="1212"/>
                      <a:pt x="358" y="1221"/>
                    </a:cubicBezTo>
                    <a:cubicBezTo>
                      <a:pt x="363" y="1229"/>
                      <a:pt x="370" y="1255"/>
                      <a:pt x="375" y="1256"/>
                    </a:cubicBezTo>
                    <a:cubicBezTo>
                      <a:pt x="384" y="1230"/>
                      <a:pt x="384" y="1230"/>
                      <a:pt x="384" y="1230"/>
                    </a:cubicBezTo>
                    <a:cubicBezTo>
                      <a:pt x="382" y="1219"/>
                      <a:pt x="376" y="1212"/>
                      <a:pt x="364" y="1191"/>
                    </a:cubicBezTo>
                    <a:cubicBezTo>
                      <a:pt x="351" y="1170"/>
                      <a:pt x="319" y="1127"/>
                      <a:pt x="308" y="1104"/>
                    </a:cubicBezTo>
                    <a:cubicBezTo>
                      <a:pt x="298" y="1081"/>
                      <a:pt x="292" y="1057"/>
                      <a:pt x="299" y="1053"/>
                    </a:cubicBezTo>
                    <a:cubicBezTo>
                      <a:pt x="307" y="1049"/>
                      <a:pt x="344" y="1078"/>
                      <a:pt x="354" y="1081"/>
                    </a:cubicBezTo>
                    <a:cubicBezTo>
                      <a:pt x="358" y="1071"/>
                      <a:pt x="358" y="1071"/>
                      <a:pt x="358" y="1071"/>
                    </a:cubicBezTo>
                    <a:cubicBezTo>
                      <a:pt x="349" y="1061"/>
                      <a:pt x="308" y="1042"/>
                      <a:pt x="298" y="1023"/>
                    </a:cubicBezTo>
                    <a:cubicBezTo>
                      <a:pt x="289" y="1005"/>
                      <a:pt x="292" y="967"/>
                      <a:pt x="300" y="960"/>
                    </a:cubicBezTo>
                    <a:cubicBezTo>
                      <a:pt x="309" y="953"/>
                      <a:pt x="342" y="979"/>
                      <a:pt x="350" y="981"/>
                    </a:cubicBezTo>
                    <a:cubicBezTo>
                      <a:pt x="352" y="973"/>
                      <a:pt x="352" y="973"/>
                      <a:pt x="352" y="973"/>
                    </a:cubicBezTo>
                    <a:cubicBezTo>
                      <a:pt x="344" y="966"/>
                      <a:pt x="311" y="950"/>
                      <a:pt x="303" y="939"/>
                    </a:cubicBezTo>
                    <a:cubicBezTo>
                      <a:pt x="296" y="928"/>
                      <a:pt x="295" y="902"/>
                      <a:pt x="306" y="907"/>
                    </a:cubicBezTo>
                    <a:cubicBezTo>
                      <a:pt x="317" y="912"/>
                      <a:pt x="357" y="959"/>
                      <a:pt x="368" y="968"/>
                    </a:cubicBezTo>
                    <a:cubicBezTo>
                      <a:pt x="372" y="964"/>
                      <a:pt x="372" y="964"/>
                      <a:pt x="372" y="964"/>
                    </a:cubicBezTo>
                    <a:cubicBezTo>
                      <a:pt x="366" y="955"/>
                      <a:pt x="329" y="923"/>
                      <a:pt x="332" y="916"/>
                    </a:cubicBezTo>
                    <a:cubicBezTo>
                      <a:pt x="336" y="908"/>
                      <a:pt x="383" y="920"/>
                      <a:pt x="393" y="919"/>
                    </a:cubicBezTo>
                    <a:cubicBezTo>
                      <a:pt x="392" y="912"/>
                      <a:pt x="392" y="912"/>
                      <a:pt x="392" y="912"/>
                    </a:cubicBezTo>
                    <a:cubicBezTo>
                      <a:pt x="383" y="909"/>
                      <a:pt x="351" y="907"/>
                      <a:pt x="336" y="902"/>
                    </a:cubicBezTo>
                    <a:cubicBezTo>
                      <a:pt x="322" y="898"/>
                      <a:pt x="311" y="896"/>
                      <a:pt x="306" y="885"/>
                    </a:cubicBezTo>
                    <a:cubicBezTo>
                      <a:pt x="301" y="874"/>
                      <a:pt x="299" y="839"/>
                      <a:pt x="306" y="835"/>
                    </a:cubicBezTo>
                    <a:cubicBezTo>
                      <a:pt x="312" y="831"/>
                      <a:pt x="338" y="859"/>
                      <a:pt x="345" y="862"/>
                    </a:cubicBezTo>
                    <a:cubicBezTo>
                      <a:pt x="348" y="854"/>
                      <a:pt x="348" y="854"/>
                      <a:pt x="348" y="854"/>
                    </a:cubicBezTo>
                    <a:cubicBezTo>
                      <a:pt x="342" y="845"/>
                      <a:pt x="312" y="831"/>
                      <a:pt x="306" y="805"/>
                    </a:cubicBezTo>
                    <a:cubicBezTo>
                      <a:pt x="300" y="780"/>
                      <a:pt x="311" y="722"/>
                      <a:pt x="313" y="700"/>
                    </a:cubicBezTo>
                    <a:cubicBezTo>
                      <a:pt x="336" y="701"/>
                      <a:pt x="366" y="699"/>
                      <a:pt x="380" y="695"/>
                    </a:cubicBezTo>
                    <a:cubicBezTo>
                      <a:pt x="398" y="689"/>
                      <a:pt x="401" y="679"/>
                      <a:pt x="403" y="665"/>
                    </a:cubicBezTo>
                    <a:cubicBezTo>
                      <a:pt x="405" y="651"/>
                      <a:pt x="400" y="627"/>
                      <a:pt x="392" y="610"/>
                    </a:cubicBezTo>
                    <a:cubicBezTo>
                      <a:pt x="384" y="594"/>
                      <a:pt x="369" y="577"/>
                      <a:pt x="354" y="566"/>
                    </a:cubicBezTo>
                    <a:cubicBezTo>
                      <a:pt x="349" y="563"/>
                      <a:pt x="342" y="559"/>
                      <a:pt x="335" y="557"/>
                    </a:cubicBezTo>
                    <a:cubicBezTo>
                      <a:pt x="341" y="559"/>
                      <a:pt x="341" y="559"/>
                      <a:pt x="341" y="559"/>
                    </a:cubicBezTo>
                    <a:cubicBezTo>
                      <a:pt x="342" y="556"/>
                      <a:pt x="344" y="548"/>
                      <a:pt x="346" y="543"/>
                    </a:cubicBezTo>
                    <a:cubicBezTo>
                      <a:pt x="346" y="540"/>
                      <a:pt x="347" y="537"/>
                      <a:pt x="347" y="534"/>
                    </a:cubicBezTo>
                    <a:cubicBezTo>
                      <a:pt x="347" y="533"/>
                      <a:pt x="347" y="531"/>
                      <a:pt x="347" y="530"/>
                    </a:cubicBezTo>
                    <a:cubicBezTo>
                      <a:pt x="347" y="525"/>
                      <a:pt x="346" y="520"/>
                      <a:pt x="343" y="514"/>
                    </a:cubicBezTo>
                    <a:cubicBezTo>
                      <a:pt x="341" y="510"/>
                      <a:pt x="339" y="504"/>
                      <a:pt x="334" y="499"/>
                    </a:cubicBezTo>
                    <a:cubicBezTo>
                      <a:pt x="333" y="498"/>
                      <a:pt x="333" y="498"/>
                      <a:pt x="333" y="498"/>
                    </a:cubicBezTo>
                    <a:cubicBezTo>
                      <a:pt x="332" y="497"/>
                      <a:pt x="331" y="496"/>
                      <a:pt x="330" y="496"/>
                    </a:cubicBezTo>
                    <a:cubicBezTo>
                      <a:pt x="330" y="492"/>
                      <a:pt x="329" y="487"/>
                      <a:pt x="333" y="479"/>
                    </a:cubicBezTo>
                    <a:cubicBezTo>
                      <a:pt x="336" y="471"/>
                      <a:pt x="343" y="456"/>
                      <a:pt x="351" y="447"/>
                    </a:cubicBezTo>
                    <a:cubicBezTo>
                      <a:pt x="353" y="453"/>
                      <a:pt x="356" y="456"/>
                      <a:pt x="359" y="463"/>
                    </a:cubicBezTo>
                    <a:cubicBezTo>
                      <a:pt x="362" y="472"/>
                      <a:pt x="365" y="485"/>
                      <a:pt x="365" y="511"/>
                    </a:cubicBezTo>
                    <a:cubicBezTo>
                      <a:pt x="365" y="526"/>
                      <a:pt x="363" y="546"/>
                      <a:pt x="362" y="570"/>
                    </a:cubicBezTo>
                    <a:cubicBezTo>
                      <a:pt x="362" y="572"/>
                      <a:pt x="363" y="574"/>
                      <a:pt x="366" y="574"/>
                    </a:cubicBezTo>
                    <a:cubicBezTo>
                      <a:pt x="366" y="574"/>
                      <a:pt x="366" y="574"/>
                      <a:pt x="366" y="574"/>
                    </a:cubicBezTo>
                    <a:cubicBezTo>
                      <a:pt x="368" y="574"/>
                      <a:pt x="370" y="572"/>
                      <a:pt x="370" y="570"/>
                    </a:cubicBezTo>
                    <a:cubicBezTo>
                      <a:pt x="371" y="547"/>
                      <a:pt x="373" y="526"/>
                      <a:pt x="373" y="511"/>
                    </a:cubicBezTo>
                    <a:cubicBezTo>
                      <a:pt x="373" y="485"/>
                      <a:pt x="370" y="470"/>
                      <a:pt x="366" y="461"/>
                    </a:cubicBezTo>
                    <a:cubicBezTo>
                      <a:pt x="362" y="451"/>
                      <a:pt x="359" y="447"/>
                      <a:pt x="358" y="443"/>
                    </a:cubicBezTo>
                    <a:cubicBezTo>
                      <a:pt x="358" y="442"/>
                      <a:pt x="357" y="442"/>
                      <a:pt x="357" y="441"/>
                    </a:cubicBezTo>
                    <a:cubicBezTo>
                      <a:pt x="366" y="434"/>
                      <a:pt x="376" y="429"/>
                      <a:pt x="390" y="429"/>
                    </a:cubicBezTo>
                    <a:cubicBezTo>
                      <a:pt x="406" y="429"/>
                      <a:pt x="430" y="435"/>
                      <a:pt x="446" y="443"/>
                    </a:cubicBezTo>
                    <a:cubicBezTo>
                      <a:pt x="462" y="451"/>
                      <a:pt x="472" y="460"/>
                      <a:pt x="485" y="478"/>
                    </a:cubicBezTo>
                    <a:cubicBezTo>
                      <a:pt x="488" y="482"/>
                      <a:pt x="491" y="486"/>
                      <a:pt x="494" y="490"/>
                    </a:cubicBezTo>
                    <a:cubicBezTo>
                      <a:pt x="492" y="496"/>
                      <a:pt x="487" y="508"/>
                      <a:pt x="486" y="516"/>
                    </a:cubicBezTo>
                    <a:cubicBezTo>
                      <a:pt x="485" y="519"/>
                      <a:pt x="485" y="522"/>
                      <a:pt x="485" y="525"/>
                    </a:cubicBezTo>
                    <a:cubicBezTo>
                      <a:pt x="485" y="529"/>
                      <a:pt x="486" y="533"/>
                      <a:pt x="486" y="538"/>
                    </a:cubicBezTo>
                    <a:cubicBezTo>
                      <a:pt x="486" y="546"/>
                      <a:pt x="488" y="556"/>
                      <a:pt x="488" y="565"/>
                    </a:cubicBezTo>
                    <a:cubicBezTo>
                      <a:pt x="488" y="566"/>
                      <a:pt x="488" y="568"/>
                      <a:pt x="488" y="570"/>
                    </a:cubicBezTo>
                    <a:cubicBezTo>
                      <a:pt x="487" y="579"/>
                      <a:pt x="481" y="592"/>
                      <a:pt x="479" y="598"/>
                    </a:cubicBezTo>
                    <a:cubicBezTo>
                      <a:pt x="478" y="599"/>
                      <a:pt x="479" y="601"/>
                      <a:pt x="480" y="601"/>
                    </a:cubicBezTo>
                    <a:cubicBezTo>
                      <a:pt x="480" y="601"/>
                      <a:pt x="480" y="601"/>
                      <a:pt x="480" y="601"/>
                    </a:cubicBezTo>
                    <a:cubicBezTo>
                      <a:pt x="481" y="601"/>
                      <a:pt x="482" y="600"/>
                      <a:pt x="482" y="600"/>
                    </a:cubicBezTo>
                    <a:cubicBezTo>
                      <a:pt x="484" y="594"/>
                      <a:pt x="491" y="581"/>
                      <a:pt x="492" y="570"/>
                    </a:cubicBezTo>
                    <a:cubicBezTo>
                      <a:pt x="492" y="568"/>
                      <a:pt x="492" y="567"/>
                      <a:pt x="492" y="565"/>
                    </a:cubicBezTo>
                    <a:cubicBezTo>
                      <a:pt x="492" y="556"/>
                      <a:pt x="490" y="545"/>
                      <a:pt x="490" y="538"/>
                    </a:cubicBezTo>
                    <a:cubicBezTo>
                      <a:pt x="490" y="532"/>
                      <a:pt x="489" y="528"/>
                      <a:pt x="489" y="525"/>
                    </a:cubicBezTo>
                    <a:cubicBezTo>
                      <a:pt x="489" y="522"/>
                      <a:pt x="489" y="519"/>
                      <a:pt x="490" y="516"/>
                    </a:cubicBezTo>
                    <a:cubicBezTo>
                      <a:pt x="491" y="510"/>
                      <a:pt x="494" y="501"/>
                      <a:pt x="496" y="494"/>
                    </a:cubicBezTo>
                    <a:cubicBezTo>
                      <a:pt x="503" y="505"/>
                      <a:pt x="510" y="517"/>
                      <a:pt x="517" y="532"/>
                    </a:cubicBezTo>
                    <a:cubicBezTo>
                      <a:pt x="516" y="535"/>
                      <a:pt x="514" y="540"/>
                      <a:pt x="514" y="547"/>
                    </a:cubicBezTo>
                    <a:cubicBezTo>
                      <a:pt x="514" y="548"/>
                      <a:pt x="514" y="550"/>
                      <a:pt x="514" y="551"/>
                    </a:cubicBezTo>
                    <a:cubicBezTo>
                      <a:pt x="515" y="562"/>
                      <a:pt x="522" y="580"/>
                      <a:pt x="524" y="590"/>
                    </a:cubicBezTo>
                    <a:cubicBezTo>
                      <a:pt x="525" y="594"/>
                      <a:pt x="525" y="596"/>
                      <a:pt x="525" y="599"/>
                    </a:cubicBezTo>
                    <a:cubicBezTo>
                      <a:pt x="525" y="601"/>
                      <a:pt x="525" y="603"/>
                      <a:pt x="525" y="606"/>
                    </a:cubicBezTo>
                    <a:cubicBezTo>
                      <a:pt x="525" y="608"/>
                      <a:pt x="525" y="611"/>
                      <a:pt x="525" y="613"/>
                    </a:cubicBezTo>
                    <a:cubicBezTo>
                      <a:pt x="528" y="622"/>
                      <a:pt x="534" y="632"/>
                      <a:pt x="535" y="640"/>
                    </a:cubicBezTo>
                    <a:cubicBezTo>
                      <a:pt x="536" y="641"/>
                      <a:pt x="536" y="642"/>
                      <a:pt x="536" y="644"/>
                    </a:cubicBezTo>
                    <a:cubicBezTo>
                      <a:pt x="536" y="648"/>
                      <a:pt x="534" y="652"/>
                      <a:pt x="534" y="657"/>
                    </a:cubicBezTo>
                    <a:cubicBezTo>
                      <a:pt x="534" y="658"/>
                      <a:pt x="535" y="660"/>
                      <a:pt x="535" y="661"/>
                    </a:cubicBezTo>
                    <a:cubicBezTo>
                      <a:pt x="537" y="670"/>
                      <a:pt x="543" y="679"/>
                      <a:pt x="544" y="686"/>
                    </a:cubicBezTo>
                    <a:cubicBezTo>
                      <a:pt x="545" y="688"/>
                      <a:pt x="545" y="690"/>
                      <a:pt x="545" y="693"/>
                    </a:cubicBezTo>
                    <a:cubicBezTo>
                      <a:pt x="545" y="699"/>
                      <a:pt x="544" y="704"/>
                      <a:pt x="544" y="708"/>
                    </a:cubicBezTo>
                    <a:cubicBezTo>
                      <a:pt x="544" y="709"/>
                      <a:pt x="545" y="710"/>
                      <a:pt x="546" y="710"/>
                    </a:cubicBezTo>
                    <a:cubicBezTo>
                      <a:pt x="547" y="710"/>
                      <a:pt x="548" y="709"/>
                      <a:pt x="548" y="708"/>
                    </a:cubicBezTo>
                    <a:cubicBezTo>
                      <a:pt x="548" y="705"/>
                      <a:pt x="549" y="699"/>
                      <a:pt x="549" y="693"/>
                    </a:cubicBezTo>
                    <a:cubicBezTo>
                      <a:pt x="549" y="690"/>
                      <a:pt x="549" y="688"/>
                      <a:pt x="548" y="686"/>
                    </a:cubicBezTo>
                    <a:cubicBezTo>
                      <a:pt x="547" y="677"/>
                      <a:pt x="540" y="667"/>
                      <a:pt x="539" y="661"/>
                    </a:cubicBezTo>
                    <a:cubicBezTo>
                      <a:pt x="539" y="659"/>
                      <a:pt x="538" y="658"/>
                      <a:pt x="538" y="657"/>
                    </a:cubicBezTo>
                    <a:cubicBezTo>
                      <a:pt x="538" y="653"/>
                      <a:pt x="540" y="649"/>
                      <a:pt x="540" y="644"/>
                    </a:cubicBezTo>
                    <a:cubicBezTo>
                      <a:pt x="540" y="642"/>
                      <a:pt x="540" y="641"/>
                      <a:pt x="539" y="639"/>
                    </a:cubicBezTo>
                    <a:cubicBezTo>
                      <a:pt x="538" y="630"/>
                      <a:pt x="531" y="620"/>
                      <a:pt x="529" y="612"/>
                    </a:cubicBezTo>
                    <a:cubicBezTo>
                      <a:pt x="529" y="610"/>
                      <a:pt x="529" y="608"/>
                      <a:pt x="529" y="606"/>
                    </a:cubicBezTo>
                    <a:cubicBezTo>
                      <a:pt x="529" y="604"/>
                      <a:pt x="529" y="601"/>
                      <a:pt x="529" y="599"/>
                    </a:cubicBezTo>
                    <a:cubicBezTo>
                      <a:pt x="529" y="596"/>
                      <a:pt x="529" y="593"/>
                      <a:pt x="528" y="590"/>
                    </a:cubicBezTo>
                    <a:cubicBezTo>
                      <a:pt x="526" y="579"/>
                      <a:pt x="519" y="560"/>
                      <a:pt x="518" y="551"/>
                    </a:cubicBezTo>
                    <a:cubicBezTo>
                      <a:pt x="518" y="549"/>
                      <a:pt x="518" y="548"/>
                      <a:pt x="518" y="547"/>
                    </a:cubicBezTo>
                    <a:cubicBezTo>
                      <a:pt x="518" y="544"/>
                      <a:pt x="519" y="541"/>
                      <a:pt x="519" y="539"/>
                    </a:cubicBezTo>
                    <a:cubicBezTo>
                      <a:pt x="521" y="543"/>
                      <a:pt x="523" y="548"/>
                      <a:pt x="524" y="552"/>
                    </a:cubicBezTo>
                    <a:cubicBezTo>
                      <a:pt x="537" y="588"/>
                      <a:pt x="552" y="656"/>
                      <a:pt x="560" y="693"/>
                    </a:cubicBezTo>
                    <a:cubicBezTo>
                      <a:pt x="568" y="730"/>
                      <a:pt x="571" y="757"/>
                      <a:pt x="574" y="773"/>
                    </a:cubicBezTo>
                    <a:cubicBezTo>
                      <a:pt x="577" y="789"/>
                      <a:pt x="576" y="786"/>
                      <a:pt x="578" y="788"/>
                    </a:cubicBezTo>
                    <a:cubicBezTo>
                      <a:pt x="588" y="784"/>
                      <a:pt x="588" y="784"/>
                      <a:pt x="588" y="784"/>
                    </a:cubicBezTo>
                    <a:cubicBezTo>
                      <a:pt x="588" y="772"/>
                      <a:pt x="584" y="754"/>
                      <a:pt x="578" y="722"/>
                    </a:cubicBezTo>
                    <a:cubicBezTo>
                      <a:pt x="572" y="691"/>
                      <a:pt x="560" y="627"/>
                      <a:pt x="551" y="594"/>
                    </a:cubicBezTo>
                    <a:cubicBezTo>
                      <a:pt x="542" y="560"/>
                      <a:pt x="536" y="542"/>
                      <a:pt x="524" y="519"/>
                    </a:cubicBezTo>
                    <a:cubicBezTo>
                      <a:pt x="514" y="499"/>
                      <a:pt x="502" y="477"/>
                      <a:pt x="488" y="461"/>
                    </a:cubicBezTo>
                    <a:cubicBezTo>
                      <a:pt x="488" y="461"/>
                      <a:pt x="489" y="461"/>
                      <a:pt x="489" y="461"/>
                    </a:cubicBezTo>
                    <a:cubicBezTo>
                      <a:pt x="493" y="462"/>
                      <a:pt x="499" y="465"/>
                      <a:pt x="504" y="466"/>
                    </a:cubicBezTo>
                    <a:cubicBezTo>
                      <a:pt x="507" y="467"/>
                      <a:pt x="510" y="467"/>
                      <a:pt x="513" y="467"/>
                    </a:cubicBezTo>
                    <a:cubicBezTo>
                      <a:pt x="515" y="467"/>
                      <a:pt x="516" y="467"/>
                      <a:pt x="518" y="467"/>
                    </a:cubicBezTo>
                    <a:cubicBezTo>
                      <a:pt x="523" y="466"/>
                      <a:pt x="528" y="463"/>
                      <a:pt x="531" y="462"/>
                    </a:cubicBezTo>
                    <a:cubicBezTo>
                      <a:pt x="534" y="461"/>
                      <a:pt x="536" y="461"/>
                      <a:pt x="540" y="461"/>
                    </a:cubicBezTo>
                    <a:cubicBezTo>
                      <a:pt x="544" y="461"/>
                      <a:pt x="550" y="463"/>
                      <a:pt x="554" y="463"/>
                    </a:cubicBezTo>
                    <a:cubicBezTo>
                      <a:pt x="557" y="463"/>
                      <a:pt x="559" y="463"/>
                      <a:pt x="561" y="462"/>
                    </a:cubicBezTo>
                    <a:cubicBezTo>
                      <a:pt x="565" y="463"/>
                      <a:pt x="571" y="464"/>
                      <a:pt x="572" y="465"/>
                    </a:cubicBezTo>
                    <a:cubicBezTo>
                      <a:pt x="574" y="465"/>
                      <a:pt x="573" y="467"/>
                      <a:pt x="574" y="469"/>
                    </a:cubicBezTo>
                    <a:cubicBezTo>
                      <a:pt x="574" y="469"/>
                      <a:pt x="575" y="469"/>
                      <a:pt x="575" y="469"/>
                    </a:cubicBezTo>
                    <a:cubicBezTo>
                      <a:pt x="575" y="469"/>
                      <a:pt x="575" y="469"/>
                      <a:pt x="575" y="469"/>
                    </a:cubicBezTo>
                    <a:cubicBezTo>
                      <a:pt x="576" y="469"/>
                      <a:pt x="576" y="468"/>
                      <a:pt x="576" y="468"/>
                    </a:cubicBezTo>
                    <a:cubicBezTo>
                      <a:pt x="575" y="468"/>
                      <a:pt x="577" y="464"/>
                      <a:pt x="573" y="463"/>
                    </a:cubicBezTo>
                    <a:cubicBezTo>
                      <a:pt x="573" y="463"/>
                      <a:pt x="572" y="463"/>
                      <a:pt x="571" y="462"/>
                    </a:cubicBezTo>
                    <a:cubicBezTo>
                      <a:pt x="571" y="462"/>
                      <a:pt x="572" y="462"/>
                      <a:pt x="572" y="462"/>
                    </a:cubicBezTo>
                    <a:cubicBezTo>
                      <a:pt x="576" y="462"/>
                      <a:pt x="579" y="461"/>
                      <a:pt x="582" y="460"/>
                    </a:cubicBezTo>
                    <a:cubicBezTo>
                      <a:pt x="585" y="459"/>
                      <a:pt x="586" y="456"/>
                      <a:pt x="588" y="455"/>
                    </a:cubicBezTo>
                    <a:cubicBezTo>
                      <a:pt x="590" y="454"/>
                      <a:pt x="595" y="454"/>
                      <a:pt x="597" y="454"/>
                    </a:cubicBezTo>
                    <a:cubicBezTo>
                      <a:pt x="597" y="454"/>
                      <a:pt x="598" y="453"/>
                      <a:pt x="598" y="453"/>
                    </a:cubicBezTo>
                    <a:cubicBezTo>
                      <a:pt x="598" y="452"/>
                      <a:pt x="597" y="452"/>
                      <a:pt x="597" y="452"/>
                    </a:cubicBezTo>
                    <a:close/>
                    <a:moveTo>
                      <a:pt x="318" y="537"/>
                    </a:moveTo>
                    <a:cubicBezTo>
                      <a:pt x="318" y="539"/>
                      <a:pt x="315" y="547"/>
                      <a:pt x="314" y="550"/>
                    </a:cubicBezTo>
                    <a:cubicBezTo>
                      <a:pt x="310" y="549"/>
                      <a:pt x="307" y="548"/>
                      <a:pt x="305" y="547"/>
                    </a:cubicBezTo>
                    <a:cubicBezTo>
                      <a:pt x="299" y="547"/>
                      <a:pt x="293" y="547"/>
                      <a:pt x="286" y="547"/>
                    </a:cubicBezTo>
                    <a:cubicBezTo>
                      <a:pt x="285" y="544"/>
                      <a:pt x="283" y="541"/>
                      <a:pt x="283" y="540"/>
                    </a:cubicBezTo>
                    <a:cubicBezTo>
                      <a:pt x="282" y="537"/>
                      <a:pt x="282" y="534"/>
                      <a:pt x="282" y="532"/>
                    </a:cubicBezTo>
                    <a:cubicBezTo>
                      <a:pt x="282" y="530"/>
                      <a:pt x="282" y="528"/>
                      <a:pt x="282" y="527"/>
                    </a:cubicBezTo>
                    <a:cubicBezTo>
                      <a:pt x="283" y="527"/>
                      <a:pt x="283" y="527"/>
                      <a:pt x="283" y="527"/>
                    </a:cubicBezTo>
                    <a:cubicBezTo>
                      <a:pt x="284" y="523"/>
                      <a:pt x="287" y="517"/>
                      <a:pt x="289" y="516"/>
                    </a:cubicBezTo>
                    <a:cubicBezTo>
                      <a:pt x="290" y="515"/>
                      <a:pt x="290" y="515"/>
                      <a:pt x="290" y="515"/>
                    </a:cubicBezTo>
                    <a:cubicBezTo>
                      <a:pt x="290" y="515"/>
                      <a:pt x="290" y="515"/>
                      <a:pt x="290" y="515"/>
                    </a:cubicBezTo>
                    <a:cubicBezTo>
                      <a:pt x="291" y="515"/>
                      <a:pt x="296" y="514"/>
                      <a:pt x="300" y="513"/>
                    </a:cubicBezTo>
                    <a:cubicBezTo>
                      <a:pt x="300" y="513"/>
                      <a:pt x="300" y="513"/>
                      <a:pt x="300" y="513"/>
                    </a:cubicBezTo>
                    <a:cubicBezTo>
                      <a:pt x="301" y="512"/>
                      <a:pt x="302" y="512"/>
                      <a:pt x="302" y="512"/>
                    </a:cubicBezTo>
                    <a:cubicBezTo>
                      <a:pt x="303" y="512"/>
                      <a:pt x="304" y="513"/>
                      <a:pt x="306" y="513"/>
                    </a:cubicBezTo>
                    <a:cubicBezTo>
                      <a:pt x="307" y="514"/>
                      <a:pt x="311" y="516"/>
                      <a:pt x="314" y="518"/>
                    </a:cubicBezTo>
                    <a:cubicBezTo>
                      <a:pt x="315" y="520"/>
                      <a:pt x="317" y="523"/>
                      <a:pt x="318" y="525"/>
                    </a:cubicBezTo>
                    <a:cubicBezTo>
                      <a:pt x="318" y="527"/>
                      <a:pt x="319" y="528"/>
                      <a:pt x="319" y="530"/>
                    </a:cubicBezTo>
                    <a:cubicBezTo>
                      <a:pt x="319" y="532"/>
                      <a:pt x="319" y="532"/>
                      <a:pt x="319" y="532"/>
                    </a:cubicBezTo>
                    <a:cubicBezTo>
                      <a:pt x="319" y="533"/>
                      <a:pt x="319" y="534"/>
                      <a:pt x="319" y="534"/>
                    </a:cubicBezTo>
                    <a:cubicBezTo>
                      <a:pt x="319" y="535"/>
                      <a:pt x="319" y="535"/>
                      <a:pt x="318" y="537"/>
                    </a:cubicBezTo>
                    <a:close/>
                  </a:path>
                </a:pathLst>
              </a:custGeom>
              <a:solidFill>
                <a:srgbClr val="FF0000"/>
              </a:solidFill>
              <a:ln w="9525">
                <a:noFill/>
                <a:round/>
                <a:headEnd/>
                <a:tailEnd/>
              </a:ln>
            </p:spPr>
            <p:txBody>
              <a:bodyPr/>
              <a:lstStyle/>
              <a:p>
                <a:endParaRPr lang="en-US"/>
              </a:p>
            </p:txBody>
          </p:sp>
        </p:grpSp>
        <p:grpSp>
          <p:nvGrpSpPr>
            <p:cNvPr id="9" name="Group 48"/>
            <p:cNvGrpSpPr>
              <a:grpSpLocks noChangeAspect="1"/>
            </p:cNvGrpSpPr>
            <p:nvPr/>
          </p:nvGrpSpPr>
          <p:grpSpPr bwMode="auto">
            <a:xfrm>
              <a:off x="2261" y="721"/>
              <a:ext cx="1232" cy="2872"/>
              <a:chOff x="2261" y="715"/>
              <a:chExt cx="1238" cy="2886"/>
            </a:xfrm>
          </p:grpSpPr>
          <p:sp>
            <p:nvSpPr>
              <p:cNvPr id="40984" name="Freeform 49"/>
              <p:cNvSpPr>
                <a:spLocks noChangeAspect="1"/>
              </p:cNvSpPr>
              <p:nvPr/>
            </p:nvSpPr>
            <p:spPr bwMode="auto">
              <a:xfrm>
                <a:off x="2261" y="715"/>
                <a:ext cx="1238" cy="974"/>
              </a:xfrm>
              <a:custGeom>
                <a:avLst/>
                <a:gdLst>
                  <a:gd name="T0" fmla="*/ 0 w 728"/>
                  <a:gd name="T1" fmla="*/ 8134 h 573"/>
                  <a:gd name="T2" fmla="*/ 631 w 728"/>
                  <a:gd name="T3" fmla="*/ 6940 h 573"/>
                  <a:gd name="T4" fmla="*/ 2303 w 728"/>
                  <a:gd name="T5" fmla="*/ 6262 h 573"/>
                  <a:gd name="T6" fmla="*/ 3496 w 728"/>
                  <a:gd name="T7" fmla="*/ 5453 h 573"/>
                  <a:gd name="T8" fmla="*/ 3840 w 728"/>
                  <a:gd name="T9" fmla="*/ 4057 h 573"/>
                  <a:gd name="T10" fmla="*/ 2998 w 728"/>
                  <a:gd name="T11" fmla="*/ 2779 h 573"/>
                  <a:gd name="T12" fmla="*/ 3355 w 728"/>
                  <a:gd name="T13" fmla="*/ 920 h 573"/>
                  <a:gd name="T14" fmla="*/ 5202 w 728"/>
                  <a:gd name="T15" fmla="*/ 70 h 573"/>
                  <a:gd name="T16" fmla="*/ 6969 w 728"/>
                  <a:gd name="T17" fmla="*/ 512 h 573"/>
                  <a:gd name="T18" fmla="*/ 7567 w 728"/>
                  <a:gd name="T19" fmla="*/ 1861 h 573"/>
                  <a:gd name="T20" fmla="*/ 7525 w 728"/>
                  <a:gd name="T21" fmla="*/ 2373 h 573"/>
                  <a:gd name="T22" fmla="*/ 7892 w 728"/>
                  <a:gd name="T23" fmla="*/ 3124 h 573"/>
                  <a:gd name="T24" fmla="*/ 7510 w 728"/>
                  <a:gd name="T25" fmla="*/ 3306 h 573"/>
                  <a:gd name="T26" fmla="*/ 7496 w 728"/>
                  <a:gd name="T27" fmla="*/ 3707 h 573"/>
                  <a:gd name="T28" fmla="*/ 7224 w 728"/>
                  <a:gd name="T29" fmla="*/ 3748 h 573"/>
                  <a:gd name="T30" fmla="*/ 7476 w 728"/>
                  <a:gd name="T31" fmla="*/ 3852 h 573"/>
                  <a:gd name="T32" fmla="*/ 7266 w 728"/>
                  <a:gd name="T33" fmla="*/ 4273 h 573"/>
                  <a:gd name="T34" fmla="*/ 7351 w 728"/>
                  <a:gd name="T35" fmla="*/ 4710 h 573"/>
                  <a:gd name="T36" fmla="*/ 7141 w 728"/>
                  <a:gd name="T37" fmla="*/ 4892 h 573"/>
                  <a:gd name="T38" fmla="*/ 6374 w 728"/>
                  <a:gd name="T39" fmla="*/ 5009 h 573"/>
                  <a:gd name="T40" fmla="*/ 6290 w 728"/>
                  <a:gd name="T41" fmla="*/ 5521 h 573"/>
                  <a:gd name="T42" fmla="*/ 6340 w 728"/>
                  <a:gd name="T43" fmla="*/ 5152 h 573"/>
                  <a:gd name="T44" fmla="*/ 6556 w 728"/>
                  <a:gd name="T45" fmla="*/ 5319 h 573"/>
                  <a:gd name="T46" fmla="*/ 7608 w 728"/>
                  <a:gd name="T47" fmla="*/ 6028 h 573"/>
                  <a:gd name="T48" fmla="*/ 8503 w 728"/>
                  <a:gd name="T49" fmla="*/ 6301 h 573"/>
                  <a:gd name="T50" fmla="*/ 9787 w 728"/>
                  <a:gd name="T51" fmla="*/ 6668 h 573"/>
                  <a:gd name="T52" fmla="*/ 10353 w 728"/>
                  <a:gd name="T53" fmla="*/ 7972 h 5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8"/>
                  <a:gd name="T82" fmla="*/ 0 h 573"/>
                  <a:gd name="T83" fmla="*/ 728 w 728"/>
                  <a:gd name="T84" fmla="*/ 573 h 5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8" h="573">
                    <a:moveTo>
                      <a:pt x="0" y="573"/>
                    </a:moveTo>
                    <a:cubicBezTo>
                      <a:pt x="2" y="557"/>
                      <a:pt x="18" y="511"/>
                      <a:pt x="44" y="489"/>
                    </a:cubicBezTo>
                    <a:cubicBezTo>
                      <a:pt x="71" y="467"/>
                      <a:pt x="128" y="458"/>
                      <a:pt x="162" y="441"/>
                    </a:cubicBezTo>
                    <a:cubicBezTo>
                      <a:pt x="195" y="423"/>
                      <a:pt x="228" y="409"/>
                      <a:pt x="246" y="384"/>
                    </a:cubicBezTo>
                    <a:cubicBezTo>
                      <a:pt x="264" y="358"/>
                      <a:pt x="276" y="318"/>
                      <a:pt x="270" y="286"/>
                    </a:cubicBezTo>
                    <a:cubicBezTo>
                      <a:pt x="264" y="255"/>
                      <a:pt x="217" y="233"/>
                      <a:pt x="211" y="196"/>
                    </a:cubicBezTo>
                    <a:cubicBezTo>
                      <a:pt x="206" y="159"/>
                      <a:pt x="211" y="97"/>
                      <a:pt x="236" y="65"/>
                    </a:cubicBezTo>
                    <a:cubicBezTo>
                      <a:pt x="262" y="33"/>
                      <a:pt x="323" y="10"/>
                      <a:pt x="366" y="5"/>
                    </a:cubicBezTo>
                    <a:cubicBezTo>
                      <a:pt x="408" y="0"/>
                      <a:pt x="463" y="15"/>
                      <a:pt x="490" y="36"/>
                    </a:cubicBezTo>
                    <a:cubicBezTo>
                      <a:pt x="517" y="57"/>
                      <a:pt x="526" y="109"/>
                      <a:pt x="532" y="131"/>
                    </a:cubicBezTo>
                    <a:cubicBezTo>
                      <a:pt x="538" y="153"/>
                      <a:pt x="524" y="152"/>
                      <a:pt x="529" y="167"/>
                    </a:cubicBezTo>
                    <a:cubicBezTo>
                      <a:pt x="532" y="182"/>
                      <a:pt x="555" y="209"/>
                      <a:pt x="555" y="220"/>
                    </a:cubicBezTo>
                    <a:cubicBezTo>
                      <a:pt x="555" y="231"/>
                      <a:pt x="532" y="226"/>
                      <a:pt x="528" y="233"/>
                    </a:cubicBezTo>
                    <a:cubicBezTo>
                      <a:pt x="523" y="240"/>
                      <a:pt x="530" y="256"/>
                      <a:pt x="527" y="261"/>
                    </a:cubicBezTo>
                    <a:cubicBezTo>
                      <a:pt x="523" y="266"/>
                      <a:pt x="508" y="262"/>
                      <a:pt x="508" y="264"/>
                    </a:cubicBezTo>
                    <a:cubicBezTo>
                      <a:pt x="508" y="265"/>
                      <a:pt x="526" y="265"/>
                      <a:pt x="526" y="271"/>
                    </a:cubicBezTo>
                    <a:cubicBezTo>
                      <a:pt x="526" y="277"/>
                      <a:pt x="512" y="291"/>
                      <a:pt x="511" y="301"/>
                    </a:cubicBezTo>
                    <a:cubicBezTo>
                      <a:pt x="510" y="311"/>
                      <a:pt x="518" y="324"/>
                      <a:pt x="517" y="332"/>
                    </a:cubicBezTo>
                    <a:cubicBezTo>
                      <a:pt x="515" y="339"/>
                      <a:pt x="514" y="341"/>
                      <a:pt x="502" y="345"/>
                    </a:cubicBezTo>
                    <a:cubicBezTo>
                      <a:pt x="490" y="348"/>
                      <a:pt x="458" y="345"/>
                      <a:pt x="448" y="353"/>
                    </a:cubicBezTo>
                    <a:cubicBezTo>
                      <a:pt x="438" y="360"/>
                      <a:pt x="442" y="388"/>
                      <a:pt x="442" y="389"/>
                    </a:cubicBezTo>
                    <a:cubicBezTo>
                      <a:pt x="441" y="391"/>
                      <a:pt x="443" y="365"/>
                      <a:pt x="446" y="363"/>
                    </a:cubicBezTo>
                    <a:cubicBezTo>
                      <a:pt x="449" y="360"/>
                      <a:pt x="446" y="364"/>
                      <a:pt x="461" y="375"/>
                    </a:cubicBezTo>
                    <a:cubicBezTo>
                      <a:pt x="476" y="385"/>
                      <a:pt x="512" y="414"/>
                      <a:pt x="535" y="425"/>
                    </a:cubicBezTo>
                    <a:cubicBezTo>
                      <a:pt x="558" y="437"/>
                      <a:pt x="572" y="436"/>
                      <a:pt x="598" y="444"/>
                    </a:cubicBezTo>
                    <a:cubicBezTo>
                      <a:pt x="623" y="451"/>
                      <a:pt x="666" y="450"/>
                      <a:pt x="688" y="470"/>
                    </a:cubicBezTo>
                    <a:cubicBezTo>
                      <a:pt x="709" y="490"/>
                      <a:pt x="719" y="543"/>
                      <a:pt x="728" y="562"/>
                    </a:cubicBezTo>
                  </a:path>
                </a:pathLst>
              </a:custGeom>
              <a:noFill/>
              <a:ln w="6350" cap="rnd">
                <a:solidFill>
                  <a:srgbClr val="FF6600"/>
                </a:solidFill>
                <a:prstDash val="solid"/>
                <a:round/>
                <a:headEnd/>
                <a:tailEnd/>
              </a:ln>
            </p:spPr>
            <p:txBody>
              <a:bodyPr/>
              <a:lstStyle/>
              <a:p>
                <a:endParaRPr lang="en-US"/>
              </a:p>
            </p:txBody>
          </p:sp>
          <p:sp>
            <p:nvSpPr>
              <p:cNvPr id="40985" name="Freeform 50"/>
              <p:cNvSpPr>
                <a:spLocks noChangeAspect="1"/>
              </p:cNvSpPr>
              <p:nvPr/>
            </p:nvSpPr>
            <p:spPr bwMode="auto">
              <a:xfrm>
                <a:off x="2367" y="1962"/>
                <a:ext cx="110" cy="1598"/>
              </a:xfrm>
              <a:custGeom>
                <a:avLst/>
                <a:gdLst>
                  <a:gd name="T0" fmla="*/ 624 w 65"/>
                  <a:gd name="T1" fmla="*/ 0 h 940"/>
                  <a:gd name="T2" fmla="*/ 665 w 65"/>
                  <a:gd name="T3" fmla="*/ 644 h 940"/>
                  <a:gd name="T4" fmla="*/ 762 w 65"/>
                  <a:gd name="T5" fmla="*/ 1321 h 940"/>
                  <a:gd name="T6" fmla="*/ 721 w 65"/>
                  <a:gd name="T7" fmla="*/ 2414 h 940"/>
                  <a:gd name="T8" fmla="*/ 839 w 65"/>
                  <a:gd name="T9" fmla="*/ 4500 h 940"/>
                  <a:gd name="T10" fmla="*/ 344 w 65"/>
                  <a:gd name="T11" fmla="*/ 6837 h 940"/>
                  <a:gd name="T12" fmla="*/ 322 w 65"/>
                  <a:gd name="T13" fmla="*/ 8662 h 940"/>
                  <a:gd name="T14" fmla="*/ 24 w 65"/>
                  <a:gd name="T15" fmla="*/ 10569 h 940"/>
                  <a:gd name="T16" fmla="*/ 117 w 65"/>
                  <a:gd name="T17" fmla="*/ 13348 h 9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940"/>
                  <a:gd name="T29" fmla="*/ 65 w 65"/>
                  <a:gd name="T30" fmla="*/ 940 h 9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940">
                    <a:moveTo>
                      <a:pt x="45" y="0"/>
                    </a:moveTo>
                    <a:cubicBezTo>
                      <a:pt x="46" y="8"/>
                      <a:pt x="46" y="30"/>
                      <a:pt x="48" y="45"/>
                    </a:cubicBezTo>
                    <a:cubicBezTo>
                      <a:pt x="49" y="60"/>
                      <a:pt x="54" y="72"/>
                      <a:pt x="55" y="93"/>
                    </a:cubicBezTo>
                    <a:cubicBezTo>
                      <a:pt x="55" y="114"/>
                      <a:pt x="51" y="133"/>
                      <a:pt x="52" y="170"/>
                    </a:cubicBezTo>
                    <a:cubicBezTo>
                      <a:pt x="53" y="208"/>
                      <a:pt x="65" y="265"/>
                      <a:pt x="60" y="317"/>
                    </a:cubicBezTo>
                    <a:cubicBezTo>
                      <a:pt x="56" y="369"/>
                      <a:pt x="31" y="433"/>
                      <a:pt x="25" y="482"/>
                    </a:cubicBezTo>
                    <a:cubicBezTo>
                      <a:pt x="19" y="531"/>
                      <a:pt x="27" y="567"/>
                      <a:pt x="23" y="610"/>
                    </a:cubicBezTo>
                    <a:cubicBezTo>
                      <a:pt x="19" y="654"/>
                      <a:pt x="5" y="689"/>
                      <a:pt x="2" y="744"/>
                    </a:cubicBezTo>
                    <a:cubicBezTo>
                      <a:pt x="0" y="799"/>
                      <a:pt x="7" y="899"/>
                      <a:pt x="8" y="940"/>
                    </a:cubicBezTo>
                  </a:path>
                </a:pathLst>
              </a:custGeom>
              <a:noFill/>
              <a:ln w="6350" cap="rnd">
                <a:solidFill>
                  <a:srgbClr val="FF6600"/>
                </a:solidFill>
                <a:prstDash val="solid"/>
                <a:round/>
                <a:headEnd/>
                <a:tailEnd/>
              </a:ln>
            </p:spPr>
            <p:txBody>
              <a:bodyPr/>
              <a:lstStyle/>
              <a:p>
                <a:endParaRPr lang="en-US"/>
              </a:p>
            </p:txBody>
          </p:sp>
          <p:sp>
            <p:nvSpPr>
              <p:cNvPr id="40986" name="Freeform 51"/>
              <p:cNvSpPr>
                <a:spLocks noChangeAspect="1"/>
              </p:cNvSpPr>
              <p:nvPr/>
            </p:nvSpPr>
            <p:spPr bwMode="auto">
              <a:xfrm>
                <a:off x="3279" y="1993"/>
                <a:ext cx="58" cy="1608"/>
              </a:xfrm>
              <a:custGeom>
                <a:avLst/>
                <a:gdLst>
                  <a:gd name="T0" fmla="*/ 387 w 34"/>
                  <a:gd name="T1" fmla="*/ 0 h 946"/>
                  <a:gd name="T2" fmla="*/ 408 w 34"/>
                  <a:gd name="T3" fmla="*/ 583 h 946"/>
                  <a:gd name="T4" fmla="*/ 288 w 34"/>
                  <a:gd name="T5" fmla="*/ 1346 h 946"/>
                  <a:gd name="T6" fmla="*/ 273 w 34"/>
                  <a:gd name="T7" fmla="*/ 2373 h 946"/>
                  <a:gd name="T8" fmla="*/ 128 w 34"/>
                  <a:gd name="T9" fmla="*/ 3221 h 946"/>
                  <a:gd name="T10" fmla="*/ 44 w 34"/>
                  <a:gd name="T11" fmla="*/ 4883 h 946"/>
                  <a:gd name="T12" fmla="*/ 363 w 34"/>
                  <a:gd name="T13" fmla="*/ 7076 h 946"/>
                  <a:gd name="T14" fmla="*/ 346 w 34"/>
                  <a:gd name="T15" fmla="*/ 9283 h 946"/>
                  <a:gd name="T16" fmla="*/ 478 w 34"/>
                  <a:gd name="T17" fmla="*/ 11025 h 946"/>
                  <a:gd name="T18" fmla="*/ 218 w 34"/>
                  <a:gd name="T19" fmla="*/ 13423 h 9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946"/>
                  <a:gd name="T32" fmla="*/ 34 w 34"/>
                  <a:gd name="T33" fmla="*/ 946 h 9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946">
                    <a:moveTo>
                      <a:pt x="27" y="0"/>
                    </a:moveTo>
                    <a:cubicBezTo>
                      <a:pt x="26" y="6"/>
                      <a:pt x="31" y="26"/>
                      <a:pt x="28" y="41"/>
                    </a:cubicBezTo>
                    <a:cubicBezTo>
                      <a:pt x="26" y="55"/>
                      <a:pt x="22" y="74"/>
                      <a:pt x="20" y="95"/>
                    </a:cubicBezTo>
                    <a:cubicBezTo>
                      <a:pt x="18" y="116"/>
                      <a:pt x="21" y="145"/>
                      <a:pt x="19" y="167"/>
                    </a:cubicBezTo>
                    <a:cubicBezTo>
                      <a:pt x="17" y="189"/>
                      <a:pt x="12" y="197"/>
                      <a:pt x="9" y="227"/>
                    </a:cubicBezTo>
                    <a:cubicBezTo>
                      <a:pt x="7" y="256"/>
                      <a:pt x="0" y="299"/>
                      <a:pt x="3" y="344"/>
                    </a:cubicBezTo>
                    <a:cubicBezTo>
                      <a:pt x="5" y="390"/>
                      <a:pt x="22" y="447"/>
                      <a:pt x="25" y="499"/>
                    </a:cubicBezTo>
                    <a:cubicBezTo>
                      <a:pt x="29" y="550"/>
                      <a:pt x="23" y="607"/>
                      <a:pt x="24" y="654"/>
                    </a:cubicBezTo>
                    <a:cubicBezTo>
                      <a:pt x="25" y="700"/>
                      <a:pt x="34" y="729"/>
                      <a:pt x="33" y="777"/>
                    </a:cubicBezTo>
                    <a:cubicBezTo>
                      <a:pt x="31" y="826"/>
                      <a:pt x="18" y="911"/>
                      <a:pt x="15" y="946"/>
                    </a:cubicBezTo>
                  </a:path>
                </a:pathLst>
              </a:custGeom>
              <a:noFill/>
              <a:ln w="6350" cap="rnd">
                <a:solidFill>
                  <a:srgbClr val="FF6600"/>
                </a:solidFill>
                <a:prstDash val="solid"/>
                <a:round/>
                <a:headEnd/>
                <a:tailEnd/>
              </a:ln>
            </p:spPr>
            <p:txBody>
              <a:bodyPr/>
              <a:lstStyle/>
              <a:p>
                <a:endParaRPr lang="en-US"/>
              </a:p>
            </p:txBody>
          </p:sp>
          <p:sp>
            <p:nvSpPr>
              <p:cNvPr id="40987" name="Freeform 52"/>
              <p:cNvSpPr>
                <a:spLocks noChangeAspect="1"/>
              </p:cNvSpPr>
              <p:nvPr/>
            </p:nvSpPr>
            <p:spPr bwMode="auto">
              <a:xfrm>
                <a:off x="2788" y="3368"/>
                <a:ext cx="89" cy="221"/>
              </a:xfrm>
              <a:custGeom>
                <a:avLst/>
                <a:gdLst>
                  <a:gd name="T0" fmla="*/ 0 w 52"/>
                  <a:gd name="T1" fmla="*/ 1768 h 130"/>
                  <a:gd name="T2" fmla="*/ 147 w 52"/>
                  <a:gd name="T3" fmla="*/ 1153 h 130"/>
                  <a:gd name="T4" fmla="*/ 325 w 52"/>
                  <a:gd name="T5" fmla="*/ 168 h 130"/>
                  <a:gd name="T6" fmla="*/ 584 w 52"/>
                  <a:gd name="T7" fmla="*/ 168 h 130"/>
                  <a:gd name="T8" fmla="*/ 676 w 52"/>
                  <a:gd name="T9" fmla="*/ 1202 h 130"/>
                  <a:gd name="T10" fmla="*/ 762 w 52"/>
                  <a:gd name="T11" fmla="*/ 1846 h 130"/>
                  <a:gd name="T12" fmla="*/ 0 60000 65536"/>
                  <a:gd name="T13" fmla="*/ 0 60000 65536"/>
                  <a:gd name="T14" fmla="*/ 0 60000 65536"/>
                  <a:gd name="T15" fmla="*/ 0 60000 65536"/>
                  <a:gd name="T16" fmla="*/ 0 60000 65536"/>
                  <a:gd name="T17" fmla="*/ 0 60000 65536"/>
                  <a:gd name="T18" fmla="*/ 0 w 52"/>
                  <a:gd name="T19" fmla="*/ 0 h 130"/>
                  <a:gd name="T20" fmla="*/ 52 w 5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52" h="130">
                    <a:moveTo>
                      <a:pt x="0" y="125"/>
                    </a:moveTo>
                    <a:cubicBezTo>
                      <a:pt x="1" y="117"/>
                      <a:pt x="7" y="99"/>
                      <a:pt x="10" y="81"/>
                    </a:cubicBezTo>
                    <a:cubicBezTo>
                      <a:pt x="14" y="62"/>
                      <a:pt x="17" y="24"/>
                      <a:pt x="22" y="12"/>
                    </a:cubicBezTo>
                    <a:cubicBezTo>
                      <a:pt x="27" y="1"/>
                      <a:pt x="36" y="0"/>
                      <a:pt x="40" y="12"/>
                    </a:cubicBezTo>
                    <a:cubicBezTo>
                      <a:pt x="44" y="24"/>
                      <a:pt x="44" y="65"/>
                      <a:pt x="46" y="85"/>
                    </a:cubicBezTo>
                    <a:cubicBezTo>
                      <a:pt x="48" y="104"/>
                      <a:pt x="51" y="120"/>
                      <a:pt x="52" y="130"/>
                    </a:cubicBezTo>
                  </a:path>
                </a:pathLst>
              </a:custGeom>
              <a:noFill/>
              <a:ln w="6350" cap="rnd">
                <a:solidFill>
                  <a:srgbClr val="FF6600"/>
                </a:solidFill>
                <a:prstDash val="solid"/>
                <a:round/>
                <a:headEnd/>
                <a:tailEnd/>
              </a:ln>
            </p:spPr>
            <p:txBody>
              <a:bodyPr/>
              <a:lstStyle/>
              <a:p>
                <a:endParaRPr lang="en-US"/>
              </a:p>
            </p:txBody>
          </p:sp>
        </p:grpSp>
      </p:grpSp>
      <p:sp>
        <p:nvSpPr>
          <p:cNvPr id="40970" name="AutoShape 156"/>
          <p:cNvSpPr>
            <a:spLocks noChangeArrowheads="1"/>
          </p:cNvSpPr>
          <p:nvPr/>
        </p:nvSpPr>
        <p:spPr bwMode="auto">
          <a:xfrm rot="2700000">
            <a:off x="4305300" y="3086100"/>
            <a:ext cx="533400" cy="152400"/>
          </a:xfrm>
          <a:prstGeom prst="leftRightArrow">
            <a:avLst>
              <a:gd name="adj1" fmla="val 50000"/>
              <a:gd name="adj2" fmla="val 70000"/>
            </a:avLst>
          </a:prstGeom>
          <a:solidFill>
            <a:srgbClr val="FFCC99">
              <a:alpha val="50195"/>
            </a:srgbClr>
          </a:solidFill>
          <a:ln w="9525">
            <a:solidFill>
              <a:srgbClr val="FF9900"/>
            </a:solidFill>
            <a:miter lim="800000"/>
            <a:headEnd/>
            <a:tailEnd/>
          </a:ln>
        </p:spPr>
        <p:txBody>
          <a:bodyPr wrap="none" anchor="ctr"/>
          <a:lstStyle/>
          <a:p>
            <a:endParaRPr lang="en-US"/>
          </a:p>
        </p:txBody>
      </p:sp>
      <p:sp>
        <p:nvSpPr>
          <p:cNvPr id="40971" name="AutoShape 157"/>
          <p:cNvSpPr>
            <a:spLocks noChangeArrowheads="1"/>
          </p:cNvSpPr>
          <p:nvPr/>
        </p:nvSpPr>
        <p:spPr bwMode="auto">
          <a:xfrm rot="8100000">
            <a:off x="2819400" y="3124200"/>
            <a:ext cx="533400" cy="152400"/>
          </a:xfrm>
          <a:prstGeom prst="leftRightArrow">
            <a:avLst>
              <a:gd name="adj1" fmla="val 50000"/>
              <a:gd name="adj2" fmla="val 70000"/>
            </a:avLst>
          </a:prstGeom>
          <a:solidFill>
            <a:srgbClr val="FFCC99">
              <a:alpha val="50195"/>
            </a:srgbClr>
          </a:solidFill>
          <a:ln w="9525">
            <a:solidFill>
              <a:srgbClr val="FF9900"/>
            </a:solidFill>
            <a:miter lim="800000"/>
            <a:headEnd/>
            <a:tailEnd/>
          </a:ln>
        </p:spPr>
        <p:txBody>
          <a:bodyPr wrap="none" anchor="ctr"/>
          <a:lstStyle/>
          <a:p>
            <a:endParaRPr lang="en-US"/>
          </a:p>
        </p:txBody>
      </p:sp>
      <p:sp>
        <p:nvSpPr>
          <p:cNvPr id="40972" name="AutoShape 158"/>
          <p:cNvSpPr>
            <a:spLocks noChangeArrowheads="1"/>
          </p:cNvSpPr>
          <p:nvPr/>
        </p:nvSpPr>
        <p:spPr bwMode="auto">
          <a:xfrm rot="2700000">
            <a:off x="2781300" y="4762500"/>
            <a:ext cx="533400" cy="152400"/>
          </a:xfrm>
          <a:prstGeom prst="leftRightArrow">
            <a:avLst>
              <a:gd name="adj1" fmla="val 50000"/>
              <a:gd name="adj2" fmla="val 70000"/>
            </a:avLst>
          </a:prstGeom>
          <a:solidFill>
            <a:srgbClr val="FFCC99">
              <a:alpha val="50195"/>
            </a:srgbClr>
          </a:solidFill>
          <a:ln w="9525">
            <a:solidFill>
              <a:srgbClr val="FF9900"/>
            </a:solidFill>
            <a:miter lim="800000"/>
            <a:headEnd/>
            <a:tailEnd/>
          </a:ln>
        </p:spPr>
        <p:txBody>
          <a:bodyPr wrap="none" anchor="ctr"/>
          <a:lstStyle/>
          <a:p>
            <a:endParaRPr lang="en-US"/>
          </a:p>
        </p:txBody>
      </p:sp>
      <p:sp>
        <p:nvSpPr>
          <p:cNvPr id="40973" name="AutoShape 159"/>
          <p:cNvSpPr>
            <a:spLocks noChangeArrowheads="1"/>
          </p:cNvSpPr>
          <p:nvPr/>
        </p:nvSpPr>
        <p:spPr bwMode="auto">
          <a:xfrm rot="8100000">
            <a:off x="4356100" y="4787900"/>
            <a:ext cx="533400" cy="152400"/>
          </a:xfrm>
          <a:prstGeom prst="leftRightArrow">
            <a:avLst>
              <a:gd name="adj1" fmla="val 50000"/>
              <a:gd name="adj2" fmla="val 70000"/>
            </a:avLst>
          </a:prstGeom>
          <a:solidFill>
            <a:srgbClr val="FFCC99">
              <a:alpha val="50195"/>
            </a:srgbClr>
          </a:solidFill>
          <a:ln w="9525">
            <a:solidFill>
              <a:srgbClr val="FF9900"/>
            </a:solidFill>
            <a:miter lim="800000"/>
            <a:headEnd/>
            <a:tailEnd/>
          </a:ln>
        </p:spPr>
        <p:txBody>
          <a:bodyPr wrap="none" anchor="ctr"/>
          <a:lstStyle/>
          <a:p>
            <a:endParaRPr lang="en-US"/>
          </a:p>
        </p:txBody>
      </p:sp>
      <p:sp>
        <p:nvSpPr>
          <p:cNvPr id="40974" name="AutoShape 160"/>
          <p:cNvSpPr>
            <a:spLocks noChangeArrowheads="1"/>
          </p:cNvSpPr>
          <p:nvPr/>
        </p:nvSpPr>
        <p:spPr bwMode="auto">
          <a:xfrm>
            <a:off x="3151188" y="3384550"/>
            <a:ext cx="1371600" cy="1447800"/>
          </a:xfrm>
          <a:custGeom>
            <a:avLst/>
            <a:gdLst>
              <a:gd name="T0" fmla="*/ 87096600 w 21600"/>
              <a:gd name="T1" fmla="*/ 48521408 h 21600"/>
              <a:gd name="T2" fmla="*/ 43548300 w 21600"/>
              <a:gd name="T3" fmla="*/ 97042815 h 21600"/>
              <a:gd name="T4" fmla="*/ 0 w 21600"/>
              <a:gd name="T5" fmla="*/ 48521408 h 21600"/>
              <a:gd name="T6" fmla="*/ 43548300 w 21600"/>
              <a:gd name="T7" fmla="*/ 0 h 21600"/>
              <a:gd name="T8" fmla="*/ 0 60000 65536"/>
              <a:gd name="T9" fmla="*/ 5898240 60000 65536"/>
              <a:gd name="T10" fmla="*/ 11796480 60000 65536"/>
              <a:gd name="T11" fmla="*/ 17694720 60000 65536"/>
              <a:gd name="T12" fmla="*/ 807 w 21600"/>
              <a:gd name="T13" fmla="*/ 10125 h 21600"/>
              <a:gd name="T14" fmla="*/ 20793 w 21600"/>
              <a:gd name="T15" fmla="*/ 11475 h 21600"/>
            </a:gdLst>
            <a:ahLst/>
            <a:cxnLst>
              <a:cxn ang="T8">
                <a:pos x="T0" y="T1"/>
              </a:cxn>
              <a:cxn ang="T9">
                <a:pos x="T2" y="T3"/>
              </a:cxn>
              <a:cxn ang="T10">
                <a:pos x="T4" y="T5"/>
              </a:cxn>
              <a:cxn ang="T11">
                <a:pos x="T6" y="T7"/>
              </a:cxn>
            </a:cxnLst>
            <a:rect l="T12" t="T13" r="T14" b="T15"/>
            <a:pathLst>
              <a:path w="21600" h="21600">
                <a:moveTo>
                  <a:pt x="10800" y="0"/>
                </a:moveTo>
                <a:lnTo>
                  <a:pt x="9275" y="1824"/>
                </a:lnTo>
                <a:lnTo>
                  <a:pt x="10125" y="1824"/>
                </a:lnTo>
                <a:lnTo>
                  <a:pt x="10125" y="10125"/>
                </a:lnTo>
                <a:lnTo>
                  <a:pt x="1824" y="10125"/>
                </a:lnTo>
                <a:lnTo>
                  <a:pt x="1824" y="9275"/>
                </a:lnTo>
                <a:lnTo>
                  <a:pt x="0" y="10800"/>
                </a:lnTo>
                <a:lnTo>
                  <a:pt x="1824" y="12325"/>
                </a:lnTo>
                <a:lnTo>
                  <a:pt x="1824" y="11475"/>
                </a:lnTo>
                <a:lnTo>
                  <a:pt x="10125" y="11475"/>
                </a:lnTo>
                <a:lnTo>
                  <a:pt x="10125" y="19776"/>
                </a:lnTo>
                <a:lnTo>
                  <a:pt x="9275" y="19776"/>
                </a:lnTo>
                <a:lnTo>
                  <a:pt x="10800" y="21600"/>
                </a:lnTo>
                <a:lnTo>
                  <a:pt x="12325" y="19776"/>
                </a:lnTo>
                <a:lnTo>
                  <a:pt x="11475" y="19776"/>
                </a:lnTo>
                <a:lnTo>
                  <a:pt x="11475" y="11475"/>
                </a:lnTo>
                <a:lnTo>
                  <a:pt x="19776" y="11475"/>
                </a:lnTo>
                <a:lnTo>
                  <a:pt x="19776" y="12325"/>
                </a:lnTo>
                <a:lnTo>
                  <a:pt x="21600" y="10800"/>
                </a:lnTo>
                <a:lnTo>
                  <a:pt x="19776" y="9275"/>
                </a:lnTo>
                <a:lnTo>
                  <a:pt x="19776" y="10125"/>
                </a:lnTo>
                <a:lnTo>
                  <a:pt x="11475" y="10125"/>
                </a:lnTo>
                <a:lnTo>
                  <a:pt x="11475" y="1824"/>
                </a:lnTo>
                <a:lnTo>
                  <a:pt x="12325" y="1824"/>
                </a:lnTo>
                <a:close/>
              </a:path>
            </a:pathLst>
          </a:custGeom>
          <a:solidFill>
            <a:srgbClr val="FFCC99">
              <a:alpha val="50195"/>
            </a:srgbClr>
          </a:solidFill>
          <a:ln w="9525">
            <a:solidFill>
              <a:srgbClr val="FF9900"/>
            </a:solidFill>
            <a:miter lim="800000"/>
            <a:headEnd/>
            <a:tailEnd/>
          </a:ln>
        </p:spPr>
        <p:txBody>
          <a:bodyPr wrap="none" anchor="ctr"/>
          <a:lstStyle/>
          <a:p>
            <a:endParaRPr lang="en-US"/>
          </a:p>
        </p:txBody>
      </p:sp>
      <p:pic>
        <p:nvPicPr>
          <p:cNvPr id="88217" name="Picture 153" descr="File:Elevated JVP.JPG">
            <a:hlinkClick r:id="rId3"/>
          </p:cNvPr>
          <p:cNvPicPr>
            <a:picLocks noChangeAspect="1" noChangeArrowheads="1"/>
          </p:cNvPicPr>
          <p:nvPr/>
        </p:nvPicPr>
        <p:blipFill>
          <a:blip r:embed="rId4" cstate="print"/>
          <a:srcRect/>
          <a:stretch>
            <a:fillRect/>
          </a:stretch>
        </p:blipFill>
        <p:spPr bwMode="auto">
          <a:xfrm>
            <a:off x="6858000" y="2590800"/>
            <a:ext cx="1806575" cy="2362200"/>
          </a:xfrm>
          <a:prstGeom prst="rect">
            <a:avLst/>
          </a:prstGeom>
          <a:noFill/>
          <a:ln w="9525">
            <a:noFill/>
            <a:miter lim="800000"/>
            <a:headEnd/>
            <a:tailEnd/>
          </a:ln>
        </p:spPr>
      </p:pic>
      <p:sp>
        <p:nvSpPr>
          <p:cNvPr id="88225" name="AutoShape 161"/>
          <p:cNvSpPr>
            <a:spLocks noChangeArrowheads="1"/>
          </p:cNvSpPr>
          <p:nvPr/>
        </p:nvSpPr>
        <p:spPr bwMode="auto">
          <a:xfrm>
            <a:off x="3733800" y="1676400"/>
            <a:ext cx="4572000" cy="457200"/>
          </a:xfrm>
          <a:prstGeom prst="curvedDownArrow">
            <a:avLst>
              <a:gd name="adj1" fmla="val 58889"/>
              <a:gd name="adj2" fmla="val 302222"/>
              <a:gd name="adj3" fmla="val 58681"/>
            </a:avLst>
          </a:prstGeom>
          <a:solidFill>
            <a:srgbClr val="FF0000">
              <a:alpha val="25098"/>
            </a:srgbClr>
          </a:solidFill>
          <a:ln w="9525">
            <a:solidFill>
              <a:srgbClr val="FF0000"/>
            </a:solidFill>
            <a:miter lim="800000"/>
            <a:headEnd/>
            <a:tailEnd/>
          </a:ln>
        </p:spPr>
        <p:txBody>
          <a:bodyPr wrap="none" anchor="ctr"/>
          <a:lstStyle/>
          <a:p>
            <a:endParaRPr lang="en-US"/>
          </a:p>
        </p:txBody>
      </p:sp>
      <p:sp>
        <p:nvSpPr>
          <p:cNvPr id="40977" name="Text Box 269"/>
          <p:cNvSpPr txBox="1">
            <a:spLocks noChangeArrowheads="1"/>
          </p:cNvSpPr>
          <p:nvPr/>
        </p:nvSpPr>
        <p:spPr bwMode="auto">
          <a:xfrm>
            <a:off x="5791200" y="4953000"/>
            <a:ext cx="2895600" cy="274638"/>
          </a:xfrm>
          <a:prstGeom prst="rect">
            <a:avLst/>
          </a:prstGeom>
          <a:noFill/>
          <a:ln w="9525">
            <a:noFill/>
            <a:miter lim="800000"/>
            <a:headEnd/>
            <a:tailEnd/>
          </a:ln>
        </p:spPr>
        <p:txBody>
          <a:bodyPr>
            <a:spAutoFit/>
          </a:bodyPr>
          <a:lstStyle/>
          <a:p>
            <a:pPr algn="r">
              <a:spcBef>
                <a:spcPct val="50000"/>
              </a:spcBef>
            </a:pPr>
            <a:r>
              <a:rPr lang="en-US" sz="1200" i="1">
                <a:latin typeface="Calibri" pitchFamily="34" charset="0"/>
              </a:rPr>
              <a:t>image from wikipedia.org</a:t>
            </a:r>
          </a:p>
        </p:txBody>
      </p:sp>
      <p:grpSp>
        <p:nvGrpSpPr>
          <p:cNvPr id="10" name="Group 184"/>
          <p:cNvGrpSpPr>
            <a:grpSpLocks/>
          </p:cNvGrpSpPr>
          <p:nvPr/>
        </p:nvGrpSpPr>
        <p:grpSpPr bwMode="auto">
          <a:xfrm>
            <a:off x="304800" y="2209800"/>
            <a:ext cx="1130300" cy="533400"/>
            <a:chOff x="288" y="2592"/>
            <a:chExt cx="712" cy="336"/>
          </a:xfrm>
        </p:grpSpPr>
        <p:sp>
          <p:nvSpPr>
            <p:cNvPr id="40980" name="Freeform 181"/>
            <p:cNvSpPr>
              <a:spLocks/>
            </p:cNvSpPr>
            <p:nvPr/>
          </p:nvSpPr>
          <p:spPr bwMode="auto">
            <a:xfrm>
              <a:off x="288" y="2592"/>
              <a:ext cx="712" cy="336"/>
            </a:xfrm>
            <a:custGeom>
              <a:avLst/>
              <a:gdLst>
                <a:gd name="T0" fmla="*/ 160 w 712"/>
                <a:gd name="T1" fmla="*/ 48 h 336"/>
                <a:gd name="T2" fmla="*/ 400 w 712"/>
                <a:gd name="T3" fmla="*/ 0 h 336"/>
                <a:gd name="T4" fmla="*/ 592 w 712"/>
                <a:gd name="T5" fmla="*/ 48 h 336"/>
                <a:gd name="T6" fmla="*/ 688 w 712"/>
                <a:gd name="T7" fmla="*/ 144 h 336"/>
                <a:gd name="T8" fmla="*/ 688 w 712"/>
                <a:gd name="T9" fmla="*/ 240 h 336"/>
                <a:gd name="T10" fmla="*/ 544 w 712"/>
                <a:gd name="T11" fmla="*/ 288 h 336"/>
                <a:gd name="T12" fmla="*/ 400 w 712"/>
                <a:gd name="T13" fmla="*/ 288 h 336"/>
                <a:gd name="T14" fmla="*/ 208 w 712"/>
                <a:gd name="T15" fmla="*/ 336 h 336"/>
                <a:gd name="T16" fmla="*/ 64 w 712"/>
                <a:gd name="T17" fmla="*/ 288 h 336"/>
                <a:gd name="T18" fmla="*/ 16 w 712"/>
                <a:gd name="T19" fmla="*/ 192 h 336"/>
                <a:gd name="T20" fmla="*/ 160 w 712"/>
                <a:gd name="T21" fmla="*/ 48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2"/>
                <a:gd name="T34" fmla="*/ 0 h 336"/>
                <a:gd name="T35" fmla="*/ 712 w 712"/>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2" h="336">
                  <a:moveTo>
                    <a:pt x="160" y="48"/>
                  </a:moveTo>
                  <a:cubicBezTo>
                    <a:pt x="224" y="16"/>
                    <a:pt x="328" y="0"/>
                    <a:pt x="400" y="0"/>
                  </a:cubicBezTo>
                  <a:cubicBezTo>
                    <a:pt x="472" y="0"/>
                    <a:pt x="544" y="24"/>
                    <a:pt x="592" y="48"/>
                  </a:cubicBezTo>
                  <a:cubicBezTo>
                    <a:pt x="640" y="72"/>
                    <a:pt x="672" y="112"/>
                    <a:pt x="688" y="144"/>
                  </a:cubicBezTo>
                  <a:cubicBezTo>
                    <a:pt x="704" y="176"/>
                    <a:pt x="712" y="216"/>
                    <a:pt x="688" y="240"/>
                  </a:cubicBezTo>
                  <a:cubicBezTo>
                    <a:pt x="664" y="264"/>
                    <a:pt x="592" y="280"/>
                    <a:pt x="544" y="288"/>
                  </a:cubicBezTo>
                  <a:cubicBezTo>
                    <a:pt x="496" y="296"/>
                    <a:pt x="456" y="280"/>
                    <a:pt x="400" y="288"/>
                  </a:cubicBezTo>
                  <a:cubicBezTo>
                    <a:pt x="344" y="296"/>
                    <a:pt x="264" y="336"/>
                    <a:pt x="208" y="336"/>
                  </a:cubicBezTo>
                  <a:cubicBezTo>
                    <a:pt x="152" y="336"/>
                    <a:pt x="96" y="312"/>
                    <a:pt x="64" y="288"/>
                  </a:cubicBezTo>
                  <a:cubicBezTo>
                    <a:pt x="32" y="264"/>
                    <a:pt x="0" y="232"/>
                    <a:pt x="16" y="192"/>
                  </a:cubicBezTo>
                  <a:cubicBezTo>
                    <a:pt x="32" y="152"/>
                    <a:pt x="96" y="80"/>
                    <a:pt x="160" y="48"/>
                  </a:cubicBezTo>
                  <a:close/>
                </a:path>
              </a:pathLst>
            </a:custGeom>
            <a:solidFill>
              <a:srgbClr val="FFCC99">
                <a:alpha val="50195"/>
              </a:srgbClr>
            </a:solidFill>
            <a:ln w="9525">
              <a:solidFill>
                <a:srgbClr val="FF6600"/>
              </a:solidFill>
              <a:round/>
              <a:headEnd/>
              <a:tailEnd/>
            </a:ln>
          </p:spPr>
          <p:txBody>
            <a:bodyPr/>
            <a:lstStyle/>
            <a:p>
              <a:endParaRPr lang="en-US"/>
            </a:p>
          </p:txBody>
        </p:sp>
        <p:sp>
          <p:nvSpPr>
            <p:cNvPr id="40981" name="Freeform 182"/>
            <p:cNvSpPr>
              <a:spLocks/>
            </p:cNvSpPr>
            <p:nvPr/>
          </p:nvSpPr>
          <p:spPr bwMode="auto">
            <a:xfrm>
              <a:off x="329" y="2612"/>
              <a:ext cx="622" cy="282"/>
            </a:xfrm>
            <a:custGeom>
              <a:avLst/>
              <a:gdLst>
                <a:gd name="T0" fmla="*/ 282 w 622"/>
                <a:gd name="T1" fmla="*/ 48 h 282"/>
                <a:gd name="T2" fmla="*/ 303 w 622"/>
                <a:gd name="T3" fmla="*/ 14 h 282"/>
                <a:gd name="T4" fmla="*/ 342 w 622"/>
                <a:gd name="T5" fmla="*/ 15 h 282"/>
                <a:gd name="T6" fmla="*/ 345 w 622"/>
                <a:gd name="T7" fmla="*/ 179 h 282"/>
                <a:gd name="T8" fmla="*/ 379 w 622"/>
                <a:gd name="T9" fmla="*/ 18 h 282"/>
                <a:gd name="T10" fmla="*/ 400 w 622"/>
                <a:gd name="T11" fmla="*/ 78 h 282"/>
                <a:gd name="T12" fmla="*/ 406 w 622"/>
                <a:gd name="T13" fmla="*/ 128 h 282"/>
                <a:gd name="T14" fmla="*/ 450 w 622"/>
                <a:gd name="T15" fmla="*/ 29 h 282"/>
                <a:gd name="T16" fmla="*/ 523 w 622"/>
                <a:gd name="T17" fmla="*/ 48 h 282"/>
                <a:gd name="T18" fmla="*/ 502 w 622"/>
                <a:gd name="T19" fmla="*/ 110 h 282"/>
                <a:gd name="T20" fmla="*/ 487 w 622"/>
                <a:gd name="T21" fmla="*/ 137 h 282"/>
                <a:gd name="T22" fmla="*/ 516 w 622"/>
                <a:gd name="T23" fmla="*/ 147 h 282"/>
                <a:gd name="T24" fmla="*/ 591 w 622"/>
                <a:gd name="T25" fmla="*/ 101 h 282"/>
                <a:gd name="T26" fmla="*/ 621 w 622"/>
                <a:gd name="T27" fmla="*/ 162 h 282"/>
                <a:gd name="T28" fmla="*/ 609 w 622"/>
                <a:gd name="T29" fmla="*/ 188 h 282"/>
                <a:gd name="T30" fmla="*/ 559 w 622"/>
                <a:gd name="T31" fmla="*/ 174 h 282"/>
                <a:gd name="T32" fmla="*/ 577 w 622"/>
                <a:gd name="T33" fmla="*/ 206 h 282"/>
                <a:gd name="T34" fmla="*/ 535 w 622"/>
                <a:gd name="T35" fmla="*/ 228 h 282"/>
                <a:gd name="T36" fmla="*/ 481 w 622"/>
                <a:gd name="T37" fmla="*/ 179 h 282"/>
                <a:gd name="T38" fmla="*/ 472 w 622"/>
                <a:gd name="T39" fmla="*/ 188 h 282"/>
                <a:gd name="T40" fmla="*/ 484 w 622"/>
                <a:gd name="T41" fmla="*/ 230 h 282"/>
                <a:gd name="T42" fmla="*/ 457 w 622"/>
                <a:gd name="T43" fmla="*/ 251 h 282"/>
                <a:gd name="T44" fmla="*/ 433 w 622"/>
                <a:gd name="T45" fmla="*/ 212 h 282"/>
                <a:gd name="T46" fmla="*/ 406 w 622"/>
                <a:gd name="T47" fmla="*/ 158 h 282"/>
                <a:gd name="T48" fmla="*/ 385 w 622"/>
                <a:gd name="T49" fmla="*/ 153 h 282"/>
                <a:gd name="T50" fmla="*/ 400 w 622"/>
                <a:gd name="T51" fmla="*/ 224 h 282"/>
                <a:gd name="T52" fmla="*/ 388 w 622"/>
                <a:gd name="T53" fmla="*/ 249 h 282"/>
                <a:gd name="T54" fmla="*/ 334 w 622"/>
                <a:gd name="T55" fmla="*/ 194 h 282"/>
                <a:gd name="T56" fmla="*/ 339 w 622"/>
                <a:gd name="T57" fmla="*/ 240 h 282"/>
                <a:gd name="T58" fmla="*/ 310 w 622"/>
                <a:gd name="T59" fmla="*/ 237 h 282"/>
                <a:gd name="T60" fmla="*/ 292 w 622"/>
                <a:gd name="T61" fmla="*/ 197 h 282"/>
                <a:gd name="T62" fmla="*/ 280 w 622"/>
                <a:gd name="T63" fmla="*/ 155 h 282"/>
                <a:gd name="T64" fmla="*/ 240 w 622"/>
                <a:gd name="T65" fmla="*/ 96 h 282"/>
                <a:gd name="T66" fmla="*/ 219 w 622"/>
                <a:gd name="T67" fmla="*/ 122 h 282"/>
                <a:gd name="T68" fmla="*/ 261 w 622"/>
                <a:gd name="T69" fmla="*/ 195 h 282"/>
                <a:gd name="T70" fmla="*/ 253 w 622"/>
                <a:gd name="T71" fmla="*/ 261 h 282"/>
                <a:gd name="T72" fmla="*/ 228 w 622"/>
                <a:gd name="T73" fmla="*/ 270 h 282"/>
                <a:gd name="T74" fmla="*/ 199 w 622"/>
                <a:gd name="T75" fmla="*/ 165 h 282"/>
                <a:gd name="T76" fmla="*/ 175 w 622"/>
                <a:gd name="T77" fmla="*/ 138 h 282"/>
                <a:gd name="T78" fmla="*/ 183 w 622"/>
                <a:gd name="T79" fmla="*/ 203 h 282"/>
                <a:gd name="T80" fmla="*/ 160 w 622"/>
                <a:gd name="T81" fmla="*/ 269 h 282"/>
                <a:gd name="T82" fmla="*/ 147 w 622"/>
                <a:gd name="T83" fmla="*/ 111 h 282"/>
                <a:gd name="T84" fmla="*/ 96 w 622"/>
                <a:gd name="T85" fmla="*/ 261 h 282"/>
                <a:gd name="T86" fmla="*/ 99 w 622"/>
                <a:gd name="T87" fmla="*/ 212 h 282"/>
                <a:gd name="T88" fmla="*/ 70 w 622"/>
                <a:gd name="T89" fmla="*/ 198 h 282"/>
                <a:gd name="T90" fmla="*/ 7 w 622"/>
                <a:gd name="T91" fmla="*/ 194 h 282"/>
                <a:gd name="T92" fmla="*/ 51 w 622"/>
                <a:gd name="T93" fmla="*/ 159 h 282"/>
                <a:gd name="T94" fmla="*/ 87 w 622"/>
                <a:gd name="T95" fmla="*/ 158 h 282"/>
                <a:gd name="T96" fmla="*/ 76 w 622"/>
                <a:gd name="T97" fmla="*/ 120 h 282"/>
                <a:gd name="T98" fmla="*/ 96 w 622"/>
                <a:gd name="T99" fmla="*/ 99 h 282"/>
                <a:gd name="T100" fmla="*/ 126 w 622"/>
                <a:gd name="T101" fmla="*/ 92 h 282"/>
                <a:gd name="T102" fmla="*/ 168 w 622"/>
                <a:gd name="T103" fmla="*/ 74 h 282"/>
                <a:gd name="T104" fmla="*/ 204 w 622"/>
                <a:gd name="T105" fmla="*/ 96 h 282"/>
                <a:gd name="T106" fmla="*/ 216 w 622"/>
                <a:gd name="T107" fmla="*/ 53 h 282"/>
                <a:gd name="T108" fmla="*/ 243 w 622"/>
                <a:gd name="T109" fmla="*/ 8 h 2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2"/>
                <a:gd name="T166" fmla="*/ 0 h 282"/>
                <a:gd name="T167" fmla="*/ 622 w 622"/>
                <a:gd name="T168" fmla="*/ 282 h 2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2" h="282">
                  <a:moveTo>
                    <a:pt x="243" y="8"/>
                  </a:moveTo>
                  <a:cubicBezTo>
                    <a:pt x="281" y="0"/>
                    <a:pt x="279" y="18"/>
                    <a:pt x="282" y="48"/>
                  </a:cubicBezTo>
                  <a:cubicBezTo>
                    <a:pt x="283" y="62"/>
                    <a:pt x="284" y="80"/>
                    <a:pt x="291" y="92"/>
                  </a:cubicBezTo>
                  <a:cubicBezTo>
                    <a:pt x="315" y="80"/>
                    <a:pt x="300" y="40"/>
                    <a:pt x="303" y="14"/>
                  </a:cubicBezTo>
                  <a:cubicBezTo>
                    <a:pt x="303" y="10"/>
                    <a:pt x="319" y="4"/>
                    <a:pt x="322" y="2"/>
                  </a:cubicBezTo>
                  <a:cubicBezTo>
                    <a:pt x="334" y="6"/>
                    <a:pt x="335" y="6"/>
                    <a:pt x="342" y="15"/>
                  </a:cubicBezTo>
                  <a:cubicBezTo>
                    <a:pt x="348" y="49"/>
                    <a:pt x="343" y="87"/>
                    <a:pt x="334" y="120"/>
                  </a:cubicBezTo>
                  <a:cubicBezTo>
                    <a:pt x="334" y="129"/>
                    <a:pt x="329" y="169"/>
                    <a:pt x="345" y="179"/>
                  </a:cubicBezTo>
                  <a:cubicBezTo>
                    <a:pt x="351" y="175"/>
                    <a:pt x="354" y="167"/>
                    <a:pt x="357" y="161"/>
                  </a:cubicBezTo>
                  <a:cubicBezTo>
                    <a:pt x="364" y="125"/>
                    <a:pt x="347" y="42"/>
                    <a:pt x="379" y="18"/>
                  </a:cubicBezTo>
                  <a:cubicBezTo>
                    <a:pt x="399" y="20"/>
                    <a:pt x="400" y="20"/>
                    <a:pt x="415" y="27"/>
                  </a:cubicBezTo>
                  <a:cubicBezTo>
                    <a:pt x="421" y="42"/>
                    <a:pt x="409" y="66"/>
                    <a:pt x="400" y="78"/>
                  </a:cubicBezTo>
                  <a:cubicBezTo>
                    <a:pt x="399" y="84"/>
                    <a:pt x="397" y="90"/>
                    <a:pt x="394" y="96"/>
                  </a:cubicBezTo>
                  <a:cubicBezTo>
                    <a:pt x="392" y="110"/>
                    <a:pt x="392" y="121"/>
                    <a:pt x="406" y="128"/>
                  </a:cubicBezTo>
                  <a:cubicBezTo>
                    <a:pt x="409" y="120"/>
                    <a:pt x="417" y="111"/>
                    <a:pt x="423" y="105"/>
                  </a:cubicBezTo>
                  <a:cubicBezTo>
                    <a:pt x="426" y="81"/>
                    <a:pt x="418" y="35"/>
                    <a:pt x="450" y="29"/>
                  </a:cubicBezTo>
                  <a:cubicBezTo>
                    <a:pt x="476" y="30"/>
                    <a:pt x="474" y="33"/>
                    <a:pt x="492" y="36"/>
                  </a:cubicBezTo>
                  <a:cubicBezTo>
                    <a:pt x="502" y="41"/>
                    <a:pt x="512" y="46"/>
                    <a:pt x="523" y="48"/>
                  </a:cubicBezTo>
                  <a:cubicBezTo>
                    <a:pt x="529" y="50"/>
                    <a:pt x="531" y="52"/>
                    <a:pt x="534" y="57"/>
                  </a:cubicBezTo>
                  <a:cubicBezTo>
                    <a:pt x="531" y="78"/>
                    <a:pt x="521" y="99"/>
                    <a:pt x="502" y="110"/>
                  </a:cubicBezTo>
                  <a:cubicBezTo>
                    <a:pt x="499" y="114"/>
                    <a:pt x="496" y="119"/>
                    <a:pt x="493" y="123"/>
                  </a:cubicBezTo>
                  <a:cubicBezTo>
                    <a:pt x="492" y="129"/>
                    <a:pt x="489" y="132"/>
                    <a:pt x="487" y="137"/>
                  </a:cubicBezTo>
                  <a:cubicBezTo>
                    <a:pt x="486" y="145"/>
                    <a:pt x="486" y="153"/>
                    <a:pt x="489" y="161"/>
                  </a:cubicBezTo>
                  <a:cubicBezTo>
                    <a:pt x="498" y="158"/>
                    <a:pt x="507" y="152"/>
                    <a:pt x="516" y="147"/>
                  </a:cubicBezTo>
                  <a:cubicBezTo>
                    <a:pt x="527" y="133"/>
                    <a:pt x="547" y="95"/>
                    <a:pt x="564" y="92"/>
                  </a:cubicBezTo>
                  <a:cubicBezTo>
                    <a:pt x="573" y="87"/>
                    <a:pt x="582" y="98"/>
                    <a:pt x="591" y="101"/>
                  </a:cubicBezTo>
                  <a:cubicBezTo>
                    <a:pt x="599" y="112"/>
                    <a:pt x="608" y="124"/>
                    <a:pt x="616" y="135"/>
                  </a:cubicBezTo>
                  <a:cubicBezTo>
                    <a:pt x="617" y="145"/>
                    <a:pt x="618" y="153"/>
                    <a:pt x="621" y="162"/>
                  </a:cubicBezTo>
                  <a:cubicBezTo>
                    <a:pt x="620" y="169"/>
                    <a:pt x="622" y="177"/>
                    <a:pt x="619" y="183"/>
                  </a:cubicBezTo>
                  <a:cubicBezTo>
                    <a:pt x="617" y="186"/>
                    <a:pt x="609" y="188"/>
                    <a:pt x="609" y="188"/>
                  </a:cubicBezTo>
                  <a:cubicBezTo>
                    <a:pt x="584" y="185"/>
                    <a:pt x="593" y="182"/>
                    <a:pt x="574" y="173"/>
                  </a:cubicBezTo>
                  <a:cubicBezTo>
                    <a:pt x="569" y="167"/>
                    <a:pt x="563" y="166"/>
                    <a:pt x="559" y="174"/>
                  </a:cubicBezTo>
                  <a:cubicBezTo>
                    <a:pt x="557" y="183"/>
                    <a:pt x="556" y="189"/>
                    <a:pt x="565" y="194"/>
                  </a:cubicBezTo>
                  <a:cubicBezTo>
                    <a:pt x="570" y="201"/>
                    <a:pt x="575" y="196"/>
                    <a:pt x="577" y="206"/>
                  </a:cubicBezTo>
                  <a:cubicBezTo>
                    <a:pt x="572" y="213"/>
                    <a:pt x="570" y="221"/>
                    <a:pt x="561" y="222"/>
                  </a:cubicBezTo>
                  <a:cubicBezTo>
                    <a:pt x="553" y="225"/>
                    <a:pt x="543" y="227"/>
                    <a:pt x="535" y="228"/>
                  </a:cubicBezTo>
                  <a:cubicBezTo>
                    <a:pt x="516" y="226"/>
                    <a:pt x="519" y="218"/>
                    <a:pt x="507" y="209"/>
                  </a:cubicBezTo>
                  <a:cubicBezTo>
                    <a:pt x="501" y="199"/>
                    <a:pt x="491" y="185"/>
                    <a:pt x="481" y="179"/>
                  </a:cubicBezTo>
                  <a:cubicBezTo>
                    <a:pt x="477" y="173"/>
                    <a:pt x="477" y="168"/>
                    <a:pt x="466" y="177"/>
                  </a:cubicBezTo>
                  <a:cubicBezTo>
                    <a:pt x="463" y="180"/>
                    <a:pt x="470" y="184"/>
                    <a:pt x="472" y="188"/>
                  </a:cubicBezTo>
                  <a:cubicBezTo>
                    <a:pt x="477" y="197"/>
                    <a:pt x="483" y="208"/>
                    <a:pt x="489" y="216"/>
                  </a:cubicBezTo>
                  <a:cubicBezTo>
                    <a:pt x="490" y="223"/>
                    <a:pt x="487" y="224"/>
                    <a:pt x="484" y="230"/>
                  </a:cubicBezTo>
                  <a:cubicBezTo>
                    <a:pt x="482" y="234"/>
                    <a:pt x="478" y="242"/>
                    <a:pt x="478" y="242"/>
                  </a:cubicBezTo>
                  <a:cubicBezTo>
                    <a:pt x="476" y="260"/>
                    <a:pt x="471" y="253"/>
                    <a:pt x="457" y="251"/>
                  </a:cubicBezTo>
                  <a:cubicBezTo>
                    <a:pt x="450" y="246"/>
                    <a:pt x="446" y="236"/>
                    <a:pt x="442" y="228"/>
                  </a:cubicBezTo>
                  <a:cubicBezTo>
                    <a:pt x="441" y="221"/>
                    <a:pt x="437" y="218"/>
                    <a:pt x="433" y="212"/>
                  </a:cubicBezTo>
                  <a:cubicBezTo>
                    <a:pt x="429" y="199"/>
                    <a:pt x="424" y="184"/>
                    <a:pt x="415" y="173"/>
                  </a:cubicBezTo>
                  <a:cubicBezTo>
                    <a:pt x="414" y="166"/>
                    <a:pt x="412" y="163"/>
                    <a:pt x="406" y="158"/>
                  </a:cubicBezTo>
                  <a:cubicBezTo>
                    <a:pt x="403" y="153"/>
                    <a:pt x="403" y="148"/>
                    <a:pt x="399" y="143"/>
                  </a:cubicBezTo>
                  <a:cubicBezTo>
                    <a:pt x="387" y="144"/>
                    <a:pt x="393" y="146"/>
                    <a:pt x="385" y="153"/>
                  </a:cubicBezTo>
                  <a:cubicBezTo>
                    <a:pt x="382" y="159"/>
                    <a:pt x="381" y="164"/>
                    <a:pt x="379" y="170"/>
                  </a:cubicBezTo>
                  <a:cubicBezTo>
                    <a:pt x="381" y="187"/>
                    <a:pt x="385" y="212"/>
                    <a:pt x="400" y="224"/>
                  </a:cubicBezTo>
                  <a:cubicBezTo>
                    <a:pt x="403" y="229"/>
                    <a:pt x="408" y="240"/>
                    <a:pt x="408" y="240"/>
                  </a:cubicBezTo>
                  <a:cubicBezTo>
                    <a:pt x="405" y="254"/>
                    <a:pt x="403" y="251"/>
                    <a:pt x="388" y="249"/>
                  </a:cubicBezTo>
                  <a:cubicBezTo>
                    <a:pt x="383" y="245"/>
                    <a:pt x="380" y="243"/>
                    <a:pt x="373" y="242"/>
                  </a:cubicBezTo>
                  <a:cubicBezTo>
                    <a:pt x="360" y="227"/>
                    <a:pt x="351" y="204"/>
                    <a:pt x="334" y="194"/>
                  </a:cubicBezTo>
                  <a:cubicBezTo>
                    <a:pt x="325" y="195"/>
                    <a:pt x="326" y="197"/>
                    <a:pt x="321" y="204"/>
                  </a:cubicBezTo>
                  <a:cubicBezTo>
                    <a:pt x="317" y="221"/>
                    <a:pt x="319" y="236"/>
                    <a:pt x="339" y="240"/>
                  </a:cubicBezTo>
                  <a:cubicBezTo>
                    <a:pt x="345" y="249"/>
                    <a:pt x="340" y="251"/>
                    <a:pt x="331" y="254"/>
                  </a:cubicBezTo>
                  <a:cubicBezTo>
                    <a:pt x="321" y="249"/>
                    <a:pt x="315" y="248"/>
                    <a:pt x="310" y="237"/>
                  </a:cubicBezTo>
                  <a:cubicBezTo>
                    <a:pt x="309" y="232"/>
                    <a:pt x="303" y="219"/>
                    <a:pt x="300" y="215"/>
                  </a:cubicBezTo>
                  <a:cubicBezTo>
                    <a:pt x="298" y="208"/>
                    <a:pt x="296" y="203"/>
                    <a:pt x="292" y="197"/>
                  </a:cubicBezTo>
                  <a:cubicBezTo>
                    <a:pt x="291" y="188"/>
                    <a:pt x="290" y="178"/>
                    <a:pt x="286" y="170"/>
                  </a:cubicBezTo>
                  <a:cubicBezTo>
                    <a:pt x="285" y="164"/>
                    <a:pt x="284" y="160"/>
                    <a:pt x="280" y="155"/>
                  </a:cubicBezTo>
                  <a:cubicBezTo>
                    <a:pt x="278" y="145"/>
                    <a:pt x="271" y="136"/>
                    <a:pt x="265" y="128"/>
                  </a:cubicBezTo>
                  <a:cubicBezTo>
                    <a:pt x="263" y="117"/>
                    <a:pt x="251" y="101"/>
                    <a:pt x="240" y="96"/>
                  </a:cubicBezTo>
                  <a:cubicBezTo>
                    <a:pt x="233" y="87"/>
                    <a:pt x="227" y="97"/>
                    <a:pt x="223" y="104"/>
                  </a:cubicBezTo>
                  <a:cubicBezTo>
                    <a:pt x="222" y="110"/>
                    <a:pt x="220" y="116"/>
                    <a:pt x="219" y="122"/>
                  </a:cubicBezTo>
                  <a:cubicBezTo>
                    <a:pt x="220" y="145"/>
                    <a:pt x="225" y="155"/>
                    <a:pt x="244" y="168"/>
                  </a:cubicBezTo>
                  <a:cubicBezTo>
                    <a:pt x="249" y="178"/>
                    <a:pt x="256" y="185"/>
                    <a:pt x="261" y="195"/>
                  </a:cubicBezTo>
                  <a:cubicBezTo>
                    <a:pt x="262" y="201"/>
                    <a:pt x="264" y="204"/>
                    <a:pt x="267" y="209"/>
                  </a:cubicBezTo>
                  <a:cubicBezTo>
                    <a:pt x="269" y="229"/>
                    <a:pt x="265" y="245"/>
                    <a:pt x="253" y="261"/>
                  </a:cubicBezTo>
                  <a:cubicBezTo>
                    <a:pt x="252" y="268"/>
                    <a:pt x="248" y="274"/>
                    <a:pt x="243" y="279"/>
                  </a:cubicBezTo>
                  <a:cubicBezTo>
                    <a:pt x="238" y="276"/>
                    <a:pt x="233" y="274"/>
                    <a:pt x="228" y="270"/>
                  </a:cubicBezTo>
                  <a:cubicBezTo>
                    <a:pt x="222" y="259"/>
                    <a:pt x="215" y="248"/>
                    <a:pt x="208" y="237"/>
                  </a:cubicBezTo>
                  <a:cubicBezTo>
                    <a:pt x="210" y="209"/>
                    <a:pt x="207" y="190"/>
                    <a:pt x="199" y="165"/>
                  </a:cubicBezTo>
                  <a:cubicBezTo>
                    <a:pt x="198" y="157"/>
                    <a:pt x="194" y="148"/>
                    <a:pt x="187" y="144"/>
                  </a:cubicBezTo>
                  <a:cubicBezTo>
                    <a:pt x="183" y="139"/>
                    <a:pt x="182" y="137"/>
                    <a:pt x="175" y="138"/>
                  </a:cubicBezTo>
                  <a:cubicBezTo>
                    <a:pt x="174" y="146"/>
                    <a:pt x="169" y="153"/>
                    <a:pt x="168" y="161"/>
                  </a:cubicBezTo>
                  <a:cubicBezTo>
                    <a:pt x="169" y="178"/>
                    <a:pt x="174" y="188"/>
                    <a:pt x="183" y="203"/>
                  </a:cubicBezTo>
                  <a:cubicBezTo>
                    <a:pt x="183" y="216"/>
                    <a:pt x="198" y="278"/>
                    <a:pt x="171" y="282"/>
                  </a:cubicBezTo>
                  <a:cubicBezTo>
                    <a:pt x="165" y="278"/>
                    <a:pt x="163" y="276"/>
                    <a:pt x="160" y="269"/>
                  </a:cubicBezTo>
                  <a:cubicBezTo>
                    <a:pt x="160" y="246"/>
                    <a:pt x="163" y="216"/>
                    <a:pt x="154" y="192"/>
                  </a:cubicBezTo>
                  <a:cubicBezTo>
                    <a:pt x="155" y="177"/>
                    <a:pt x="168" y="127"/>
                    <a:pt x="147" y="111"/>
                  </a:cubicBezTo>
                  <a:cubicBezTo>
                    <a:pt x="137" y="117"/>
                    <a:pt x="138" y="124"/>
                    <a:pt x="136" y="135"/>
                  </a:cubicBezTo>
                  <a:cubicBezTo>
                    <a:pt x="135" y="197"/>
                    <a:pt x="144" y="225"/>
                    <a:pt x="96" y="261"/>
                  </a:cubicBezTo>
                  <a:cubicBezTo>
                    <a:pt x="89" y="260"/>
                    <a:pt x="89" y="255"/>
                    <a:pt x="82" y="254"/>
                  </a:cubicBezTo>
                  <a:cubicBezTo>
                    <a:pt x="85" y="231"/>
                    <a:pt x="90" y="231"/>
                    <a:pt x="99" y="212"/>
                  </a:cubicBezTo>
                  <a:cubicBezTo>
                    <a:pt x="101" y="203"/>
                    <a:pt x="105" y="197"/>
                    <a:pt x="94" y="192"/>
                  </a:cubicBezTo>
                  <a:cubicBezTo>
                    <a:pt x="86" y="194"/>
                    <a:pt x="78" y="196"/>
                    <a:pt x="70" y="198"/>
                  </a:cubicBezTo>
                  <a:cubicBezTo>
                    <a:pt x="63" y="203"/>
                    <a:pt x="62" y="209"/>
                    <a:pt x="52" y="212"/>
                  </a:cubicBezTo>
                  <a:cubicBezTo>
                    <a:pt x="0" y="209"/>
                    <a:pt x="24" y="217"/>
                    <a:pt x="7" y="194"/>
                  </a:cubicBezTo>
                  <a:cubicBezTo>
                    <a:pt x="3" y="176"/>
                    <a:pt x="9" y="162"/>
                    <a:pt x="27" y="158"/>
                  </a:cubicBezTo>
                  <a:cubicBezTo>
                    <a:pt x="35" y="158"/>
                    <a:pt x="43" y="157"/>
                    <a:pt x="51" y="159"/>
                  </a:cubicBezTo>
                  <a:cubicBezTo>
                    <a:pt x="54" y="160"/>
                    <a:pt x="61" y="171"/>
                    <a:pt x="66" y="173"/>
                  </a:cubicBezTo>
                  <a:cubicBezTo>
                    <a:pt x="86" y="170"/>
                    <a:pt x="80" y="171"/>
                    <a:pt x="87" y="158"/>
                  </a:cubicBezTo>
                  <a:cubicBezTo>
                    <a:pt x="85" y="153"/>
                    <a:pt x="84" y="148"/>
                    <a:pt x="82" y="143"/>
                  </a:cubicBezTo>
                  <a:cubicBezTo>
                    <a:pt x="81" y="135"/>
                    <a:pt x="79" y="127"/>
                    <a:pt x="76" y="120"/>
                  </a:cubicBezTo>
                  <a:cubicBezTo>
                    <a:pt x="74" y="111"/>
                    <a:pt x="68" y="95"/>
                    <a:pt x="79" y="90"/>
                  </a:cubicBezTo>
                  <a:cubicBezTo>
                    <a:pt x="86" y="93"/>
                    <a:pt x="89" y="98"/>
                    <a:pt x="96" y="99"/>
                  </a:cubicBezTo>
                  <a:cubicBezTo>
                    <a:pt x="99" y="104"/>
                    <a:pt x="101" y="109"/>
                    <a:pt x="105" y="114"/>
                  </a:cubicBezTo>
                  <a:cubicBezTo>
                    <a:pt x="118" y="112"/>
                    <a:pt x="119" y="101"/>
                    <a:pt x="126" y="92"/>
                  </a:cubicBezTo>
                  <a:cubicBezTo>
                    <a:pt x="128" y="73"/>
                    <a:pt x="131" y="59"/>
                    <a:pt x="150" y="51"/>
                  </a:cubicBezTo>
                  <a:cubicBezTo>
                    <a:pt x="160" y="56"/>
                    <a:pt x="164" y="63"/>
                    <a:pt x="168" y="74"/>
                  </a:cubicBezTo>
                  <a:cubicBezTo>
                    <a:pt x="170" y="89"/>
                    <a:pt x="178" y="99"/>
                    <a:pt x="190" y="108"/>
                  </a:cubicBezTo>
                  <a:cubicBezTo>
                    <a:pt x="196" y="104"/>
                    <a:pt x="198" y="100"/>
                    <a:pt x="204" y="96"/>
                  </a:cubicBezTo>
                  <a:cubicBezTo>
                    <a:pt x="206" y="91"/>
                    <a:pt x="207" y="85"/>
                    <a:pt x="210" y="80"/>
                  </a:cubicBezTo>
                  <a:cubicBezTo>
                    <a:pt x="212" y="71"/>
                    <a:pt x="213" y="62"/>
                    <a:pt x="216" y="53"/>
                  </a:cubicBezTo>
                  <a:cubicBezTo>
                    <a:pt x="217" y="45"/>
                    <a:pt x="218" y="40"/>
                    <a:pt x="222" y="33"/>
                  </a:cubicBezTo>
                  <a:cubicBezTo>
                    <a:pt x="224" y="21"/>
                    <a:pt x="229" y="8"/>
                    <a:pt x="243" y="8"/>
                  </a:cubicBezTo>
                  <a:close/>
                </a:path>
              </a:pathLst>
            </a:custGeom>
            <a:solidFill>
              <a:srgbClr val="FF9900"/>
            </a:solidFill>
            <a:ln w="9525">
              <a:solidFill>
                <a:srgbClr val="FF6600"/>
              </a:solidFill>
              <a:round/>
              <a:headEnd/>
              <a:tailEnd/>
            </a:ln>
          </p:spPr>
          <p:txBody>
            <a:bodyPr/>
            <a:lstStyle/>
            <a:p>
              <a:endParaRPr lang="en-US"/>
            </a:p>
          </p:txBody>
        </p:sp>
      </p:grpSp>
      <p:pic>
        <p:nvPicPr>
          <p:cNvPr id="162" name="Picture 161"/>
          <p:cNvPicPr>
            <a:picLocks noChangeAspect="1"/>
          </p:cNvPicPr>
          <p:nvPr/>
        </p:nvPicPr>
        <p:blipFill>
          <a:blip r:embed="rId5"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75991" y="385446"/>
            <a:ext cx="5267325" cy="18011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6370" y="748048"/>
            <a:ext cx="3502616" cy="27709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104" y="3678852"/>
            <a:ext cx="3625708" cy="27454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14079" y="2398816"/>
            <a:ext cx="2984500" cy="4099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09463" y="2099946"/>
            <a:ext cx="1909991" cy="4476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itle 1"/>
          <p:cNvSpPr txBox="1">
            <a:spLocks/>
          </p:cNvSpPr>
          <p:nvPr/>
        </p:nvSpPr>
        <p:spPr>
          <a:xfrm>
            <a:off x="0" y="1"/>
            <a:ext cx="9144000" cy="457200"/>
          </a:xfrm>
          <a:prstGeom prst="rect">
            <a:avLst/>
          </a:prstGeom>
          <a:solidFill>
            <a:srgbClr val="008080"/>
          </a:solidFill>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err="1" smtClean="0">
                <a:ln>
                  <a:noFill/>
                </a:ln>
                <a:solidFill>
                  <a:schemeClr val="bg1"/>
                </a:solidFill>
                <a:effectLst/>
                <a:uLnTx/>
                <a:uFillTx/>
                <a:latin typeface="+mj-lt"/>
                <a:ea typeface="+mj-ea"/>
                <a:cs typeface="+mj-cs"/>
              </a:rPr>
              <a:t>Baroreflex</a:t>
            </a:r>
            <a:r>
              <a:rPr lang="en-US" sz="2800" b="1" dirty="0" smtClean="0">
                <a:solidFill>
                  <a:schemeClr val="bg1"/>
                </a:solidFill>
                <a:latin typeface="+mj-lt"/>
                <a:ea typeface="+mj-ea"/>
                <a:cs typeface="+mj-cs"/>
              </a:rPr>
              <a:t> </a:t>
            </a:r>
            <a:r>
              <a:rPr lang="en-US" sz="2800" b="1" dirty="0" smtClean="0">
                <a:solidFill>
                  <a:schemeClr val="bg1"/>
                </a:solidFill>
                <a:latin typeface="+mj-lt"/>
                <a:ea typeface="+mj-ea"/>
                <a:cs typeface="+mj-cs"/>
              </a:rPr>
              <a:t>and autonomic control of heart rate</a:t>
            </a:r>
            <a:endParaRPr kumimoji="0" lang="en-US" sz="28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8" name="Picture 7"/>
          <p:cNvPicPr>
            <a:picLocks noChangeAspect="1"/>
          </p:cNvPicPr>
          <p:nvPr/>
        </p:nvPicPr>
        <p:blipFill>
          <a:blip r:embed="rId7" cstate="print">
            <a:extLst/>
          </a:blip>
          <a:stretch>
            <a:fillRect/>
          </a:stretch>
        </p:blipFill>
        <p:spPr>
          <a:xfrm>
            <a:off x="8219002" y="6420606"/>
            <a:ext cx="737160" cy="221600"/>
          </a:xfrm>
          <a:prstGeom prst="rect">
            <a:avLst/>
          </a:prstGeom>
          <a:effectLst>
            <a:reflection stA="30000" endPos="6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1546</Words>
  <Application>Microsoft Office PowerPoint</Application>
  <PresentationFormat>On-screen Show (4:3)</PresentationFormat>
  <Paragraphs>349</Paragraphs>
  <Slides>27</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Equation</vt:lpstr>
      <vt:lpstr>Slide 1</vt:lpstr>
      <vt:lpstr>      What is heart failure?</vt:lpstr>
      <vt:lpstr>     ___ __ ___ ____ __ _________ _______ __ _____ _______  </vt:lpstr>
      <vt:lpstr>    What causes heart failure? </vt:lpstr>
      <vt:lpstr>      A Primer on Cardiac Energy Metabolism</vt:lpstr>
      <vt:lpstr>      A Primer on Cardiac Energy Metabolism</vt:lpstr>
      <vt:lpstr>      Can energy failure cause heart failure?</vt:lpstr>
      <vt:lpstr>     ___ __ ___ ____ __ _________ _______ __ _____ _______  </vt:lpstr>
      <vt:lpstr>Slide 9</vt:lpstr>
      <vt:lpstr>Slide 10</vt:lpstr>
      <vt:lpstr>Slide 11</vt:lpstr>
      <vt:lpstr>Slide 12</vt:lpstr>
      <vt:lpstr>Slide 13</vt:lpstr>
      <vt:lpstr>     ___ __ ___ ____ __ _________ _______ __ _____ _______  </vt:lpstr>
      <vt:lpstr>     ___ __ ___ ____ __ _________ _______ __ _____ _______  </vt:lpstr>
      <vt:lpstr>     ___ __ ___ ____ __ _________ _______ __ _____ _______  </vt:lpstr>
      <vt:lpstr>     ___ __ ___ ____ __ _________ _______ __ _____ _______  </vt:lpstr>
      <vt:lpstr>     ___ __ ___ ____ __ _________ _______ __ _____ _______  </vt:lpstr>
      <vt:lpstr>     ___ __ ___ ____ __ _________ _______ __ _____ _______  </vt:lpstr>
      <vt:lpstr>     ___ __ ___ ____ __ _________ _______ __ _____ _______  </vt:lpstr>
      <vt:lpstr>     ___ __ ___ ____ __ _________ _______ __ _____ _______  </vt:lpstr>
      <vt:lpstr>     ___ __ ___ ____ __ _________ _______ __ _____ _______  </vt:lpstr>
      <vt:lpstr>     ___ __ ___ ____ __ _________ _______ __ _____ _______  </vt:lpstr>
      <vt:lpstr>     ___ __ ___ ____ __ _________ _______ __ _____ _______  </vt:lpstr>
      <vt:lpstr>     ___ __ ___ ____ __ _________ _______ __ _____ _______  </vt:lpstr>
      <vt:lpstr>     ___ __ ___ ____ __ _________ _______ __ _____ _______  </vt:lpstr>
      <vt:lpstr>     ___ __ ___ ____ __ _________ _______ __ _____ _______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 Bugenhagen</dc:creator>
  <cp:lastModifiedBy>Scott M. Bugenhagen</cp:lastModifiedBy>
  <cp:revision>25</cp:revision>
  <dcterms:created xsi:type="dcterms:W3CDTF">2013-10-15T00:51:19Z</dcterms:created>
  <dcterms:modified xsi:type="dcterms:W3CDTF">2013-10-16T01:46:27Z</dcterms:modified>
</cp:coreProperties>
</file>